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84" r:id="rId3"/>
    <p:sldMasterId id="2147483690" r:id="rId4"/>
  </p:sldMasterIdLst>
  <p:notesMasterIdLst>
    <p:notesMasterId r:id="rId41"/>
  </p:notesMasterIdLst>
  <p:sldIdLst>
    <p:sldId id="1212" r:id="rId5"/>
    <p:sldId id="434" r:id="rId6"/>
    <p:sldId id="435" r:id="rId7"/>
    <p:sldId id="436" r:id="rId8"/>
    <p:sldId id="280" r:id="rId9"/>
    <p:sldId id="281" r:id="rId10"/>
    <p:sldId id="298" r:id="rId11"/>
    <p:sldId id="294" r:id="rId12"/>
    <p:sldId id="271" r:id="rId13"/>
    <p:sldId id="272" r:id="rId14"/>
    <p:sldId id="270" r:id="rId15"/>
    <p:sldId id="297" r:id="rId16"/>
    <p:sldId id="437" r:id="rId17"/>
    <p:sldId id="269" r:id="rId18"/>
    <p:sldId id="275" r:id="rId19"/>
    <p:sldId id="262" r:id="rId20"/>
    <p:sldId id="258" r:id="rId21"/>
    <p:sldId id="268" r:id="rId22"/>
    <p:sldId id="296" r:id="rId23"/>
    <p:sldId id="263" r:id="rId24"/>
    <p:sldId id="273" r:id="rId25"/>
    <p:sldId id="286" r:id="rId26"/>
    <p:sldId id="279" r:id="rId27"/>
    <p:sldId id="292" r:id="rId28"/>
    <p:sldId id="274" r:id="rId29"/>
    <p:sldId id="285" r:id="rId30"/>
    <p:sldId id="260" r:id="rId31"/>
    <p:sldId id="256" r:id="rId32"/>
    <p:sldId id="289" r:id="rId33"/>
    <p:sldId id="290" r:id="rId34"/>
    <p:sldId id="291" r:id="rId35"/>
    <p:sldId id="265" r:id="rId36"/>
    <p:sldId id="264" r:id="rId37"/>
    <p:sldId id="287" r:id="rId38"/>
    <p:sldId id="266" r:id="rId39"/>
    <p:sldId id="120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719F"/>
    <a:srgbClr val="DCDCDC"/>
    <a:srgbClr val="EDEDED"/>
    <a:srgbClr val="C9DBE7"/>
    <a:srgbClr val="94B8CF"/>
    <a:srgbClr val="81ABC6"/>
    <a:srgbClr val="5F95B7"/>
    <a:srgbClr val="7B7B7B"/>
    <a:srgbClr val="578FB3"/>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89252" autoAdjust="0"/>
  </p:normalViewPr>
  <p:slideViewPr>
    <p:cSldViewPr snapToGrid="0" showGuides="1">
      <p:cViewPr varScale="1">
        <p:scale>
          <a:sx n="109" d="100"/>
          <a:sy n="109" d="100"/>
        </p:scale>
        <p:origin x="1104" y="192"/>
      </p:cViewPr>
      <p:guideLst>
        <p:guide orient="horz" pos="2160"/>
        <p:guide pos="3864"/>
      </p:guideLst>
    </p:cSldViewPr>
  </p:slideViewPr>
  <p:notesTextViewPr>
    <p:cViewPr>
      <p:scale>
        <a:sx n="20" d="100"/>
        <a:sy n="2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Y-Values</c:v>
                </c:pt>
              </c:strCache>
            </c:strRef>
          </c:tx>
          <c:spPr>
            <a:gradFill flip="none" rotWithShape="1">
              <a:gsLst>
                <a:gs pos="54000">
                  <a:srgbClr val="29719F">
                    <a:lumMod val="25000"/>
                    <a:lumOff val="75000"/>
                  </a:srgbClr>
                </a:gs>
                <a:gs pos="40000">
                  <a:srgbClr val="E1EAEF"/>
                </a:gs>
                <a:gs pos="17000">
                  <a:schemeClr val="bg1"/>
                </a:gs>
                <a:gs pos="100000">
                  <a:srgbClr val="29719F">
                    <a:lumMod val="75000"/>
                    <a:lumOff val="25000"/>
                  </a:srgbClr>
                </a:gs>
              </a:gsLst>
              <a:path path="circle">
                <a:fillToRect r="100000" b="100000"/>
              </a:path>
              <a:tileRect l="-100000" t="-100000"/>
            </a:gradFill>
            <a:ln w="12700">
              <a:gradFill>
                <a:gsLst>
                  <a:gs pos="0">
                    <a:srgbClr val="93B7CD"/>
                  </a:gs>
                  <a:gs pos="100000">
                    <a:schemeClr val="bg1"/>
                  </a:gs>
                </a:gsLst>
                <a:lin ang="5400000" scaled="1"/>
              </a:gradFill>
            </a:ln>
            <a:effectLst/>
          </c:spPr>
          <c:invertIfNegative val="0"/>
          <c:xVal>
            <c:numRef>
              <c:f>Sheet1!$A$2:$A$7</c:f>
              <c:numCache>
                <c:formatCode>General</c:formatCode>
                <c:ptCount val="6"/>
                <c:pt idx="0">
                  <c:v>12</c:v>
                </c:pt>
                <c:pt idx="1">
                  <c:v>20</c:v>
                </c:pt>
                <c:pt idx="2">
                  <c:v>22</c:v>
                </c:pt>
                <c:pt idx="3">
                  <c:v>32</c:v>
                </c:pt>
                <c:pt idx="4">
                  <c:v>34</c:v>
                </c:pt>
                <c:pt idx="5">
                  <c:v>48</c:v>
                </c:pt>
              </c:numCache>
            </c:numRef>
          </c:xVal>
          <c:yVal>
            <c:numRef>
              <c:f>Sheet1!$B$2:$B$7</c:f>
              <c:numCache>
                <c:formatCode>General</c:formatCode>
                <c:ptCount val="6"/>
                <c:pt idx="0">
                  <c:v>5</c:v>
                </c:pt>
                <c:pt idx="1">
                  <c:v>28</c:v>
                </c:pt>
                <c:pt idx="2">
                  <c:v>28</c:v>
                </c:pt>
                <c:pt idx="3">
                  <c:v>5</c:v>
                </c:pt>
                <c:pt idx="4">
                  <c:v>48</c:v>
                </c:pt>
                <c:pt idx="5">
                  <c:v>48</c:v>
                </c:pt>
              </c:numCache>
            </c:numRef>
          </c:yVal>
          <c:bubbleSize>
            <c:numRef>
              <c:f>Sheet1!$C$2:$C$7</c:f>
              <c:numCache>
                <c:formatCode>General</c:formatCode>
                <c:ptCount val="6"/>
                <c:pt idx="0">
                  <c:v>10</c:v>
                </c:pt>
                <c:pt idx="1">
                  <c:v>14</c:v>
                </c:pt>
                <c:pt idx="2">
                  <c:v>14</c:v>
                </c:pt>
                <c:pt idx="3">
                  <c:v>20</c:v>
                </c:pt>
                <c:pt idx="4">
                  <c:v>20</c:v>
                </c:pt>
                <c:pt idx="5">
                  <c:v>20</c:v>
                </c:pt>
              </c:numCache>
            </c:numRef>
          </c:bubbleSize>
          <c:bubble3D val="0"/>
          <c:extLst>
            <c:ext xmlns:c16="http://schemas.microsoft.com/office/drawing/2014/chart" uri="{C3380CC4-5D6E-409C-BE32-E72D297353CC}">
              <c16:uniqueId val="{00000000-EEBF-4580-998C-18B836C0545F}"/>
            </c:ext>
          </c:extLst>
        </c:ser>
        <c:dLbls>
          <c:showLegendKey val="0"/>
          <c:showVal val="0"/>
          <c:showCatName val="0"/>
          <c:showSerName val="0"/>
          <c:showPercent val="0"/>
          <c:showBubbleSize val="0"/>
        </c:dLbls>
        <c:bubbleScale val="100"/>
        <c:showNegBubbles val="0"/>
        <c:sizeRepresents val="w"/>
        <c:axId val="1264099327"/>
        <c:axId val="659301295"/>
      </c:bubbleChart>
      <c:valAx>
        <c:axId val="1264099327"/>
        <c:scaling>
          <c:orientation val="minMax"/>
        </c:scaling>
        <c:delete val="0"/>
        <c:axPos val="b"/>
        <c:majorGridlines>
          <c:spPr>
            <a:ln w="6350" cap="flat" cmpd="sng" algn="ctr">
              <a:solidFill>
                <a:srgbClr val="C6CACB"/>
              </a:solidFill>
              <a:prstDash val="dash"/>
              <a:round/>
            </a:ln>
            <a:effectLst/>
          </c:spPr>
        </c:majorGridlines>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659301295"/>
        <c:crosses val="autoZero"/>
        <c:crossBetween val="midCat"/>
      </c:valAx>
      <c:valAx>
        <c:axId val="659301295"/>
        <c:scaling>
          <c:orientation val="minMax"/>
        </c:scaling>
        <c:delete val="0"/>
        <c:axPos val="l"/>
        <c:majorGridlines>
          <c:spPr>
            <a:ln w="6350" cap="flat" cmpd="sng" algn="ctr">
              <a:solidFill>
                <a:srgbClr val="C6CACB"/>
              </a:solidFill>
              <a:prstDash val="dash"/>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264099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Century Gothic" panose="020B0502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970625252913554E-2"/>
          <c:y val="5.8536585365853662E-2"/>
          <c:w val="0.8936456469843298"/>
          <c:h val="0.83170731707317069"/>
        </c:manualLayout>
      </c:layout>
      <c:lineChart>
        <c:grouping val="standard"/>
        <c:varyColors val="0"/>
        <c:ser>
          <c:idx val="0"/>
          <c:order val="0"/>
          <c:tx>
            <c:strRef>
              <c:f>Sheet1!$A$2</c:f>
              <c:strCache>
                <c:ptCount val="1"/>
              </c:strCache>
            </c:strRef>
          </c:tx>
          <c:spPr>
            <a:ln w="25400">
              <a:solidFill>
                <a:srgbClr val="29719F"/>
              </a:solidFill>
              <a:prstDash val="solid"/>
            </a:ln>
          </c:spPr>
          <c:marker>
            <c:symbol val="circle"/>
            <c:size val="7"/>
            <c:spPr>
              <a:solidFill>
                <a:schemeClr val="bg1"/>
              </a:solidFill>
              <a:ln w="25400">
                <a:solidFill>
                  <a:srgbClr val="29719F"/>
                </a:solidFill>
              </a:ln>
            </c:spPr>
          </c:marker>
          <c:cat>
            <c:strRef>
              <c:f>Sheet1!$B$1:$J$1</c:f>
              <c:strCache>
                <c:ptCount val="9"/>
                <c:pt idx="0">
                  <c:v>2005/06</c:v>
                </c:pt>
                <c:pt idx="1">
                  <c:v>2006/07</c:v>
                </c:pt>
                <c:pt idx="2">
                  <c:v>2007/08</c:v>
                </c:pt>
                <c:pt idx="3">
                  <c:v>2008/09</c:v>
                </c:pt>
                <c:pt idx="4">
                  <c:v>2009/10</c:v>
                </c:pt>
                <c:pt idx="5">
                  <c:v>2010/11</c:v>
                </c:pt>
                <c:pt idx="6">
                  <c:v>2011/12</c:v>
                </c:pt>
                <c:pt idx="7">
                  <c:v>2012/13</c:v>
                </c:pt>
                <c:pt idx="8">
                  <c:v>2013/14</c:v>
                </c:pt>
              </c:strCache>
            </c:strRef>
          </c:cat>
          <c:val>
            <c:numRef>
              <c:f>Sheet1!$B$2:$J$2</c:f>
              <c:numCache>
                <c:formatCode>General</c:formatCode>
                <c:ptCount val="9"/>
                <c:pt idx="0">
                  <c:v>-10.5</c:v>
                </c:pt>
                <c:pt idx="1">
                  <c:v>-5.1671874999999998</c:v>
                </c:pt>
                <c:pt idx="2">
                  <c:v>22.396875000000001</c:v>
                </c:pt>
                <c:pt idx="3">
                  <c:v>23.465624999999999</c:v>
                </c:pt>
                <c:pt idx="4">
                  <c:v>24.121874999999999</c:v>
                </c:pt>
                <c:pt idx="5">
                  <c:v>24.409375000000001</c:v>
                </c:pt>
                <c:pt idx="6">
                  <c:v>24.606249999999999</c:v>
                </c:pt>
                <c:pt idx="7">
                  <c:v>24.728124999999999</c:v>
                </c:pt>
                <c:pt idx="8">
                  <c:v>24.793749999999999</c:v>
                </c:pt>
              </c:numCache>
            </c:numRef>
          </c:val>
          <c:smooth val="1"/>
          <c:extLst>
            <c:ext xmlns:c16="http://schemas.microsoft.com/office/drawing/2014/chart" uri="{C3380CC4-5D6E-409C-BE32-E72D297353CC}">
              <c16:uniqueId val="{00000000-6EBA-4F28-B7EE-8F14CC3E52F7}"/>
            </c:ext>
          </c:extLst>
        </c:ser>
        <c:ser>
          <c:idx val="3"/>
          <c:order val="1"/>
          <c:tx>
            <c:strRef>
              <c:f>Sheet1!$A$3</c:f>
              <c:strCache>
                <c:ptCount val="1"/>
              </c:strCache>
            </c:strRef>
          </c:tx>
          <c:spPr>
            <a:ln w="25400">
              <a:solidFill>
                <a:srgbClr val="A4AAAD"/>
              </a:solidFill>
              <a:prstDash val="solid"/>
            </a:ln>
          </c:spPr>
          <c:marker>
            <c:symbol val="circle"/>
            <c:size val="7"/>
            <c:spPr>
              <a:solidFill>
                <a:schemeClr val="bg1"/>
              </a:solidFill>
              <a:ln w="25400">
                <a:solidFill>
                  <a:srgbClr val="A4AAAD"/>
                </a:solidFill>
              </a:ln>
            </c:spPr>
          </c:marker>
          <c:cat>
            <c:strRef>
              <c:f>Sheet1!$B$1:$J$1</c:f>
              <c:strCache>
                <c:ptCount val="9"/>
                <c:pt idx="0">
                  <c:v>2005/06</c:v>
                </c:pt>
                <c:pt idx="1">
                  <c:v>2006/07</c:v>
                </c:pt>
                <c:pt idx="2">
                  <c:v>2007/08</c:v>
                </c:pt>
                <c:pt idx="3">
                  <c:v>2008/09</c:v>
                </c:pt>
                <c:pt idx="4">
                  <c:v>2009/10</c:v>
                </c:pt>
                <c:pt idx="5">
                  <c:v>2010/11</c:v>
                </c:pt>
                <c:pt idx="6">
                  <c:v>2011/12</c:v>
                </c:pt>
                <c:pt idx="7">
                  <c:v>2012/13</c:v>
                </c:pt>
                <c:pt idx="8">
                  <c:v>2013/14</c:v>
                </c:pt>
              </c:strCache>
            </c:strRef>
          </c:cat>
          <c:val>
            <c:numRef>
              <c:f>Sheet1!$B$3:$J$3</c:f>
              <c:numCache>
                <c:formatCode>General</c:formatCode>
                <c:ptCount val="9"/>
                <c:pt idx="0">
                  <c:v>0</c:v>
                </c:pt>
                <c:pt idx="1">
                  <c:v>0</c:v>
                </c:pt>
                <c:pt idx="2">
                  <c:v>0</c:v>
                </c:pt>
                <c:pt idx="3">
                  <c:v>-3</c:v>
                </c:pt>
                <c:pt idx="4">
                  <c:v>-12</c:v>
                </c:pt>
                <c:pt idx="5">
                  <c:v>12.044874999999999</c:v>
                </c:pt>
                <c:pt idx="6">
                  <c:v>21.151375000000002</c:v>
                </c:pt>
                <c:pt idx="7">
                  <c:v>21.962125</c:v>
                </c:pt>
                <c:pt idx="8">
                  <c:v>22.335875000000001</c:v>
                </c:pt>
              </c:numCache>
            </c:numRef>
          </c:val>
          <c:smooth val="1"/>
          <c:extLst>
            <c:ext xmlns:c16="http://schemas.microsoft.com/office/drawing/2014/chart" uri="{C3380CC4-5D6E-409C-BE32-E72D297353CC}">
              <c16:uniqueId val="{00000001-6EBA-4F28-B7EE-8F14CC3E52F7}"/>
            </c:ext>
          </c:extLst>
        </c:ser>
        <c:ser>
          <c:idx val="4"/>
          <c:order val="2"/>
          <c:tx>
            <c:strRef>
              <c:f>Sheet1!$A$4</c:f>
              <c:strCache>
                <c:ptCount val="1"/>
              </c:strCache>
            </c:strRef>
          </c:tx>
          <c:spPr>
            <a:ln w="25400">
              <a:solidFill>
                <a:srgbClr val="93B7CD"/>
              </a:solidFill>
              <a:prstDash val="solid"/>
            </a:ln>
          </c:spPr>
          <c:marker>
            <c:symbol val="circle"/>
            <c:size val="7"/>
            <c:spPr>
              <a:solidFill>
                <a:schemeClr val="bg1"/>
              </a:solidFill>
              <a:ln w="25400">
                <a:solidFill>
                  <a:srgbClr val="93B7CD"/>
                </a:solidFill>
              </a:ln>
            </c:spPr>
          </c:marker>
          <c:cat>
            <c:strRef>
              <c:f>Sheet1!$B$1:$J$1</c:f>
              <c:strCache>
                <c:ptCount val="9"/>
                <c:pt idx="0">
                  <c:v>2005/06</c:v>
                </c:pt>
                <c:pt idx="1">
                  <c:v>2006/07</c:v>
                </c:pt>
                <c:pt idx="2">
                  <c:v>2007/08</c:v>
                </c:pt>
                <c:pt idx="3">
                  <c:v>2008/09</c:v>
                </c:pt>
                <c:pt idx="4">
                  <c:v>2009/10</c:v>
                </c:pt>
                <c:pt idx="5">
                  <c:v>2010/11</c:v>
                </c:pt>
                <c:pt idx="6">
                  <c:v>2011/12</c:v>
                </c:pt>
                <c:pt idx="7">
                  <c:v>2012/13</c:v>
                </c:pt>
                <c:pt idx="8">
                  <c:v>2013/14</c:v>
                </c:pt>
              </c:strCache>
            </c:strRef>
          </c:cat>
          <c:val>
            <c:numRef>
              <c:f>Sheet1!$B$4:$J$4</c:f>
              <c:numCache>
                <c:formatCode>General</c:formatCode>
                <c:ptCount val="9"/>
                <c:pt idx="0">
                  <c:v>-0.66666666699999999</c:v>
                </c:pt>
                <c:pt idx="1">
                  <c:v>-1.3333333329999999</c:v>
                </c:pt>
                <c:pt idx="2">
                  <c:v>17.61</c:v>
                </c:pt>
                <c:pt idx="3">
                  <c:v>18.587499999999999</c:v>
                </c:pt>
                <c:pt idx="4">
                  <c:v>19.2075</c:v>
                </c:pt>
                <c:pt idx="5">
                  <c:v>19.477499999999999</c:v>
                </c:pt>
                <c:pt idx="6">
                  <c:v>19.651250000000001</c:v>
                </c:pt>
                <c:pt idx="7">
                  <c:v>19.763750000000002</c:v>
                </c:pt>
                <c:pt idx="8">
                  <c:v>19.82375</c:v>
                </c:pt>
              </c:numCache>
            </c:numRef>
          </c:val>
          <c:smooth val="1"/>
          <c:extLst>
            <c:ext xmlns:c16="http://schemas.microsoft.com/office/drawing/2014/chart" uri="{C3380CC4-5D6E-409C-BE32-E72D297353CC}">
              <c16:uniqueId val="{00000002-6EBA-4F28-B7EE-8F14CC3E52F7}"/>
            </c:ext>
          </c:extLst>
        </c:ser>
        <c:ser>
          <c:idx val="1"/>
          <c:order val="3"/>
          <c:tx>
            <c:strRef>
              <c:f>Sheet1!$A$5</c:f>
              <c:strCache>
                <c:ptCount val="1"/>
              </c:strCache>
            </c:strRef>
          </c:tx>
          <c:spPr>
            <a:ln w="25400">
              <a:solidFill>
                <a:srgbClr val="6C7275"/>
              </a:solidFill>
              <a:prstDash val="solid"/>
            </a:ln>
          </c:spPr>
          <c:marker>
            <c:symbol val="circle"/>
            <c:size val="7"/>
            <c:spPr>
              <a:solidFill>
                <a:schemeClr val="bg1"/>
              </a:solidFill>
              <a:ln w="25400">
                <a:solidFill>
                  <a:srgbClr val="6C7275"/>
                </a:solidFill>
              </a:ln>
            </c:spPr>
          </c:marker>
          <c:cat>
            <c:strRef>
              <c:f>Sheet1!$B$1:$J$1</c:f>
              <c:strCache>
                <c:ptCount val="9"/>
                <c:pt idx="0">
                  <c:v>2005/06</c:v>
                </c:pt>
                <c:pt idx="1">
                  <c:v>2006/07</c:v>
                </c:pt>
                <c:pt idx="2">
                  <c:v>2007/08</c:v>
                </c:pt>
                <c:pt idx="3">
                  <c:v>2008/09</c:v>
                </c:pt>
                <c:pt idx="4">
                  <c:v>2009/10</c:v>
                </c:pt>
                <c:pt idx="5">
                  <c:v>2010/11</c:v>
                </c:pt>
                <c:pt idx="6">
                  <c:v>2011/12</c:v>
                </c:pt>
                <c:pt idx="7">
                  <c:v>2012/13</c:v>
                </c:pt>
                <c:pt idx="8">
                  <c:v>2013/14</c:v>
                </c:pt>
              </c:strCache>
            </c:strRef>
          </c:cat>
          <c:val>
            <c:numRef>
              <c:f>Sheet1!$B$5:$J$5</c:f>
              <c:numCache>
                <c:formatCode>General</c:formatCode>
                <c:ptCount val="9"/>
                <c:pt idx="0">
                  <c:v>0</c:v>
                </c:pt>
                <c:pt idx="1">
                  <c:v>0</c:v>
                </c:pt>
                <c:pt idx="2">
                  <c:v>0</c:v>
                </c:pt>
                <c:pt idx="3">
                  <c:v>-3.6666666669999999</c:v>
                </c:pt>
                <c:pt idx="4">
                  <c:v>1.701791667</c:v>
                </c:pt>
                <c:pt idx="5">
                  <c:v>19.007999999999999</c:v>
                </c:pt>
                <c:pt idx="6">
                  <c:v>20.231750000000002</c:v>
                </c:pt>
                <c:pt idx="7">
                  <c:v>21.007249999999999</c:v>
                </c:pt>
                <c:pt idx="8">
                  <c:v>21.364750000000001</c:v>
                </c:pt>
              </c:numCache>
            </c:numRef>
          </c:val>
          <c:smooth val="1"/>
          <c:extLst>
            <c:ext xmlns:c16="http://schemas.microsoft.com/office/drawing/2014/chart" uri="{C3380CC4-5D6E-409C-BE32-E72D297353CC}">
              <c16:uniqueId val="{00000003-6EBA-4F28-B7EE-8F14CC3E52F7}"/>
            </c:ext>
          </c:extLst>
        </c:ser>
        <c:dLbls>
          <c:showLegendKey val="0"/>
          <c:showVal val="0"/>
          <c:showCatName val="0"/>
          <c:showSerName val="0"/>
          <c:showPercent val="0"/>
          <c:showBubbleSize val="0"/>
        </c:dLbls>
        <c:marker val="1"/>
        <c:smooth val="0"/>
        <c:axId val="268288719"/>
        <c:axId val="1"/>
      </c:lineChart>
      <c:catAx>
        <c:axId val="268288719"/>
        <c:scaling>
          <c:orientation val="minMax"/>
        </c:scaling>
        <c:delete val="0"/>
        <c:axPos val="b"/>
        <c:numFmt formatCode="General" sourceLinked="1"/>
        <c:majorTickMark val="none"/>
        <c:minorTickMark val="none"/>
        <c:tickLblPos val="low"/>
        <c:spPr>
          <a:ln w="12700">
            <a:noFill/>
            <a:prstDash val="solid"/>
          </a:ln>
        </c:spPr>
        <c:txPr>
          <a:bodyPr rot="0" vert="horz"/>
          <a:lstStyle/>
          <a:p>
            <a:pPr>
              <a:defRPr/>
            </a:pPr>
            <a:endParaRPr lang="en-US"/>
          </a:p>
        </c:txPr>
        <c:crossAx val="1"/>
        <c:crosses val="autoZero"/>
        <c:auto val="1"/>
        <c:lblAlgn val="ctr"/>
        <c:lblOffset val="400"/>
        <c:tickLblSkip val="2"/>
        <c:tickMarkSkip val="1"/>
        <c:noMultiLvlLbl val="0"/>
      </c:catAx>
      <c:valAx>
        <c:axId val="1"/>
        <c:scaling>
          <c:orientation val="minMax"/>
        </c:scaling>
        <c:delete val="0"/>
        <c:axPos val="l"/>
        <c:majorGridlines>
          <c:spPr>
            <a:ln cap="rnd">
              <a:solidFill>
                <a:srgbClr val="C6CACB"/>
              </a:solidFill>
              <a:prstDash val="dash"/>
            </a:ln>
          </c:spPr>
        </c:majorGridlines>
        <c:numFmt formatCode="_-* #,##0_-;\-* #,##0_-;_-* &quot;-&quot;_-;_-@_-" sourceLinked="0"/>
        <c:majorTickMark val="none"/>
        <c:minorTickMark val="none"/>
        <c:tickLblPos val="nextTo"/>
        <c:spPr>
          <a:ln w="12700">
            <a:solidFill>
              <a:schemeClr val="tx1"/>
            </a:solidFill>
            <a:prstDash val="solid"/>
          </a:ln>
        </c:spPr>
        <c:txPr>
          <a:bodyPr rot="0" vert="horz"/>
          <a:lstStyle/>
          <a:p>
            <a:pPr>
              <a:defRPr/>
            </a:pPr>
            <a:endParaRPr lang="en-US"/>
          </a:p>
        </c:txPr>
        <c:crossAx val="268288719"/>
        <c:crosses val="autoZero"/>
        <c:crossBetween val="midCat"/>
      </c:valAx>
      <c:spPr>
        <a:noFill/>
        <a:ln w="30128">
          <a:noFill/>
        </a:ln>
      </c:spPr>
    </c:plotArea>
    <c:plotVisOnly val="1"/>
    <c:dispBlanksAs val="gap"/>
    <c:showDLblsOverMax val="0"/>
  </c:chart>
  <c:spPr>
    <a:noFill/>
    <a:ln>
      <a:noFill/>
    </a:ln>
  </c:spPr>
  <c:txPr>
    <a:bodyPr/>
    <a:lstStyle/>
    <a:p>
      <a:pPr>
        <a:defRPr sz="1200" b="0" i="0" u="none" strike="noStrike" baseline="0">
          <a:solidFill>
            <a:schemeClr val="tx1"/>
          </a:solidFill>
          <a:latin typeface="Century Gothic" panose="020B0502020202020204" pitchFamily="34" charset="0"/>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dPt>
            <c:idx val="0"/>
            <c:invertIfNegative val="0"/>
            <c:bubble3D val="0"/>
            <c:spPr>
              <a:gradFill flip="none" rotWithShape="1">
                <a:gsLst>
                  <a:gs pos="100000">
                    <a:srgbClr val="29719F"/>
                  </a:gs>
                  <a:gs pos="0">
                    <a:schemeClr val="bg1"/>
                  </a:gs>
                  <a:gs pos="37000">
                    <a:srgbClr val="81ABC6"/>
                  </a:gs>
                </a:gsLst>
                <a:path path="circle">
                  <a:fillToRect r="100000" b="100000"/>
                </a:path>
                <a:tileRect l="-100000" t="-100000"/>
              </a:gradFill>
              <a:ln>
                <a:noFill/>
              </a:ln>
              <a:effectLst/>
            </c:spPr>
            <c:extLst>
              <c:ext xmlns:c16="http://schemas.microsoft.com/office/drawing/2014/chart" uri="{C3380CC4-5D6E-409C-BE32-E72D297353CC}">
                <c16:uniqueId val="{00000001-A794-4E2B-BD03-CCE5DDE86D86}"/>
              </c:ext>
            </c:extLst>
          </c:dPt>
          <c:dPt>
            <c:idx val="1"/>
            <c:invertIfNegative val="0"/>
            <c:bubble3D val="0"/>
            <c:spPr>
              <a:gradFill>
                <a:gsLst>
                  <a:gs pos="0">
                    <a:schemeClr val="bg1">
                      <a:lumMod val="65000"/>
                    </a:schemeClr>
                  </a:gs>
                  <a:gs pos="91000">
                    <a:schemeClr val="bg1">
                      <a:lumMod val="95000"/>
                    </a:schemeClr>
                  </a:gs>
                </a:gsLst>
                <a:path path="circle">
                  <a:fillToRect l="100000" t="100000"/>
                </a:path>
              </a:gradFill>
              <a:ln>
                <a:noFill/>
              </a:ln>
              <a:effectLst/>
            </c:spPr>
            <c:extLst>
              <c:ext xmlns:c16="http://schemas.microsoft.com/office/drawing/2014/chart" uri="{C3380CC4-5D6E-409C-BE32-E72D297353CC}">
                <c16:uniqueId val="{00000005-A794-4E2B-BD03-CCE5DDE86D86}"/>
              </c:ext>
            </c:extLst>
          </c:dPt>
          <c:dPt>
            <c:idx val="2"/>
            <c:invertIfNegative val="0"/>
            <c:bubble3D val="0"/>
            <c:spPr>
              <a:gradFill flip="none" rotWithShape="1">
                <a:gsLst>
                  <a:gs pos="0">
                    <a:schemeClr val="bg1">
                      <a:lumMod val="65000"/>
                    </a:schemeClr>
                  </a:gs>
                  <a:gs pos="91000">
                    <a:schemeClr val="bg1">
                      <a:lumMod val="95000"/>
                    </a:schemeClr>
                  </a:gs>
                </a:gsLst>
                <a:path path="circle">
                  <a:fillToRect l="100000" t="100000"/>
                </a:path>
                <a:tileRect r="-100000" b="-100000"/>
              </a:gradFill>
              <a:ln>
                <a:noFill/>
              </a:ln>
              <a:effectLst/>
            </c:spPr>
            <c:extLst>
              <c:ext xmlns:c16="http://schemas.microsoft.com/office/drawing/2014/chart" uri="{C3380CC4-5D6E-409C-BE32-E72D297353CC}">
                <c16:uniqueId val="{00000006-A794-4E2B-BD03-CCE5DDE86D86}"/>
              </c:ext>
            </c:extLst>
          </c:dPt>
          <c:dPt>
            <c:idx val="3"/>
            <c:invertIfNegative val="0"/>
            <c:bubble3D val="0"/>
            <c:spPr>
              <a:gradFill>
                <a:gsLst>
                  <a:gs pos="100000">
                    <a:srgbClr val="29719F"/>
                  </a:gs>
                  <a:gs pos="0">
                    <a:schemeClr val="bg1"/>
                  </a:gs>
                  <a:gs pos="37000">
                    <a:srgbClr val="81ABC6"/>
                  </a:gs>
                </a:gsLst>
                <a:path path="circle">
                  <a:fillToRect r="100000" b="100000"/>
                </a:path>
              </a:gradFill>
              <a:ln>
                <a:noFill/>
              </a:ln>
              <a:effectLst/>
            </c:spPr>
            <c:extLst>
              <c:ext xmlns:c16="http://schemas.microsoft.com/office/drawing/2014/chart" uri="{C3380CC4-5D6E-409C-BE32-E72D297353CC}">
                <c16:uniqueId val="{00000002-A794-4E2B-BD03-CCE5DDE86D86}"/>
              </c:ext>
            </c:extLst>
          </c:dPt>
          <c:dPt>
            <c:idx val="4"/>
            <c:invertIfNegative val="0"/>
            <c:bubble3D val="0"/>
            <c:spPr>
              <a:gradFill>
                <a:gsLst>
                  <a:gs pos="0">
                    <a:schemeClr val="bg1">
                      <a:lumMod val="65000"/>
                    </a:schemeClr>
                  </a:gs>
                  <a:gs pos="91000">
                    <a:schemeClr val="bg1">
                      <a:lumMod val="95000"/>
                    </a:schemeClr>
                  </a:gs>
                </a:gsLst>
                <a:path path="circle">
                  <a:fillToRect l="100000" t="100000"/>
                </a:path>
              </a:gradFill>
              <a:ln>
                <a:noFill/>
              </a:ln>
              <a:effectLst/>
            </c:spPr>
            <c:extLst>
              <c:ext xmlns:c16="http://schemas.microsoft.com/office/drawing/2014/chart" uri="{C3380CC4-5D6E-409C-BE32-E72D297353CC}">
                <c16:uniqueId val="{00000008-A794-4E2B-BD03-CCE5DDE86D86}"/>
              </c:ext>
            </c:extLst>
          </c:dPt>
          <c:dPt>
            <c:idx val="5"/>
            <c:invertIfNegative val="0"/>
            <c:bubble3D val="0"/>
            <c:spPr>
              <a:gradFill>
                <a:gsLst>
                  <a:gs pos="100000">
                    <a:srgbClr val="29719F"/>
                  </a:gs>
                  <a:gs pos="0">
                    <a:schemeClr val="bg1"/>
                  </a:gs>
                  <a:gs pos="37000">
                    <a:srgbClr val="81ABC6"/>
                  </a:gs>
                </a:gsLst>
                <a:path path="circle">
                  <a:fillToRect r="100000" b="100000"/>
                </a:path>
              </a:gradFill>
              <a:ln>
                <a:noFill/>
              </a:ln>
              <a:effectLst/>
            </c:spPr>
            <c:extLst>
              <c:ext xmlns:c16="http://schemas.microsoft.com/office/drawing/2014/chart" uri="{C3380CC4-5D6E-409C-BE32-E72D297353CC}">
                <c16:uniqueId val="{00000003-A794-4E2B-BD03-CCE5DDE86D86}"/>
              </c:ext>
            </c:extLst>
          </c:dPt>
          <c:dPt>
            <c:idx val="6"/>
            <c:invertIfNegative val="0"/>
            <c:bubble3D val="0"/>
            <c:spPr>
              <a:gradFill>
                <a:gsLst>
                  <a:gs pos="0">
                    <a:schemeClr val="bg1">
                      <a:lumMod val="65000"/>
                    </a:schemeClr>
                  </a:gs>
                  <a:gs pos="91000">
                    <a:schemeClr val="bg1">
                      <a:lumMod val="95000"/>
                    </a:schemeClr>
                  </a:gs>
                </a:gsLst>
                <a:path path="circle">
                  <a:fillToRect l="100000" t="100000"/>
                </a:path>
              </a:gradFill>
              <a:ln>
                <a:noFill/>
              </a:ln>
              <a:effectLst/>
            </c:spPr>
            <c:extLst>
              <c:ext xmlns:c16="http://schemas.microsoft.com/office/drawing/2014/chart" uri="{C3380CC4-5D6E-409C-BE32-E72D297353CC}">
                <c16:uniqueId val="{00000007-A794-4E2B-BD03-CCE5DDE86D86}"/>
              </c:ext>
            </c:extLst>
          </c:dPt>
          <c:dPt>
            <c:idx val="7"/>
            <c:invertIfNegative val="0"/>
            <c:bubble3D val="0"/>
            <c:spPr>
              <a:gradFill>
                <a:gsLst>
                  <a:gs pos="100000">
                    <a:srgbClr val="29719F"/>
                  </a:gs>
                  <a:gs pos="0">
                    <a:schemeClr val="bg1"/>
                  </a:gs>
                  <a:gs pos="37000">
                    <a:srgbClr val="81ABC6"/>
                  </a:gs>
                </a:gsLst>
                <a:path path="circle">
                  <a:fillToRect r="100000" b="100000"/>
                </a:path>
              </a:gradFill>
              <a:ln>
                <a:noFill/>
              </a:ln>
              <a:effectLst/>
            </c:spPr>
            <c:extLst>
              <c:ext xmlns:c16="http://schemas.microsoft.com/office/drawing/2014/chart" uri="{C3380CC4-5D6E-409C-BE32-E72D297353CC}">
                <c16:uniqueId val="{00000004-A794-4E2B-BD03-CCE5DDE86D86}"/>
              </c:ext>
            </c:extLst>
          </c:dPt>
          <c:xVal>
            <c:numRef>
              <c:f>Sheet1!$A$2:$A$9</c:f>
              <c:numCache>
                <c:formatCode>0%</c:formatCode>
                <c:ptCount val="8"/>
                <c:pt idx="0">
                  <c:v>0.2</c:v>
                </c:pt>
                <c:pt idx="1">
                  <c:v>0.22</c:v>
                </c:pt>
                <c:pt idx="2">
                  <c:v>0.26</c:v>
                </c:pt>
                <c:pt idx="3">
                  <c:v>0.3</c:v>
                </c:pt>
                <c:pt idx="4">
                  <c:v>0.6</c:v>
                </c:pt>
                <c:pt idx="5">
                  <c:v>0.64</c:v>
                </c:pt>
                <c:pt idx="6">
                  <c:v>0.72</c:v>
                </c:pt>
                <c:pt idx="7">
                  <c:v>0.8</c:v>
                </c:pt>
              </c:numCache>
            </c:numRef>
          </c:xVal>
          <c:yVal>
            <c:numRef>
              <c:f>Sheet1!$B$2:$B$9</c:f>
              <c:numCache>
                <c:formatCode>0%</c:formatCode>
                <c:ptCount val="8"/>
                <c:pt idx="0">
                  <c:v>0.1</c:v>
                </c:pt>
                <c:pt idx="1">
                  <c:v>0.6</c:v>
                </c:pt>
                <c:pt idx="2">
                  <c:v>0.85</c:v>
                </c:pt>
                <c:pt idx="3">
                  <c:v>0.25</c:v>
                </c:pt>
                <c:pt idx="4">
                  <c:v>0.1</c:v>
                </c:pt>
                <c:pt idx="5">
                  <c:v>0.5</c:v>
                </c:pt>
                <c:pt idx="6">
                  <c:v>0.8</c:v>
                </c:pt>
                <c:pt idx="7">
                  <c:v>0.35</c:v>
                </c:pt>
              </c:numCache>
            </c:numRef>
          </c:yVal>
          <c:bubbleSize>
            <c:numRef>
              <c:f>Sheet1!$C$2:$C$9</c:f>
              <c:numCache>
                <c:formatCode>General</c:formatCode>
                <c:ptCount val="8"/>
                <c:pt idx="0">
                  <c:v>4</c:v>
                </c:pt>
                <c:pt idx="1">
                  <c:v>3</c:v>
                </c:pt>
                <c:pt idx="2">
                  <c:v>3</c:v>
                </c:pt>
                <c:pt idx="3">
                  <c:v>6</c:v>
                </c:pt>
                <c:pt idx="4">
                  <c:v>15</c:v>
                </c:pt>
                <c:pt idx="5">
                  <c:v>8</c:v>
                </c:pt>
                <c:pt idx="6">
                  <c:v>8</c:v>
                </c:pt>
                <c:pt idx="7">
                  <c:v>12</c:v>
                </c:pt>
              </c:numCache>
            </c:numRef>
          </c:bubbleSize>
          <c:bubble3D val="0"/>
          <c:extLst>
            <c:ext xmlns:c16="http://schemas.microsoft.com/office/drawing/2014/chart" uri="{C3380CC4-5D6E-409C-BE32-E72D297353CC}">
              <c16:uniqueId val="{00000000-A794-4E2B-BD03-CCE5DDE86D86}"/>
            </c:ext>
          </c:extLst>
        </c:ser>
        <c:dLbls>
          <c:showLegendKey val="0"/>
          <c:showVal val="0"/>
          <c:showCatName val="0"/>
          <c:showSerName val="0"/>
          <c:showPercent val="0"/>
          <c:showBubbleSize val="0"/>
        </c:dLbls>
        <c:bubbleScale val="100"/>
        <c:showNegBubbles val="0"/>
        <c:axId val="1546491087"/>
        <c:axId val="1652420879"/>
      </c:bubbleChart>
      <c:valAx>
        <c:axId val="1546491087"/>
        <c:scaling>
          <c:orientation val="minMax"/>
        </c:scaling>
        <c:delete val="0"/>
        <c:axPos val="b"/>
        <c:majorGridlines>
          <c:spPr>
            <a:ln w="6350" cap="flat" cmpd="sng" algn="ctr">
              <a:solidFill>
                <a:srgbClr val="E6E6E6"/>
              </a:solidFill>
              <a:round/>
            </a:ln>
            <a:effectLst/>
          </c:spPr>
        </c:majorGridlines>
        <c:numFmt formatCode="0%" sourceLinked="1"/>
        <c:majorTickMark val="none"/>
        <c:minorTickMark val="none"/>
        <c:tickLblPos val="low"/>
        <c:spPr>
          <a:noFill/>
          <a:ln w="9525" cap="flat" cmpd="sng" algn="ctr">
            <a:solidFill>
              <a:schemeClr val="accent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652420879"/>
        <c:crosses val="autoZero"/>
        <c:crossBetween val="midCat"/>
      </c:valAx>
      <c:valAx>
        <c:axId val="1652420879"/>
        <c:scaling>
          <c:orientation val="minMax"/>
        </c:scaling>
        <c:delete val="0"/>
        <c:axPos val="l"/>
        <c:majorGridlines>
          <c:spPr>
            <a:ln w="6350" cap="flat" cmpd="sng" algn="ctr">
              <a:solidFill>
                <a:srgbClr val="E6E6E6"/>
              </a:solidFill>
              <a:round/>
            </a:ln>
            <a:effectLst/>
          </c:spPr>
        </c:majorGridlines>
        <c:numFmt formatCode="0%"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4649108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Century Gothic" panose="020B0502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Product A</c:v>
                </c:pt>
              </c:strCache>
            </c:strRef>
          </c:tx>
          <c:spPr>
            <a:gradFill>
              <a:gsLst>
                <a:gs pos="0">
                  <a:schemeClr val="accent1"/>
                </a:gs>
                <a:gs pos="100000">
                  <a:schemeClr val="accent1">
                    <a:lumMod val="60000"/>
                    <a:lumOff val="40000"/>
                  </a:schemeClr>
                </a:gs>
              </a:gsLst>
              <a:lin ang="5400000" scaled="0"/>
            </a:gradFill>
            <a:ln>
              <a:noFill/>
            </a:ln>
            <a:effectLst/>
          </c:spPr>
          <c:invertIfNegative val="0"/>
          <c:dPt>
            <c:idx val="0"/>
            <c:invertIfNegative val="0"/>
            <c:bubble3D val="0"/>
            <c:spPr>
              <a:gradFill>
                <a:gsLst>
                  <a:gs pos="0">
                    <a:srgbClr val="29719F"/>
                  </a:gs>
                  <a:gs pos="100000">
                    <a:srgbClr val="81ABC6"/>
                  </a:gs>
                </a:gsLst>
                <a:lin ang="5400000" scaled="0"/>
              </a:gradFill>
              <a:ln>
                <a:noFill/>
              </a:ln>
              <a:effectLst/>
            </c:spPr>
            <c:extLst>
              <c:ext xmlns:c16="http://schemas.microsoft.com/office/drawing/2014/chart" uri="{C3380CC4-5D6E-409C-BE32-E72D297353CC}">
                <c16:uniqueId val="{00000000-541A-C140-AA55-8F1958B81A9B}"/>
              </c:ext>
            </c:extLst>
          </c:dPt>
          <c:dLbls>
            <c:dLbl>
              <c:idx val="0"/>
              <c:spPr>
                <a:noFill/>
                <a:ln>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0-541A-C140-AA55-8F1958B81A9B}"/>
                </c:ext>
              </c:extLst>
            </c:dLbl>
            <c:dLbl>
              <c:idx val="1"/>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541A-C140-AA55-8F1958B81A9B}"/>
                </c:ext>
              </c:extLst>
            </c:dLbl>
            <c:dLbl>
              <c:idx val="2"/>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4-541A-C140-AA55-8F1958B81A9B}"/>
                </c:ext>
              </c:extLst>
            </c:dLbl>
            <c:dLbl>
              <c:idx val="3"/>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541A-C140-AA55-8F1958B81A9B}"/>
                </c:ext>
              </c:extLst>
            </c:dLbl>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accent1">
                        <a:lumMod val="50000"/>
                      </a:schemeClr>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Us</c:v>
                </c:pt>
                <c:pt idx="1">
                  <c:v>Competitor A</c:v>
                </c:pt>
                <c:pt idx="2">
                  <c:v>Competitor B</c:v>
                </c:pt>
                <c:pt idx="3">
                  <c:v>Competitor C</c:v>
                </c:pt>
              </c:strCache>
            </c:strRef>
          </c:cat>
          <c:val>
            <c:numRef>
              <c:f>Sheet1!$B$2:$B$5</c:f>
              <c:numCache>
                <c:formatCode>0%</c:formatCode>
                <c:ptCount val="4"/>
                <c:pt idx="0">
                  <c:v>0.24</c:v>
                </c:pt>
                <c:pt idx="1">
                  <c:v>0.28000000000000003</c:v>
                </c:pt>
                <c:pt idx="2">
                  <c:v>0.25</c:v>
                </c:pt>
                <c:pt idx="3">
                  <c:v>0.3</c:v>
                </c:pt>
              </c:numCache>
            </c:numRef>
          </c:val>
          <c:extLst>
            <c:ext xmlns:c16="http://schemas.microsoft.com/office/drawing/2014/chart" uri="{C3380CC4-5D6E-409C-BE32-E72D297353CC}">
              <c16:uniqueId val="{00000000-08D6-4D21-B74F-E86020F3F8E5}"/>
            </c:ext>
          </c:extLst>
        </c:ser>
        <c:ser>
          <c:idx val="1"/>
          <c:order val="1"/>
          <c:tx>
            <c:strRef>
              <c:f>Sheet1!$C$1</c:f>
              <c:strCache>
                <c:ptCount val="1"/>
                <c:pt idx="0">
                  <c:v>Product B</c:v>
                </c:pt>
              </c:strCache>
            </c:strRef>
          </c:tx>
          <c:spPr>
            <a:gradFill>
              <a:gsLst>
                <a:gs pos="0">
                  <a:schemeClr val="accent2"/>
                </a:gs>
                <a:gs pos="100000">
                  <a:schemeClr val="accent2">
                    <a:lumMod val="60000"/>
                    <a:lumOff val="40000"/>
                  </a:schemeClr>
                </a:gs>
              </a:gsLst>
              <a:lin ang="5400000" scaled="0"/>
            </a:gradFill>
            <a:ln>
              <a:noFill/>
            </a:ln>
            <a:effectLst/>
          </c:spPr>
          <c:invertIfNegative val="0"/>
          <c:dPt>
            <c:idx val="0"/>
            <c:invertIfNegative val="0"/>
            <c:bubble3D val="0"/>
            <c:spPr>
              <a:gradFill>
                <a:gsLst>
                  <a:gs pos="0">
                    <a:srgbClr val="81ABC6"/>
                  </a:gs>
                  <a:gs pos="100000">
                    <a:srgbClr val="C9DBE7"/>
                  </a:gs>
                </a:gsLst>
                <a:lin ang="5400000" scaled="0"/>
              </a:gradFill>
              <a:ln>
                <a:noFill/>
              </a:ln>
              <a:effectLst/>
            </c:spPr>
            <c:extLst>
              <c:ext xmlns:c16="http://schemas.microsoft.com/office/drawing/2014/chart" uri="{C3380CC4-5D6E-409C-BE32-E72D297353CC}">
                <c16:uniqueId val="{00000001-541A-C140-AA55-8F1958B81A9B}"/>
              </c:ext>
            </c:extLst>
          </c:dPt>
          <c:dLbls>
            <c:dLbl>
              <c:idx val="0"/>
              <c:spPr>
                <a:noFill/>
                <a:ln>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tx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541A-C140-AA55-8F1958B81A9B}"/>
                </c:ext>
              </c:extLst>
            </c:dLbl>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tx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Us</c:v>
                </c:pt>
                <c:pt idx="1">
                  <c:v>Competitor A</c:v>
                </c:pt>
                <c:pt idx="2">
                  <c:v>Competitor B</c:v>
                </c:pt>
                <c:pt idx="3">
                  <c:v>Competitor C</c:v>
                </c:pt>
              </c:strCache>
            </c:strRef>
          </c:cat>
          <c:val>
            <c:numRef>
              <c:f>Sheet1!$C$2:$C$5</c:f>
              <c:numCache>
                <c:formatCode>0%</c:formatCode>
                <c:ptCount val="4"/>
                <c:pt idx="0">
                  <c:v>0.6</c:v>
                </c:pt>
                <c:pt idx="1">
                  <c:v>0.5</c:v>
                </c:pt>
                <c:pt idx="2">
                  <c:v>0.45</c:v>
                </c:pt>
                <c:pt idx="3">
                  <c:v>0.55000000000000004</c:v>
                </c:pt>
              </c:numCache>
            </c:numRef>
          </c:val>
          <c:extLst>
            <c:ext xmlns:c16="http://schemas.microsoft.com/office/drawing/2014/chart" uri="{C3380CC4-5D6E-409C-BE32-E72D297353CC}">
              <c16:uniqueId val="{00000001-08D6-4D21-B74F-E86020F3F8E5}"/>
            </c:ext>
          </c:extLst>
        </c:ser>
        <c:ser>
          <c:idx val="2"/>
          <c:order val="2"/>
          <c:tx>
            <c:strRef>
              <c:f>Sheet1!$D$1</c:f>
              <c:strCache>
                <c:ptCount val="1"/>
                <c:pt idx="0">
                  <c:v>Product C</c:v>
                </c:pt>
              </c:strCache>
            </c:strRef>
          </c:tx>
          <c:spPr>
            <a:gradFill>
              <a:gsLst>
                <a:gs pos="0">
                  <a:schemeClr val="accent3"/>
                </a:gs>
                <a:gs pos="100000">
                  <a:schemeClr val="accent3">
                    <a:lumMod val="60000"/>
                    <a:lumOff val="40000"/>
                  </a:schemeClr>
                </a:gs>
              </a:gsLst>
              <a:lin ang="5400000" scaled="0"/>
            </a:gradFill>
            <a:ln>
              <a:noFill/>
            </a:ln>
            <a:effectLst/>
          </c:spPr>
          <c:invertIfNegative val="0"/>
          <c:dPt>
            <c:idx val="0"/>
            <c:invertIfNegative val="0"/>
            <c:bubble3D val="0"/>
            <c:spPr>
              <a:gradFill>
                <a:gsLst>
                  <a:gs pos="0">
                    <a:srgbClr val="E4EDF3"/>
                  </a:gs>
                  <a:gs pos="62000">
                    <a:srgbClr val="F2F6F9"/>
                  </a:gs>
                  <a:gs pos="100000">
                    <a:schemeClr val="bg1"/>
                  </a:gs>
                </a:gsLst>
                <a:lin ang="5400000" scaled="0"/>
              </a:gradFill>
              <a:ln>
                <a:noFill/>
              </a:ln>
              <a:effectLst/>
            </c:spPr>
            <c:extLst>
              <c:ext xmlns:c16="http://schemas.microsoft.com/office/drawing/2014/chart" uri="{C3380CC4-5D6E-409C-BE32-E72D297353CC}">
                <c16:uniqueId val="{00000002-541A-C140-AA55-8F1958B81A9B}"/>
              </c:ext>
            </c:extLst>
          </c:dPt>
          <c:dPt>
            <c:idx val="1"/>
            <c:invertIfNegative val="0"/>
            <c:bubble3D val="0"/>
            <c:spPr>
              <a:gradFill>
                <a:gsLst>
                  <a:gs pos="0">
                    <a:schemeClr val="bg1">
                      <a:lumMod val="85000"/>
                    </a:schemeClr>
                  </a:gs>
                  <a:gs pos="100000">
                    <a:schemeClr val="bg1">
                      <a:lumMod val="95000"/>
                    </a:schemeClr>
                  </a:gs>
                </a:gsLst>
                <a:lin ang="5400000" scaled="0"/>
              </a:gradFill>
              <a:ln>
                <a:noFill/>
              </a:ln>
              <a:effectLst/>
            </c:spPr>
            <c:extLst>
              <c:ext xmlns:c16="http://schemas.microsoft.com/office/drawing/2014/chart" uri="{C3380CC4-5D6E-409C-BE32-E72D297353CC}">
                <c16:uniqueId val="{00000006-541A-C140-AA55-8F1958B81A9B}"/>
              </c:ext>
            </c:extLst>
          </c:dPt>
          <c:dPt>
            <c:idx val="2"/>
            <c:invertIfNegative val="0"/>
            <c:bubble3D val="0"/>
            <c:spPr>
              <a:gradFill>
                <a:gsLst>
                  <a:gs pos="0">
                    <a:schemeClr val="bg1">
                      <a:lumMod val="85000"/>
                    </a:schemeClr>
                  </a:gs>
                  <a:gs pos="100000">
                    <a:schemeClr val="bg1">
                      <a:lumMod val="95000"/>
                    </a:schemeClr>
                  </a:gs>
                </a:gsLst>
                <a:lin ang="5400000" scaled="0"/>
              </a:gradFill>
              <a:ln>
                <a:noFill/>
              </a:ln>
              <a:effectLst/>
            </c:spPr>
            <c:extLst>
              <c:ext xmlns:c16="http://schemas.microsoft.com/office/drawing/2014/chart" uri="{C3380CC4-5D6E-409C-BE32-E72D297353CC}">
                <c16:uniqueId val="{00000007-541A-C140-AA55-8F1958B81A9B}"/>
              </c:ext>
            </c:extLst>
          </c:dPt>
          <c:dPt>
            <c:idx val="3"/>
            <c:invertIfNegative val="0"/>
            <c:bubble3D val="0"/>
            <c:spPr>
              <a:gradFill>
                <a:gsLst>
                  <a:gs pos="0">
                    <a:schemeClr val="bg1">
                      <a:lumMod val="85000"/>
                    </a:schemeClr>
                  </a:gs>
                  <a:gs pos="100000">
                    <a:schemeClr val="bg1">
                      <a:lumMod val="95000"/>
                    </a:schemeClr>
                  </a:gs>
                </a:gsLst>
                <a:lin ang="5400000" scaled="0"/>
              </a:gradFill>
              <a:ln>
                <a:noFill/>
              </a:ln>
              <a:effectLst/>
            </c:spPr>
            <c:extLst>
              <c:ext xmlns:c16="http://schemas.microsoft.com/office/drawing/2014/chart" uri="{C3380CC4-5D6E-409C-BE32-E72D297353CC}">
                <c16:uniqueId val="{00000008-541A-C140-AA55-8F1958B81A9B}"/>
              </c:ext>
            </c:extLst>
          </c:dPt>
          <c:dLbls>
            <c:dLbl>
              <c:idx val="0"/>
              <c:spPr>
                <a:noFill/>
                <a:ln>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tx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2-541A-C140-AA55-8F1958B81A9B}"/>
                </c:ext>
              </c:extLst>
            </c:dLbl>
            <c:dLbl>
              <c:idx val="1"/>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tx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6-541A-C140-AA55-8F1958B81A9B}"/>
                </c:ext>
              </c:extLst>
            </c:dLbl>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chemeClr val="accent3">
                        <a:lumMod val="50000"/>
                      </a:schemeClr>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Us</c:v>
                </c:pt>
                <c:pt idx="1">
                  <c:v>Competitor A</c:v>
                </c:pt>
                <c:pt idx="2">
                  <c:v>Competitor B</c:v>
                </c:pt>
                <c:pt idx="3">
                  <c:v>Competitor C</c:v>
                </c:pt>
              </c:strCache>
            </c:strRef>
          </c:cat>
          <c:val>
            <c:numRef>
              <c:f>Sheet1!$D$2:$D$5</c:f>
              <c:numCache>
                <c:formatCode>0%</c:formatCode>
                <c:ptCount val="4"/>
                <c:pt idx="0">
                  <c:v>0.16</c:v>
                </c:pt>
                <c:pt idx="1">
                  <c:v>0.22</c:v>
                </c:pt>
                <c:pt idx="2">
                  <c:v>0.3</c:v>
                </c:pt>
                <c:pt idx="3">
                  <c:v>0.15</c:v>
                </c:pt>
              </c:numCache>
            </c:numRef>
          </c:val>
          <c:extLst>
            <c:ext xmlns:c16="http://schemas.microsoft.com/office/drawing/2014/chart" uri="{C3380CC4-5D6E-409C-BE32-E72D297353CC}">
              <c16:uniqueId val="{00000002-08D6-4D21-B74F-E86020F3F8E5}"/>
            </c:ext>
          </c:extLst>
        </c:ser>
        <c:dLbls>
          <c:dLblPos val="ctr"/>
          <c:showLegendKey val="0"/>
          <c:showVal val="1"/>
          <c:showCatName val="0"/>
          <c:showSerName val="0"/>
          <c:showPercent val="0"/>
          <c:showBubbleSize val="0"/>
        </c:dLbls>
        <c:gapWidth val="150"/>
        <c:overlap val="100"/>
        <c:axId val="1180662831"/>
        <c:axId val="649870719"/>
      </c:barChart>
      <c:catAx>
        <c:axId val="1180662831"/>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649870719"/>
        <c:crosses val="autoZero"/>
        <c:auto val="1"/>
        <c:lblAlgn val="ctr"/>
        <c:lblOffset val="100"/>
        <c:noMultiLvlLbl val="0"/>
      </c:catAx>
      <c:valAx>
        <c:axId val="649870719"/>
        <c:scaling>
          <c:orientation val="minMax"/>
        </c:scaling>
        <c:delete val="0"/>
        <c:axPos val="l"/>
        <c:majorGridlines>
          <c:spPr>
            <a:ln w="6350" cap="rnd"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180662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latin typeface="Century Gothic" panose="020B0502020202020204" pitchFamily="34" charset="0"/>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Year 1 Profit</cx:pt>
          <cx:pt idx="1">Price Increase</cx:pt>
          <cx:pt idx="2">Quantity Increase</cx:pt>
          <cx:pt idx="3">Decrease in VC</cx:pt>
          <cx:pt idx="4">Increase in FC</cx:pt>
          <cx:pt idx="5">Year 2 Profit</cx:pt>
        </cx:lvl>
      </cx:strDim>
      <cx:numDim type="val">
        <cx:f>Sheet1!$B$2:$B$7</cx:f>
        <cx:lvl ptCount="6" formatCode="&quot;$&quot;#,##0_);[Red]\(&quot;$&quot;#,##0\)">
          <cx:pt idx="0">950</cx:pt>
          <cx:pt idx="1">250</cx:pt>
          <cx:pt idx="2">350</cx:pt>
          <cx:pt idx="3">50</cx:pt>
          <cx:pt idx="4">-250</cx:pt>
          <cx:pt idx="5">1350</cx:pt>
        </cx:lvl>
      </cx:numDim>
    </cx:data>
  </cx:chartData>
  <cx:chart>
    <cx:plotArea>
      <cx:plotAreaRegion>
        <cx:plotSurface>
          <cx:spPr>
            <a:noFill/>
            <a:effectLst>
              <a:outerShdw blurRad="50800" dist="50800" dir="5400000" algn="ctr" rotWithShape="0">
                <a:schemeClr val="accent2"/>
              </a:outerShdw>
            </a:effectLst>
          </cx:spPr>
        </cx:plotSurface>
        <cx:series layoutId="waterfall" uniqueId="{C5923B13-2A91-BA4A-B427-DFC1435AC076}">
          <cx:tx>
            <cx:txData>
              <cx:f>Sheet1!$B$1</cx:f>
              <cx:v>Series1</cx:v>
            </cx:txData>
          </cx:tx>
          <cx:dataPt idx="0">
            <cx:spPr>
              <a:gradFill>
                <a:gsLst>
                  <a:gs pos="0">
                    <a:srgbClr val="29719F"/>
                  </a:gs>
                  <a:gs pos="100000">
                    <a:srgbClr val="81ABC6"/>
                  </a:gs>
                </a:gsLst>
                <a:lin ang="5400000" scaled="0"/>
              </a:gradFill>
            </cx:spPr>
          </cx:dataPt>
          <cx:dataPt idx="1">
            <cx:spPr>
              <a:gradFill>
                <a:gsLst>
                  <a:gs pos="0">
                    <a:srgbClr val="B6AF9D"/>
                  </a:gs>
                  <a:gs pos="100000">
                    <a:srgbClr val="B6AF9D">
                      <a:lumMod val="60000"/>
                      <a:lumOff val="40000"/>
                    </a:srgbClr>
                  </a:gs>
                </a:gsLst>
                <a:lin ang="5400000" scaled="0"/>
              </a:gradFill>
            </cx:spPr>
          </cx:dataPt>
          <cx:dataPt idx="2">
            <cx:spPr>
              <a:gradFill>
                <a:gsLst>
                  <a:gs pos="0">
                    <a:srgbClr val="B6AF9D"/>
                  </a:gs>
                  <a:gs pos="100000">
                    <a:srgbClr val="B6AF9D">
                      <a:lumMod val="60000"/>
                      <a:lumOff val="40000"/>
                    </a:srgbClr>
                  </a:gs>
                </a:gsLst>
                <a:lin ang="5400000" scaled="0"/>
              </a:gradFill>
            </cx:spPr>
          </cx:dataPt>
          <cx:dataPt idx="3">
            <cx:spPr>
              <a:gradFill>
                <a:gsLst>
                  <a:gs pos="0">
                    <a:srgbClr val="B6AF9D"/>
                  </a:gs>
                  <a:gs pos="100000">
                    <a:srgbClr val="B6AF9D">
                      <a:lumMod val="60000"/>
                      <a:lumOff val="40000"/>
                    </a:srgbClr>
                  </a:gs>
                </a:gsLst>
                <a:lin ang="5400000" scaled="0"/>
              </a:gradFill>
            </cx:spPr>
          </cx:dataPt>
          <cx:dataPt idx="4">
            <cx:spPr>
              <a:gradFill>
                <a:gsLst>
                  <a:gs pos="0">
                    <a:srgbClr val="747F83"/>
                  </a:gs>
                  <a:gs pos="100000">
                    <a:srgbClr val="747F83">
                      <a:lumMod val="60000"/>
                      <a:lumOff val="40000"/>
                    </a:srgbClr>
                  </a:gs>
                </a:gsLst>
                <a:lin ang="5400000" scaled="0"/>
              </a:gradFill>
            </cx:spPr>
          </cx:dataPt>
          <cx:dataPt idx="5">
            <cx:spPr>
              <a:gradFill>
                <a:gsLst>
                  <a:gs pos="0">
                    <a:srgbClr val="29719F"/>
                  </a:gs>
                  <a:gs pos="100000">
                    <a:srgbClr val="81ABC6"/>
                  </a:gs>
                </a:gsLst>
                <a:lin ang="5400000" scaled="0"/>
              </a:gradFill>
            </cx:spPr>
          </cx:dataPt>
          <cx:dataLabels pos="outEnd">
            <cx:txPr>
              <a:bodyPr spcFirstLastPara="1" vertOverflow="ellipsis" horzOverflow="overflow" wrap="square" lIns="0" tIns="0" rIns="0" bIns="0" anchor="ctr" anchorCtr="1"/>
              <a:lstStyle/>
              <a:p>
                <a:pPr algn="ctr" rtl="0">
                  <a:defRPr sz="1300" b="1">
                    <a:solidFill>
                      <a:srgbClr val="29719F"/>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1300" b="1" i="0" u="none" strike="noStrike" baseline="0">
                  <a:solidFill>
                    <a:srgbClr val="29719F"/>
                  </a:solidFill>
                  <a:latin typeface="Century Gothic" panose="020B0502020202020204" pitchFamily="34" charset="0"/>
                </a:endParaRPr>
              </a:p>
            </cx:txPr>
            <cx:visibility seriesName="0" categoryName="0" value="1"/>
            <cx:separator>, </cx:separator>
            <cx:dataLabel idx="1">
              <cx:txPr>
                <a:bodyPr spcFirstLastPara="1" vertOverflow="ellipsis" horzOverflow="overflow" wrap="square" lIns="0" tIns="0" rIns="0" bIns="0" anchor="ctr" anchorCtr="1"/>
                <a:lstStyle/>
                <a:p>
                  <a:pPr algn="ctr" rtl="0">
                    <a:defRPr>
                      <a:solidFill>
                        <a:schemeClr val="accent3"/>
                      </a:solidFill>
                    </a:defRPr>
                  </a:pPr>
                  <a:r>
                    <a:rPr lang="en-US" sz="1300" b="1" i="0" u="none" strike="noStrike" baseline="0">
                      <a:solidFill>
                        <a:schemeClr val="accent3"/>
                      </a:solidFill>
                      <a:latin typeface="Century Gothic" panose="020B0502020202020204" pitchFamily="34" charset="0"/>
                    </a:rPr>
                    <a:t>$250 </a:t>
                  </a:r>
                </a:p>
              </cx:txPr>
              <cx:visibility seriesName="0" categoryName="0" value="1"/>
              <cx:separator>, </cx:separator>
            </cx:dataLabel>
            <cx:dataLabel idx="2">
              <cx:txPr>
                <a:bodyPr spcFirstLastPara="1" vertOverflow="ellipsis" horzOverflow="overflow" wrap="square" lIns="0" tIns="0" rIns="0" bIns="0" anchor="ctr" anchorCtr="1"/>
                <a:lstStyle/>
                <a:p>
                  <a:pPr algn="ctr" rtl="0">
                    <a:defRPr>
                      <a:solidFill>
                        <a:schemeClr val="accent3"/>
                      </a:solidFill>
                    </a:defRPr>
                  </a:pPr>
                  <a:r>
                    <a:rPr lang="en-US" sz="1300" b="1" i="0" u="none" strike="noStrike" baseline="0">
                      <a:solidFill>
                        <a:schemeClr val="accent3"/>
                      </a:solidFill>
                      <a:latin typeface="Century Gothic" panose="020B0502020202020204" pitchFamily="34" charset="0"/>
                    </a:rPr>
                    <a:t>$350 </a:t>
                  </a:r>
                </a:p>
              </cx:txPr>
              <cx:visibility seriesName="0" categoryName="0" value="1"/>
              <cx:separator>, </cx:separator>
            </cx:dataLabel>
            <cx:dataLabel idx="3">
              <cx:txPr>
                <a:bodyPr spcFirstLastPara="1" vertOverflow="ellipsis" horzOverflow="overflow" wrap="square" lIns="0" tIns="0" rIns="0" bIns="0" anchor="ctr" anchorCtr="1"/>
                <a:lstStyle/>
                <a:p>
                  <a:pPr algn="ctr" rtl="0">
                    <a:defRPr i="0">
                      <a:solidFill>
                        <a:schemeClr val="accent3"/>
                      </a:solidFill>
                    </a:defRPr>
                  </a:pPr>
                  <a:r>
                    <a:rPr lang="en-US" sz="1300" b="1" i="0" u="none" strike="noStrike" baseline="0">
                      <a:solidFill>
                        <a:schemeClr val="accent3"/>
                      </a:solidFill>
                      <a:latin typeface="Century Gothic" panose="020B0502020202020204" pitchFamily="34" charset="0"/>
                    </a:rPr>
                    <a:t>$50 </a:t>
                  </a:r>
                </a:p>
              </cx:txPr>
              <cx:visibility seriesName="0" categoryName="0" value="1"/>
              <cx:separator>, </cx:separator>
            </cx:dataLabel>
            <cx:dataLabel idx="4">
              <cx:numFmt formatCode="$#,##0" sourceLinked="0"/>
              <cx:txPr>
                <a:bodyPr spcFirstLastPara="1" vertOverflow="ellipsis" horzOverflow="overflow" wrap="square" lIns="0" tIns="0" rIns="0" bIns="0" anchor="ctr" anchorCtr="1"/>
                <a:lstStyle/>
                <a:p>
                  <a:pPr algn="ctr" rtl="0">
                    <a:defRPr>
                      <a:solidFill>
                        <a:schemeClr val="accent1"/>
                      </a:solidFill>
                    </a:defRPr>
                  </a:pPr>
                  <a:r>
                    <a:rPr lang="en-US" sz="1300" b="1" i="0" u="none" strike="noStrike" baseline="0">
                      <a:solidFill>
                        <a:schemeClr val="accent1"/>
                      </a:solidFill>
                      <a:latin typeface="Century Gothic" panose="020B0502020202020204" pitchFamily="34" charset="0"/>
                    </a:rPr>
                    <a:t>-$250</a:t>
                  </a:r>
                </a:p>
              </cx:txPr>
              <cx:visibility seriesName="0" categoryName="0" value="1"/>
              <cx:separator>, </cx:separator>
            </cx:dataLabel>
            <cx:dataLabel idx="5">
              <cx:txPr>
                <a:bodyPr spcFirstLastPara="1" vertOverflow="ellipsis" horzOverflow="overflow" wrap="square" lIns="0" tIns="0" rIns="0" bIns="0" anchor="ctr" anchorCtr="1"/>
                <a:lstStyle/>
                <a:p>
                  <a:pPr algn="ctr" rtl="0">
                    <a:defRPr/>
                  </a:pPr>
                  <a:r>
                    <a:rPr lang="en-US" sz="1300" b="1" i="0" u="none" strike="noStrike" baseline="0">
                      <a:solidFill>
                        <a:srgbClr val="29719F"/>
                      </a:solidFill>
                      <a:latin typeface="Century Gothic" panose="020B0502020202020204" pitchFamily="34" charset="0"/>
                    </a:rPr>
                    <a:t>$1,350 </a:t>
                  </a:r>
                </a:p>
              </cx:txPr>
              <cx:visibility seriesName="0" categoryName="0" value="1"/>
              <cx:separator>, </cx:separator>
            </cx:dataLabel>
          </cx:dataLabels>
          <cx:dataId val="0"/>
          <cx:layoutPr>
            <cx:visibility connectorLines="0"/>
            <cx:subtotals>
              <cx:idx val="0"/>
              <cx:idx val="5"/>
            </cx:subtotals>
          </cx:layoutPr>
        </cx:series>
      </cx:plotAreaRegion>
      <cx:axis id="0">
        <cx:catScaling gapWidth="0"/>
        <cx:majorGridlines>
          <cx:spPr>
            <a:ln w="6350">
              <a:solidFill>
                <a:srgbClr val="ECECEC"/>
              </a:solidFill>
            </a:ln>
          </cx:spPr>
        </cx:majorGridlines>
        <cx:tickLabels/>
        <cx:spPr>
          <a:ln w="6350">
            <a:solidFill>
              <a:schemeClr val="bg2"/>
            </a:solidFill>
          </a:ln>
        </cx:spPr>
        <cx:txPr>
          <a:bodyPr vertOverflow="overflow" horzOverflow="overflow" wrap="square" lIns="0" tIns="0" rIns="0" bIns="0"/>
          <a:lstStyle/>
          <a:p>
            <a:pPr algn="ctr" rtl="0">
              <a:defRPr sz="1100" b="1" i="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1100" b="1">
              <a:solidFill>
                <a:schemeClr val="tx1"/>
              </a:solidFill>
              <a:latin typeface="Century Gothic" panose="020B0502020202020204" pitchFamily="34" charset="0"/>
            </a:endParaRPr>
          </a:p>
        </cx:txPr>
      </cx:axis>
      <cx:axis id="1">
        <cx:valScaling/>
        <cx:majorGridlines/>
        <cx:tickLabels/>
        <cx:numFmt formatCode="$#,##0" sourceLinked="0"/>
        <cx:spPr>
          <a:ln w="6350">
            <a:solidFill>
              <a:schemeClr val="bg2"/>
            </a:solidFill>
          </a:ln>
        </cx:spPr>
        <cx:txPr>
          <a:bodyPr vertOverflow="overflow" horzOverflow="overflow" wrap="square" lIns="0" tIns="0" rIns="0" bIns="0"/>
          <a:lstStyle/>
          <a:p>
            <a:pPr algn="ctr" rtl="0">
              <a:defRPr sz="1200" b="0" i="0">
                <a:solidFill>
                  <a:schemeClr val="bg2"/>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1200">
              <a:solidFill>
                <a:schemeClr val="bg2"/>
              </a:solidFill>
              <a:latin typeface="Century Gothic" panose="020B0502020202020204" pitchFamily="34" charset="0"/>
            </a:endParaRPr>
          </a:p>
        </cx:txPr>
      </cx:axis>
    </cx:plotArea>
    <cx:legend pos="t" align="ctr" overlay="0">
      <cx:txPr>
        <a:bodyPr vertOverflow="overflow" horzOverflow="overflow" wrap="square" lIns="0" tIns="0" rIns="0" bIns="0"/>
        <a:lstStyle/>
        <a:p>
          <a:pPr algn="ctr" rtl="0">
            <a:defRPr sz="1200" b="1" i="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1200" b="1">
            <a:solidFill>
              <a:schemeClr val="tx1"/>
            </a:solidFill>
            <a:latin typeface="Century Gothic" panose="020B0502020202020204" pitchFamily="34" charset="0"/>
          </a:endParaRPr>
        </a:p>
      </cx:txPr>
    </cx:legend>
  </cx:chart>
  <cx:spPr>
    <a:effectLst>
      <a:softEdge rad="0"/>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99">
  <cs:axisTitle>
    <cs:lnRef idx="0"/>
    <cs:fillRef idx="0"/>
    <cs:effectRef idx="0"/>
    <cs:fontRef idx="minor">
      <a:schemeClr val="tx2"/>
    </cs:fontRef>
    <cs:defRPr sz="1197"/>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cs:chartArea>
  <cs:dataLabel>
    <cs:lnRef idx="0"/>
    <cs:fillRef idx="0"/>
    <cs:effectRef idx="0"/>
    <cs:fontRef idx="minor">
      <a:schemeClr val="tx2"/>
    </cs:fontRef>
    <cs:defRPr sz="1197"/>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2"/>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cs:spPr>
  </cs:dataPoint>
  <cs:dataPoint3D>
    <cs:lnRef idx="0"/>
    <cs:fillRef idx="0">
      <cs:styleClr val="auto"/>
    </cs:fillRef>
    <cs:effectRef idx="0"/>
    <cs:fontRef idx="minor">
      <a:schemeClr val="tx2"/>
    </cs:fontRef>
    <cs:spPr>
      <a:solidFill>
        <a:schemeClr val="phClr"/>
      </a:solidFill>
    </cs:spPr>
  </cs:dataPoint3D>
  <cs:dataPointLine>
    <cs:lnRef idx="0">
      <cs:styleClr val="auto"/>
    </cs:lnRef>
    <cs:fillRef idx="0"/>
    <cs:effectRef idx="0"/>
    <cs:fontRef idx="minor">
      <a:schemeClr val="tx2"/>
    </cs:fontRef>
    <cs:spPr>
      <a:ln w="28575" cap="rnd">
        <a:solidFill>
          <a:schemeClr val="phClr"/>
        </a:solidFill>
        <a:round/>
      </a:ln>
    </cs:spPr>
  </cs:dataPointLine>
  <cs:dataPointMarker>
    <cs:lnRef idx="0"/>
    <cs:fillRef idx="0">
      <cs:styleClr val="auto"/>
    </cs:fillRef>
    <cs:effectRef idx="0"/>
    <cs:fontRef idx="minor">
      <a:schemeClr val="tx2"/>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2"/>
    </cs:fontRef>
    <cs:spPr>
      <a:ln w="2857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2"/>
    </cs:fontRef>
    <cs:defRPr sz="1197"/>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cs:seriesAxis>
  <cs:seriesLine>
    <cs:lnRef idx="0"/>
    <cs:fillRef idx="0"/>
    <cs:effectRef idx="0"/>
    <cs:fontRef idx="minor">
      <a:schemeClr val="tx2"/>
    </cs:fontRef>
    <cs:spPr>
      <a:ln w="9525" cap="flat">
        <a:solidFill>
          <a:srgbClr val="D9D9D9"/>
        </a:solidFill>
        <a:round/>
      </a:ln>
    </cs:spPr>
  </cs:seriesLine>
  <cs:title>
    <cs:lnRef idx="0"/>
    <cs:fillRef idx="0"/>
    <cs:effectRef idx="0"/>
    <cs:fontRef idx="minor">
      <a:schemeClr val="tx2"/>
    </cs:fontRef>
    <cs:defRPr sz="2128" b="1"/>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C0DB9-F767-4C46-9D38-94073B16776C}" type="datetimeFigureOut">
              <a:rPr lang="en-US" smtClean="0"/>
              <a:t>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A56B8-96E1-244E-8B6C-494102695053}" type="slidenum">
              <a:rPr lang="en-US" smtClean="0"/>
              <a:t>‹#›</a:t>
            </a:fld>
            <a:endParaRPr lang="en-US"/>
          </a:p>
        </p:txBody>
      </p:sp>
    </p:spTree>
    <p:extLst>
      <p:ext uri="{BB962C8B-B14F-4D97-AF65-F5344CB8AC3E}">
        <p14:creationId xmlns:p14="http://schemas.microsoft.com/office/powerpoint/2010/main" val="4127256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7A56B8-96E1-244E-8B6C-494102695053}" type="slidenum">
              <a:rPr lang="en-US" smtClean="0"/>
              <a:t>11</a:t>
            </a:fld>
            <a:endParaRPr lang="en-US"/>
          </a:p>
        </p:txBody>
      </p:sp>
    </p:spTree>
    <p:extLst>
      <p:ext uri="{BB962C8B-B14F-4D97-AF65-F5344CB8AC3E}">
        <p14:creationId xmlns:p14="http://schemas.microsoft.com/office/powerpoint/2010/main" val="3380718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FE6BAF-E6BB-4A73-90F6-1C870E9D6C4B}" type="slidenum">
              <a:rPr lang="en-AU" altLang="en-US"/>
              <a:pPr/>
              <a:t>12</a:t>
            </a:fld>
            <a:endParaRPr lang="en-AU" altLang="en-US" dirty="0"/>
          </a:p>
        </p:txBody>
      </p:sp>
      <p:sp>
        <p:nvSpPr>
          <p:cNvPr id="233474" name="Rectangle 2"/>
          <p:cNvSpPr>
            <a:spLocks noGrp="1" noRot="1" noChangeAspect="1" noChangeArrowheads="1" noTextEdit="1"/>
          </p:cNvSpPr>
          <p:nvPr>
            <p:ph type="sldImg"/>
          </p:nvPr>
        </p:nvSpPr>
        <p:spPr>
          <a:xfrm>
            <a:off x="92075" y="746125"/>
            <a:ext cx="6526213" cy="3671888"/>
          </a:xfrm>
          <a:ln/>
        </p:spPr>
      </p:sp>
      <p:sp>
        <p:nvSpPr>
          <p:cNvPr id="233475" name="Rectangle 3"/>
          <p:cNvSpPr>
            <a:spLocks noGrp="1" noChangeArrowheads="1"/>
          </p:cNvSpPr>
          <p:nvPr>
            <p:ph type="body" idx="1"/>
          </p:nvPr>
        </p:nvSpPr>
        <p:spPr>
          <a:xfrm>
            <a:off x="893545" y="4673748"/>
            <a:ext cx="4921686" cy="4140956"/>
          </a:xfrm>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4C2A2B-3347-41E0-833D-F3CB957CD2EA}" type="slidenum">
              <a:rPr lang="en-AU" altLang="en-US"/>
              <a:pPr/>
              <a:t>19</a:t>
            </a:fld>
            <a:endParaRPr lang="en-AU" altLang="en-US" dirty="0"/>
          </a:p>
        </p:txBody>
      </p:sp>
      <p:sp>
        <p:nvSpPr>
          <p:cNvPr id="106498" name="Rectangle 2"/>
          <p:cNvSpPr>
            <a:spLocks noGrp="1" noRot="1" noChangeAspect="1" noChangeArrowheads="1" noTextEdit="1"/>
          </p:cNvSpPr>
          <p:nvPr>
            <p:ph type="sldImg"/>
          </p:nvPr>
        </p:nvSpPr>
        <p:spPr>
          <a:xfrm>
            <a:off x="92075" y="746125"/>
            <a:ext cx="6526213" cy="3671888"/>
          </a:xfrm>
          <a:ln w="12700" cap="flat">
            <a:solidFill>
              <a:schemeClr val="tx1"/>
            </a:solidFill>
          </a:ln>
          <a:extLst>
            <a:ext uri="{909E8E84-426E-40DD-AFC4-6F175D3DCCD1}">
              <a14:hiddenFill xmlns:a14="http://schemas.microsoft.com/office/drawing/2010/main">
                <a:noFill/>
              </a14:hiddenFill>
            </a:ext>
          </a:extLst>
        </p:spPr>
      </p:sp>
      <p:sp>
        <p:nvSpPr>
          <p:cNvPr id="106499" name="Rectangle 3"/>
          <p:cNvSpPr>
            <a:spLocks noGrp="1" noChangeArrowheads="1"/>
          </p:cNvSpPr>
          <p:nvPr>
            <p:ph type="body" idx="1"/>
          </p:nvPr>
        </p:nvSpPr>
        <p:spPr>
          <a:xfrm>
            <a:off x="893545" y="4672171"/>
            <a:ext cx="4921686" cy="4427844"/>
          </a:xfrm>
          <a:ln/>
          <a:extLst>
            <a:ext uri="{91240B29-F687-4F45-9708-019B960494DF}">
              <a14:hiddenLine xmlns:a14="http://schemas.microsoft.com/office/drawing/2010/main" w="12700">
                <a:solidFill>
                  <a:schemeClr val="tx1"/>
                </a:solidFill>
                <a:miter lim="800000"/>
                <a:headEnd/>
                <a:tailEnd/>
              </a14:hiddenLine>
            </a:ext>
          </a:extLst>
        </p:spPr>
        <p:txBody>
          <a:bodyPr lIns="94590" tIns="46465" rIns="94590" bIns="46465"/>
          <a:lstStyle/>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7A56B8-96E1-244E-8B6C-494102695053}" type="slidenum">
              <a:rPr lang="en-US" smtClean="0"/>
              <a:t>27</a:t>
            </a:fld>
            <a:endParaRPr lang="en-US"/>
          </a:p>
        </p:txBody>
      </p:sp>
    </p:spTree>
    <p:extLst>
      <p:ext uri="{BB962C8B-B14F-4D97-AF65-F5344CB8AC3E}">
        <p14:creationId xmlns:p14="http://schemas.microsoft.com/office/powerpoint/2010/main" val="190725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hackingthecaseinterview.thinkific.com</a:t>
            </a:r>
            <a:r>
              <a:rPr lang="en-US" dirty="0"/>
              <a:t>/pages/case-interview-frameworks</a:t>
            </a:r>
          </a:p>
          <a:p>
            <a:endParaRPr lang="en-US" dirty="0"/>
          </a:p>
        </p:txBody>
      </p:sp>
      <p:sp>
        <p:nvSpPr>
          <p:cNvPr id="4" name="Slide Number Placeholder 3"/>
          <p:cNvSpPr>
            <a:spLocks noGrp="1"/>
          </p:cNvSpPr>
          <p:nvPr>
            <p:ph type="sldNum" sz="quarter" idx="5"/>
          </p:nvPr>
        </p:nvSpPr>
        <p:spPr/>
        <p:txBody>
          <a:bodyPr/>
          <a:lstStyle/>
          <a:p>
            <a:fld id="{2C7A56B8-96E1-244E-8B6C-494102695053}" type="slidenum">
              <a:rPr lang="en-US" smtClean="0"/>
              <a:t>28</a:t>
            </a:fld>
            <a:endParaRPr lang="en-US"/>
          </a:p>
        </p:txBody>
      </p:sp>
    </p:spTree>
    <p:extLst>
      <p:ext uri="{BB962C8B-B14F-4D97-AF65-F5344CB8AC3E}">
        <p14:creationId xmlns:p14="http://schemas.microsoft.com/office/powerpoint/2010/main" val="3535718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drive.google.com</a:t>
            </a:r>
            <a:r>
              <a:rPr lang="en-US" dirty="0"/>
              <a:t>/file/d/1F72m0JGHlNo49JEy7vqsyKQTW_BNDq56/view</a:t>
            </a:r>
          </a:p>
          <a:p>
            <a:endParaRPr lang="en-US" dirty="0"/>
          </a:p>
        </p:txBody>
      </p:sp>
      <p:sp>
        <p:nvSpPr>
          <p:cNvPr id="4" name="Slide Number Placeholder 3"/>
          <p:cNvSpPr>
            <a:spLocks noGrp="1"/>
          </p:cNvSpPr>
          <p:nvPr>
            <p:ph type="sldNum" sz="quarter" idx="5"/>
          </p:nvPr>
        </p:nvSpPr>
        <p:spPr/>
        <p:txBody>
          <a:bodyPr/>
          <a:lstStyle/>
          <a:p>
            <a:fld id="{2C7A56B8-96E1-244E-8B6C-494102695053}" type="slidenum">
              <a:rPr lang="en-US" smtClean="0"/>
              <a:t>29</a:t>
            </a:fld>
            <a:endParaRPr lang="en-US"/>
          </a:p>
        </p:txBody>
      </p:sp>
    </p:spTree>
    <p:extLst>
      <p:ext uri="{BB962C8B-B14F-4D97-AF65-F5344CB8AC3E}">
        <p14:creationId xmlns:p14="http://schemas.microsoft.com/office/powerpoint/2010/main" val="1038901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EA6D6-F0EB-0875-F77B-C0229F0B17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1CE5C9-5657-FA5C-93AD-62FD562F58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2A669-B195-A573-1A5E-9A2D5BBCDFCF}"/>
              </a:ext>
            </a:extLst>
          </p:cNvPr>
          <p:cNvSpPr>
            <a:spLocks noGrp="1"/>
          </p:cNvSpPr>
          <p:nvPr>
            <p:ph type="dt" sz="half" idx="10"/>
          </p:nvPr>
        </p:nvSpPr>
        <p:spPr/>
        <p:txBody>
          <a:bodyPr/>
          <a:lstStyle/>
          <a:p>
            <a:fld id="{26953779-2742-0845-AB18-EDBFE0773374}" type="datetimeFigureOut">
              <a:rPr lang="en-US" smtClean="0"/>
              <a:t>1/3/23</a:t>
            </a:fld>
            <a:endParaRPr lang="en-US"/>
          </a:p>
        </p:txBody>
      </p:sp>
      <p:sp>
        <p:nvSpPr>
          <p:cNvPr id="5" name="Footer Placeholder 4">
            <a:extLst>
              <a:ext uri="{FF2B5EF4-FFF2-40B4-BE49-F238E27FC236}">
                <a16:creationId xmlns:a16="http://schemas.microsoft.com/office/drawing/2014/main" id="{F696BEA0-819A-29AF-E4BD-6C15F0108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2DB56-213F-7A83-B0D5-96892523F78C}"/>
              </a:ext>
            </a:extLst>
          </p:cNvPr>
          <p:cNvSpPr>
            <a:spLocks noGrp="1"/>
          </p:cNvSpPr>
          <p:nvPr>
            <p:ph type="sldNum" sz="quarter" idx="12"/>
          </p:nvPr>
        </p:nvSpPr>
        <p:spPr/>
        <p:txBody>
          <a:bodyPr/>
          <a:lstStyle/>
          <a:p>
            <a:fld id="{BF6A08C5-E366-E344-8B84-7D60AD0C4318}" type="slidenum">
              <a:rPr lang="en-US" smtClean="0"/>
              <a:t>‹#›</a:t>
            </a:fld>
            <a:endParaRPr lang="en-US"/>
          </a:p>
        </p:txBody>
      </p:sp>
    </p:spTree>
    <p:extLst>
      <p:ext uri="{BB962C8B-B14F-4D97-AF65-F5344CB8AC3E}">
        <p14:creationId xmlns:p14="http://schemas.microsoft.com/office/powerpoint/2010/main" val="3367113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A3BF7-0C61-7C92-1F82-D7E2FBEDA3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D1DD0D-62A0-A2C8-5796-F38FFCC5F4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50F2A-FB9E-8988-C582-8A13DF76BDA0}"/>
              </a:ext>
            </a:extLst>
          </p:cNvPr>
          <p:cNvSpPr>
            <a:spLocks noGrp="1"/>
          </p:cNvSpPr>
          <p:nvPr>
            <p:ph type="dt" sz="half" idx="10"/>
          </p:nvPr>
        </p:nvSpPr>
        <p:spPr/>
        <p:txBody>
          <a:bodyPr/>
          <a:lstStyle/>
          <a:p>
            <a:fld id="{26953779-2742-0845-AB18-EDBFE0773374}" type="datetimeFigureOut">
              <a:rPr lang="en-US" smtClean="0"/>
              <a:t>1/3/23</a:t>
            </a:fld>
            <a:endParaRPr lang="en-US"/>
          </a:p>
        </p:txBody>
      </p:sp>
      <p:sp>
        <p:nvSpPr>
          <p:cNvPr id="5" name="Footer Placeholder 4">
            <a:extLst>
              <a:ext uri="{FF2B5EF4-FFF2-40B4-BE49-F238E27FC236}">
                <a16:creationId xmlns:a16="http://schemas.microsoft.com/office/drawing/2014/main" id="{48A7D1A9-82F9-FC7D-D6FD-3AB7F75F4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27EF2-8DFA-852A-87E2-F9D071A78FBC}"/>
              </a:ext>
            </a:extLst>
          </p:cNvPr>
          <p:cNvSpPr>
            <a:spLocks noGrp="1"/>
          </p:cNvSpPr>
          <p:nvPr>
            <p:ph type="sldNum" sz="quarter" idx="12"/>
          </p:nvPr>
        </p:nvSpPr>
        <p:spPr/>
        <p:txBody>
          <a:bodyPr/>
          <a:lstStyle/>
          <a:p>
            <a:fld id="{BF6A08C5-E366-E344-8B84-7D60AD0C4318}" type="slidenum">
              <a:rPr lang="en-US" smtClean="0"/>
              <a:t>‹#›</a:t>
            </a:fld>
            <a:endParaRPr lang="en-US"/>
          </a:p>
        </p:txBody>
      </p:sp>
    </p:spTree>
    <p:extLst>
      <p:ext uri="{BB962C8B-B14F-4D97-AF65-F5344CB8AC3E}">
        <p14:creationId xmlns:p14="http://schemas.microsoft.com/office/powerpoint/2010/main" val="4178406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4498A-283A-BED0-4849-D2550EA88E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4D76D2-E85C-FCB7-AA43-32288387C4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BABD59-19C3-2CB9-06D4-F2ADC096DAB8}"/>
              </a:ext>
            </a:extLst>
          </p:cNvPr>
          <p:cNvSpPr>
            <a:spLocks noGrp="1"/>
          </p:cNvSpPr>
          <p:nvPr>
            <p:ph type="dt" sz="half" idx="10"/>
          </p:nvPr>
        </p:nvSpPr>
        <p:spPr/>
        <p:txBody>
          <a:bodyPr/>
          <a:lstStyle/>
          <a:p>
            <a:fld id="{26953779-2742-0845-AB18-EDBFE0773374}" type="datetimeFigureOut">
              <a:rPr lang="en-US" smtClean="0"/>
              <a:t>1/3/23</a:t>
            </a:fld>
            <a:endParaRPr lang="en-US"/>
          </a:p>
        </p:txBody>
      </p:sp>
      <p:sp>
        <p:nvSpPr>
          <p:cNvPr id="5" name="Footer Placeholder 4">
            <a:extLst>
              <a:ext uri="{FF2B5EF4-FFF2-40B4-BE49-F238E27FC236}">
                <a16:creationId xmlns:a16="http://schemas.microsoft.com/office/drawing/2014/main" id="{ACB92C81-2DF4-1BBE-EE3D-DAFEBED17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C988E-5611-9A30-47E9-A6D595A47941}"/>
              </a:ext>
            </a:extLst>
          </p:cNvPr>
          <p:cNvSpPr>
            <a:spLocks noGrp="1"/>
          </p:cNvSpPr>
          <p:nvPr>
            <p:ph type="sldNum" sz="quarter" idx="12"/>
          </p:nvPr>
        </p:nvSpPr>
        <p:spPr/>
        <p:txBody>
          <a:bodyPr/>
          <a:lstStyle/>
          <a:p>
            <a:fld id="{BF6A08C5-E366-E344-8B84-7D60AD0C4318}" type="slidenum">
              <a:rPr lang="en-US" smtClean="0"/>
              <a:t>‹#›</a:t>
            </a:fld>
            <a:endParaRPr lang="en-US"/>
          </a:p>
        </p:txBody>
      </p:sp>
    </p:spTree>
    <p:extLst>
      <p:ext uri="{BB962C8B-B14F-4D97-AF65-F5344CB8AC3E}">
        <p14:creationId xmlns:p14="http://schemas.microsoft.com/office/powerpoint/2010/main" val="328055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843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37113D-6425-4831-B222-36BC477EADD9}"/>
              </a:ext>
            </a:extLst>
          </p:cNvPr>
          <p:cNvGrpSpPr/>
          <p:nvPr userDrawn="1"/>
        </p:nvGrpSpPr>
        <p:grpSpPr>
          <a:xfrm rot="10800000">
            <a:off x="-3102277" y="328384"/>
            <a:ext cx="6195605" cy="6195602"/>
            <a:chOff x="3597741" y="-106623"/>
            <a:chExt cx="1885950" cy="1885950"/>
          </a:xfrm>
        </p:grpSpPr>
        <p:sp>
          <p:nvSpPr>
            <p:cNvPr id="8" name="Freeform: Shape 7">
              <a:extLst>
                <a:ext uri="{FF2B5EF4-FFF2-40B4-BE49-F238E27FC236}">
                  <a16:creationId xmlns:a16="http://schemas.microsoft.com/office/drawing/2014/main" id="{565F65F8-84D8-43BC-AF6D-FA8D5282F9A1}"/>
                </a:ext>
              </a:extLst>
            </p:cNvPr>
            <p:cNvSpPr/>
            <p:nvPr/>
          </p:nvSpPr>
          <p:spPr>
            <a:xfrm>
              <a:off x="3597741" y="-106623"/>
              <a:ext cx="1885950" cy="1885950"/>
            </a:xfrm>
            <a:custGeom>
              <a:avLst/>
              <a:gdLst>
                <a:gd name="connsiteX0" fmla="*/ 1891284 w 1885950"/>
                <a:gd name="connsiteY0" fmla="*/ 945642 h 1885950"/>
                <a:gd name="connsiteX1" fmla="*/ 945642 w 1885950"/>
                <a:gd name="connsiteY1" fmla="*/ 1891284 h 1885950"/>
                <a:gd name="connsiteX2" fmla="*/ 0 w 1885950"/>
                <a:gd name="connsiteY2" fmla="*/ 945642 h 1885950"/>
                <a:gd name="connsiteX3" fmla="*/ 945642 w 1885950"/>
                <a:gd name="connsiteY3" fmla="*/ 0 h 1885950"/>
                <a:gd name="connsiteX4" fmla="*/ 1891284 w 1885950"/>
                <a:gd name="connsiteY4" fmla="*/ 945642 h 188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885950">
                  <a:moveTo>
                    <a:pt x="1891284" y="945642"/>
                  </a:moveTo>
                  <a:cubicBezTo>
                    <a:pt x="1891284" y="1467906"/>
                    <a:pt x="1467906" y="1891284"/>
                    <a:pt x="945642" y="1891284"/>
                  </a:cubicBezTo>
                  <a:cubicBezTo>
                    <a:pt x="423378" y="1891284"/>
                    <a:pt x="0" y="1467906"/>
                    <a:pt x="0" y="945642"/>
                  </a:cubicBezTo>
                  <a:cubicBezTo>
                    <a:pt x="0" y="423378"/>
                    <a:pt x="423378" y="0"/>
                    <a:pt x="945642" y="0"/>
                  </a:cubicBezTo>
                  <a:cubicBezTo>
                    <a:pt x="1467906" y="0"/>
                    <a:pt x="1891284" y="423378"/>
                    <a:pt x="1891284" y="945642"/>
                  </a:cubicBezTo>
                  <a:close/>
                </a:path>
              </a:pathLst>
            </a:custGeom>
            <a:noFill/>
            <a:ln w="12700" cap="flat">
              <a:solidFill>
                <a:schemeClr val="bg1"/>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C9A922E-9210-4D45-BCFA-5CCF3809018A}"/>
                </a:ext>
              </a:extLst>
            </p:cNvPr>
            <p:cNvSpPr/>
            <p:nvPr/>
          </p:nvSpPr>
          <p:spPr>
            <a:xfrm>
              <a:off x="3616994" y="-87224"/>
              <a:ext cx="1847850" cy="1847850"/>
            </a:xfrm>
            <a:custGeom>
              <a:avLst/>
              <a:gdLst>
                <a:gd name="connsiteX0" fmla="*/ 1052679 w 1847850"/>
                <a:gd name="connsiteY0" fmla="*/ 126412 h 1847850"/>
                <a:gd name="connsiteX1" fmla="*/ 1726122 w 1847850"/>
                <a:gd name="connsiteY1" fmla="*/ 1052679 h 1847850"/>
                <a:gd name="connsiteX2" fmla="*/ 799855 w 1847850"/>
                <a:gd name="connsiteY2" fmla="*/ 1726122 h 1847850"/>
                <a:gd name="connsiteX3" fmla="*/ 126412 w 1847850"/>
                <a:gd name="connsiteY3" fmla="*/ 799855 h 1847850"/>
                <a:gd name="connsiteX4" fmla="*/ 1052679 w 1847850"/>
                <a:gd name="connsiteY4" fmla="*/ 126412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052679" y="126412"/>
                  </a:moveTo>
                  <a:cubicBezTo>
                    <a:pt x="1494427" y="196228"/>
                    <a:pt x="1795937" y="610932"/>
                    <a:pt x="1726122" y="1052679"/>
                  </a:cubicBezTo>
                  <a:cubicBezTo>
                    <a:pt x="1656306" y="1494427"/>
                    <a:pt x="1241602" y="1795937"/>
                    <a:pt x="799855" y="1726122"/>
                  </a:cubicBezTo>
                  <a:cubicBezTo>
                    <a:pt x="358107" y="1656306"/>
                    <a:pt x="56597" y="1241602"/>
                    <a:pt x="126412" y="799855"/>
                  </a:cubicBezTo>
                  <a:cubicBezTo>
                    <a:pt x="196228" y="358107"/>
                    <a:pt x="610932" y="56597"/>
                    <a:pt x="1052679" y="126412"/>
                  </a:cubicBezTo>
                  <a:close/>
                </a:path>
              </a:pathLst>
            </a:custGeom>
            <a:noFill/>
            <a:ln w="12700" cap="flat">
              <a:solidFill>
                <a:schemeClr val="bg1"/>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7AF5D5C-7E38-4030-A969-60D9D97DDD5B}"/>
                </a:ext>
              </a:extLst>
            </p:cNvPr>
            <p:cNvSpPr/>
            <p:nvPr/>
          </p:nvSpPr>
          <p:spPr>
            <a:xfrm>
              <a:off x="3869298" y="164935"/>
              <a:ext cx="1343025" cy="1343025"/>
            </a:xfrm>
            <a:custGeom>
              <a:avLst/>
              <a:gdLst>
                <a:gd name="connsiteX0" fmla="*/ 1348169 w 1343025"/>
                <a:gd name="connsiteY0" fmla="*/ 674084 h 1343025"/>
                <a:gd name="connsiteX1" fmla="*/ 674084 w 1343025"/>
                <a:gd name="connsiteY1" fmla="*/ 1348169 h 1343025"/>
                <a:gd name="connsiteX2" fmla="*/ 0 w 1343025"/>
                <a:gd name="connsiteY2" fmla="*/ 674084 h 1343025"/>
                <a:gd name="connsiteX3" fmla="*/ 674084 w 1343025"/>
                <a:gd name="connsiteY3" fmla="*/ 0 h 1343025"/>
                <a:gd name="connsiteX4" fmla="*/ 1348169 w 1343025"/>
                <a:gd name="connsiteY4" fmla="*/ 674084 h 1343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025" h="1343025">
                  <a:moveTo>
                    <a:pt x="1348169" y="674084"/>
                  </a:moveTo>
                  <a:cubicBezTo>
                    <a:pt x="1348169" y="1046371"/>
                    <a:pt x="1046371" y="1348169"/>
                    <a:pt x="674084" y="1348169"/>
                  </a:cubicBezTo>
                  <a:cubicBezTo>
                    <a:pt x="301798" y="1348169"/>
                    <a:pt x="0" y="1046371"/>
                    <a:pt x="0" y="674084"/>
                  </a:cubicBezTo>
                  <a:cubicBezTo>
                    <a:pt x="0" y="301798"/>
                    <a:pt x="301798" y="0"/>
                    <a:pt x="674084" y="0"/>
                  </a:cubicBezTo>
                  <a:cubicBezTo>
                    <a:pt x="1046371" y="0"/>
                    <a:pt x="1348169" y="301798"/>
                    <a:pt x="1348169" y="674084"/>
                  </a:cubicBezTo>
                  <a:close/>
                </a:path>
              </a:pathLst>
            </a:custGeom>
            <a:noFill/>
            <a:ln w="12700" cap="flat">
              <a:solidFill>
                <a:schemeClr val="bg1"/>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1439C3A-A716-410E-88CE-10E87BF39CC8}"/>
                </a:ext>
              </a:extLst>
            </p:cNvPr>
            <p:cNvSpPr/>
            <p:nvPr/>
          </p:nvSpPr>
          <p:spPr>
            <a:xfrm>
              <a:off x="3829732" y="125371"/>
              <a:ext cx="1419225" cy="1419225"/>
            </a:xfrm>
            <a:custGeom>
              <a:avLst/>
              <a:gdLst>
                <a:gd name="connsiteX0" fmla="*/ 1203072 w 1419225"/>
                <a:gd name="connsiteY0" fmla="*/ 489330 h 1419225"/>
                <a:gd name="connsiteX1" fmla="*/ 937893 w 1419225"/>
                <a:gd name="connsiteY1" fmla="*/ 1202938 h 1419225"/>
                <a:gd name="connsiteX2" fmla="*/ 224238 w 1419225"/>
                <a:gd name="connsiteY2" fmla="*/ 937886 h 1419225"/>
                <a:gd name="connsiteX3" fmla="*/ 489417 w 1419225"/>
                <a:gd name="connsiteY3" fmla="*/ 224278 h 1419225"/>
                <a:gd name="connsiteX4" fmla="*/ 1203072 w 1419225"/>
                <a:gd name="connsiteY4" fmla="*/ 489330 h 1419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25" h="1419225">
                  <a:moveTo>
                    <a:pt x="1203072" y="489330"/>
                  </a:moveTo>
                  <a:cubicBezTo>
                    <a:pt x="1326915" y="759580"/>
                    <a:pt x="1208191" y="1079073"/>
                    <a:pt x="937893" y="1202938"/>
                  </a:cubicBezTo>
                  <a:cubicBezTo>
                    <a:pt x="667596" y="1326803"/>
                    <a:pt x="348082" y="1208136"/>
                    <a:pt x="224238" y="937886"/>
                  </a:cubicBezTo>
                  <a:cubicBezTo>
                    <a:pt x="100395" y="667636"/>
                    <a:pt x="219119" y="348143"/>
                    <a:pt x="489417" y="224278"/>
                  </a:cubicBezTo>
                  <a:cubicBezTo>
                    <a:pt x="759714" y="100413"/>
                    <a:pt x="1079228" y="219081"/>
                    <a:pt x="1203072" y="489330"/>
                  </a:cubicBezTo>
                  <a:close/>
                </a:path>
              </a:pathLst>
            </a:custGeom>
            <a:noFill/>
            <a:ln w="12700" cap="flat">
              <a:solidFill>
                <a:schemeClr val="bg1"/>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EAA0738-44F7-4D30-983F-B51DDB5A6D9E}"/>
                </a:ext>
              </a:extLst>
            </p:cNvPr>
            <p:cNvSpPr/>
            <p:nvPr/>
          </p:nvSpPr>
          <p:spPr>
            <a:xfrm>
              <a:off x="4082203" y="377938"/>
              <a:ext cx="914400" cy="914400"/>
            </a:xfrm>
            <a:custGeom>
              <a:avLst/>
              <a:gdLst>
                <a:gd name="connsiteX0" fmla="*/ 524814 w 914400"/>
                <a:gd name="connsiteY0" fmla="*/ 63680 h 914400"/>
                <a:gd name="connsiteX1" fmla="*/ 858589 w 914400"/>
                <a:gd name="connsiteY1" fmla="*/ 524814 h 914400"/>
                <a:gd name="connsiteX2" fmla="*/ 397455 w 914400"/>
                <a:gd name="connsiteY2" fmla="*/ 858589 h 914400"/>
                <a:gd name="connsiteX3" fmla="*/ 63680 w 914400"/>
                <a:gd name="connsiteY3" fmla="*/ 397455 h 914400"/>
                <a:gd name="connsiteX4" fmla="*/ 524814 w 914400"/>
                <a:gd name="connsiteY4" fmla="*/ 6368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a:moveTo>
                    <a:pt x="524814" y="63680"/>
                  </a:moveTo>
                  <a:cubicBezTo>
                    <a:pt x="744322" y="98849"/>
                    <a:pt x="893758" y="305306"/>
                    <a:pt x="858589" y="524814"/>
                  </a:cubicBezTo>
                  <a:cubicBezTo>
                    <a:pt x="823420" y="744322"/>
                    <a:pt x="616963" y="893758"/>
                    <a:pt x="397455" y="858589"/>
                  </a:cubicBezTo>
                  <a:cubicBezTo>
                    <a:pt x="177947" y="823420"/>
                    <a:pt x="28510" y="616963"/>
                    <a:pt x="63680" y="397455"/>
                  </a:cubicBezTo>
                  <a:cubicBezTo>
                    <a:pt x="98849" y="177947"/>
                    <a:pt x="305306" y="28510"/>
                    <a:pt x="524814" y="63680"/>
                  </a:cubicBezTo>
                  <a:close/>
                </a:path>
              </a:pathLst>
            </a:custGeom>
            <a:noFill/>
            <a:ln w="12700" cap="flat">
              <a:solidFill>
                <a:schemeClr val="bg1"/>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424A4C3-1D8B-4F74-80BC-E2A8FFBB1143}"/>
                </a:ext>
              </a:extLst>
            </p:cNvPr>
            <p:cNvSpPr/>
            <p:nvPr/>
          </p:nvSpPr>
          <p:spPr>
            <a:xfrm>
              <a:off x="4193743" y="489389"/>
              <a:ext cx="695325" cy="695325"/>
            </a:xfrm>
            <a:custGeom>
              <a:avLst/>
              <a:gdLst>
                <a:gd name="connsiteX0" fmla="*/ 595354 w 695325"/>
                <a:gd name="connsiteY0" fmla="*/ 245745 h 695325"/>
                <a:gd name="connsiteX1" fmla="*/ 453472 w 695325"/>
                <a:gd name="connsiteY1" fmla="*/ 595354 h 695325"/>
                <a:gd name="connsiteX2" fmla="*/ 103863 w 695325"/>
                <a:gd name="connsiteY2" fmla="*/ 453472 h 695325"/>
                <a:gd name="connsiteX3" fmla="*/ 245745 w 695325"/>
                <a:gd name="connsiteY3" fmla="*/ 103863 h 695325"/>
                <a:gd name="connsiteX4" fmla="*/ 595354 w 695325"/>
                <a:gd name="connsiteY4" fmla="*/ 245745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695325">
                  <a:moveTo>
                    <a:pt x="595354" y="245745"/>
                  </a:moveTo>
                  <a:cubicBezTo>
                    <a:pt x="652716" y="381466"/>
                    <a:pt x="589193" y="537992"/>
                    <a:pt x="453472" y="595354"/>
                  </a:cubicBezTo>
                  <a:cubicBezTo>
                    <a:pt x="317751" y="652716"/>
                    <a:pt x="161225" y="589193"/>
                    <a:pt x="103863" y="453472"/>
                  </a:cubicBezTo>
                  <a:cubicBezTo>
                    <a:pt x="46501" y="317751"/>
                    <a:pt x="110024" y="161226"/>
                    <a:pt x="245745" y="103863"/>
                  </a:cubicBezTo>
                  <a:cubicBezTo>
                    <a:pt x="381466" y="46501"/>
                    <a:pt x="537991" y="110024"/>
                    <a:pt x="595354" y="245745"/>
                  </a:cubicBezTo>
                  <a:close/>
                </a:path>
              </a:pathLst>
            </a:custGeom>
            <a:noFill/>
            <a:ln w="12700" cap="flat">
              <a:solidFill>
                <a:schemeClr val="bg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6EB3B78-C27A-4A01-9FA3-2B7A18B98B4A}"/>
                </a:ext>
              </a:extLst>
            </p:cNvPr>
            <p:cNvSpPr/>
            <p:nvPr/>
          </p:nvSpPr>
          <p:spPr>
            <a:xfrm>
              <a:off x="4412414" y="708051"/>
              <a:ext cx="257175" cy="257175"/>
            </a:xfrm>
            <a:custGeom>
              <a:avLst/>
              <a:gdLst>
                <a:gd name="connsiteX0" fmla="*/ 261937 w 257175"/>
                <a:gd name="connsiteY0" fmla="*/ 130969 h 257175"/>
                <a:gd name="connsiteX1" fmla="*/ 130969 w 257175"/>
                <a:gd name="connsiteY1" fmla="*/ 261938 h 257175"/>
                <a:gd name="connsiteX2" fmla="*/ 0 w 257175"/>
                <a:gd name="connsiteY2" fmla="*/ 130969 h 257175"/>
                <a:gd name="connsiteX3" fmla="*/ 130969 w 257175"/>
                <a:gd name="connsiteY3" fmla="*/ 0 h 257175"/>
                <a:gd name="connsiteX4" fmla="*/ 261937 w 257175"/>
                <a:gd name="connsiteY4" fmla="*/ 130969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61937" y="130969"/>
                  </a:moveTo>
                  <a:cubicBezTo>
                    <a:pt x="261937" y="203301"/>
                    <a:pt x="203301" y="261938"/>
                    <a:pt x="130969" y="261938"/>
                  </a:cubicBezTo>
                  <a:cubicBezTo>
                    <a:pt x="58637" y="261938"/>
                    <a:pt x="0" y="203301"/>
                    <a:pt x="0" y="130969"/>
                  </a:cubicBezTo>
                  <a:cubicBezTo>
                    <a:pt x="0" y="58637"/>
                    <a:pt x="58637" y="0"/>
                    <a:pt x="130969" y="0"/>
                  </a:cubicBezTo>
                  <a:cubicBezTo>
                    <a:pt x="203301" y="0"/>
                    <a:pt x="261937" y="58637"/>
                    <a:pt x="261937" y="130969"/>
                  </a:cubicBezTo>
                  <a:close/>
                </a:path>
              </a:pathLst>
            </a:custGeom>
            <a:noFill/>
            <a:ln w="12700" cap="flat">
              <a:solidFill>
                <a:schemeClr val="bg1"/>
              </a:solid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EACFBCB-6B1D-4695-A50D-6D501ECAE55B}"/>
              </a:ext>
            </a:extLst>
          </p:cNvPr>
          <p:cNvGrpSpPr/>
          <p:nvPr userDrawn="1"/>
        </p:nvGrpSpPr>
        <p:grpSpPr>
          <a:xfrm rot="10800000" flipH="1">
            <a:off x="9106693" y="328384"/>
            <a:ext cx="6195605" cy="6195602"/>
            <a:chOff x="3597741" y="-106623"/>
            <a:chExt cx="1885950" cy="1885950"/>
          </a:xfrm>
        </p:grpSpPr>
        <p:sp>
          <p:nvSpPr>
            <p:cNvPr id="16" name="Freeform: Shape 15">
              <a:extLst>
                <a:ext uri="{FF2B5EF4-FFF2-40B4-BE49-F238E27FC236}">
                  <a16:creationId xmlns:a16="http://schemas.microsoft.com/office/drawing/2014/main" id="{7BAA6A42-64E4-4CBF-8386-2DDDEBEA42DE}"/>
                </a:ext>
              </a:extLst>
            </p:cNvPr>
            <p:cNvSpPr/>
            <p:nvPr/>
          </p:nvSpPr>
          <p:spPr>
            <a:xfrm>
              <a:off x="3597741" y="-106623"/>
              <a:ext cx="1885950" cy="1885950"/>
            </a:xfrm>
            <a:custGeom>
              <a:avLst/>
              <a:gdLst>
                <a:gd name="connsiteX0" fmla="*/ 1891284 w 1885950"/>
                <a:gd name="connsiteY0" fmla="*/ 945642 h 1885950"/>
                <a:gd name="connsiteX1" fmla="*/ 945642 w 1885950"/>
                <a:gd name="connsiteY1" fmla="*/ 1891284 h 1885950"/>
                <a:gd name="connsiteX2" fmla="*/ 0 w 1885950"/>
                <a:gd name="connsiteY2" fmla="*/ 945642 h 1885950"/>
                <a:gd name="connsiteX3" fmla="*/ 945642 w 1885950"/>
                <a:gd name="connsiteY3" fmla="*/ 0 h 1885950"/>
                <a:gd name="connsiteX4" fmla="*/ 1891284 w 1885950"/>
                <a:gd name="connsiteY4" fmla="*/ 945642 h 188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885950">
                  <a:moveTo>
                    <a:pt x="1891284" y="945642"/>
                  </a:moveTo>
                  <a:cubicBezTo>
                    <a:pt x="1891284" y="1467906"/>
                    <a:pt x="1467906" y="1891284"/>
                    <a:pt x="945642" y="1891284"/>
                  </a:cubicBezTo>
                  <a:cubicBezTo>
                    <a:pt x="423378" y="1891284"/>
                    <a:pt x="0" y="1467906"/>
                    <a:pt x="0" y="945642"/>
                  </a:cubicBezTo>
                  <a:cubicBezTo>
                    <a:pt x="0" y="423378"/>
                    <a:pt x="423378" y="0"/>
                    <a:pt x="945642" y="0"/>
                  </a:cubicBezTo>
                  <a:cubicBezTo>
                    <a:pt x="1467906" y="0"/>
                    <a:pt x="1891284" y="423378"/>
                    <a:pt x="1891284" y="945642"/>
                  </a:cubicBezTo>
                  <a:close/>
                </a:path>
              </a:pathLst>
            </a:custGeom>
            <a:noFill/>
            <a:ln w="12700" cap="flat">
              <a:solidFill>
                <a:schemeClr val="bg1"/>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2CAC374-3A58-4DD4-9EDC-3DD3A73B2D12}"/>
                </a:ext>
              </a:extLst>
            </p:cNvPr>
            <p:cNvSpPr/>
            <p:nvPr/>
          </p:nvSpPr>
          <p:spPr>
            <a:xfrm>
              <a:off x="3616994" y="-87224"/>
              <a:ext cx="1847850" cy="1847850"/>
            </a:xfrm>
            <a:custGeom>
              <a:avLst/>
              <a:gdLst>
                <a:gd name="connsiteX0" fmla="*/ 1052679 w 1847850"/>
                <a:gd name="connsiteY0" fmla="*/ 126412 h 1847850"/>
                <a:gd name="connsiteX1" fmla="*/ 1726122 w 1847850"/>
                <a:gd name="connsiteY1" fmla="*/ 1052679 h 1847850"/>
                <a:gd name="connsiteX2" fmla="*/ 799855 w 1847850"/>
                <a:gd name="connsiteY2" fmla="*/ 1726122 h 1847850"/>
                <a:gd name="connsiteX3" fmla="*/ 126412 w 1847850"/>
                <a:gd name="connsiteY3" fmla="*/ 799855 h 1847850"/>
                <a:gd name="connsiteX4" fmla="*/ 1052679 w 1847850"/>
                <a:gd name="connsiteY4" fmla="*/ 126412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052679" y="126412"/>
                  </a:moveTo>
                  <a:cubicBezTo>
                    <a:pt x="1494427" y="196228"/>
                    <a:pt x="1795937" y="610932"/>
                    <a:pt x="1726122" y="1052679"/>
                  </a:cubicBezTo>
                  <a:cubicBezTo>
                    <a:pt x="1656306" y="1494427"/>
                    <a:pt x="1241602" y="1795937"/>
                    <a:pt x="799855" y="1726122"/>
                  </a:cubicBezTo>
                  <a:cubicBezTo>
                    <a:pt x="358107" y="1656306"/>
                    <a:pt x="56597" y="1241602"/>
                    <a:pt x="126412" y="799855"/>
                  </a:cubicBezTo>
                  <a:cubicBezTo>
                    <a:pt x="196228" y="358107"/>
                    <a:pt x="610932" y="56597"/>
                    <a:pt x="1052679" y="126412"/>
                  </a:cubicBezTo>
                  <a:close/>
                </a:path>
              </a:pathLst>
            </a:custGeom>
            <a:noFill/>
            <a:ln w="12700" cap="flat">
              <a:solidFill>
                <a:schemeClr val="bg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92F46A3-7136-4C5B-8A37-1B655A851A21}"/>
                </a:ext>
              </a:extLst>
            </p:cNvPr>
            <p:cNvSpPr/>
            <p:nvPr/>
          </p:nvSpPr>
          <p:spPr>
            <a:xfrm>
              <a:off x="3869298" y="164935"/>
              <a:ext cx="1343025" cy="1343025"/>
            </a:xfrm>
            <a:custGeom>
              <a:avLst/>
              <a:gdLst>
                <a:gd name="connsiteX0" fmla="*/ 1348169 w 1343025"/>
                <a:gd name="connsiteY0" fmla="*/ 674084 h 1343025"/>
                <a:gd name="connsiteX1" fmla="*/ 674084 w 1343025"/>
                <a:gd name="connsiteY1" fmla="*/ 1348169 h 1343025"/>
                <a:gd name="connsiteX2" fmla="*/ 0 w 1343025"/>
                <a:gd name="connsiteY2" fmla="*/ 674084 h 1343025"/>
                <a:gd name="connsiteX3" fmla="*/ 674084 w 1343025"/>
                <a:gd name="connsiteY3" fmla="*/ 0 h 1343025"/>
                <a:gd name="connsiteX4" fmla="*/ 1348169 w 1343025"/>
                <a:gd name="connsiteY4" fmla="*/ 674084 h 1343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025" h="1343025">
                  <a:moveTo>
                    <a:pt x="1348169" y="674084"/>
                  </a:moveTo>
                  <a:cubicBezTo>
                    <a:pt x="1348169" y="1046371"/>
                    <a:pt x="1046371" y="1348169"/>
                    <a:pt x="674084" y="1348169"/>
                  </a:cubicBezTo>
                  <a:cubicBezTo>
                    <a:pt x="301798" y="1348169"/>
                    <a:pt x="0" y="1046371"/>
                    <a:pt x="0" y="674084"/>
                  </a:cubicBezTo>
                  <a:cubicBezTo>
                    <a:pt x="0" y="301798"/>
                    <a:pt x="301798" y="0"/>
                    <a:pt x="674084" y="0"/>
                  </a:cubicBezTo>
                  <a:cubicBezTo>
                    <a:pt x="1046371" y="0"/>
                    <a:pt x="1348169" y="301798"/>
                    <a:pt x="1348169" y="674084"/>
                  </a:cubicBezTo>
                  <a:close/>
                </a:path>
              </a:pathLst>
            </a:custGeom>
            <a:noFill/>
            <a:ln w="12700" cap="flat">
              <a:solidFill>
                <a:schemeClr val="bg1"/>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97094CB-C1EB-46F4-A931-204D7BF584F4}"/>
                </a:ext>
              </a:extLst>
            </p:cNvPr>
            <p:cNvSpPr/>
            <p:nvPr/>
          </p:nvSpPr>
          <p:spPr>
            <a:xfrm>
              <a:off x="3829732" y="125371"/>
              <a:ext cx="1419225" cy="1419225"/>
            </a:xfrm>
            <a:custGeom>
              <a:avLst/>
              <a:gdLst>
                <a:gd name="connsiteX0" fmla="*/ 1203072 w 1419225"/>
                <a:gd name="connsiteY0" fmla="*/ 489330 h 1419225"/>
                <a:gd name="connsiteX1" fmla="*/ 937893 w 1419225"/>
                <a:gd name="connsiteY1" fmla="*/ 1202938 h 1419225"/>
                <a:gd name="connsiteX2" fmla="*/ 224238 w 1419225"/>
                <a:gd name="connsiteY2" fmla="*/ 937886 h 1419225"/>
                <a:gd name="connsiteX3" fmla="*/ 489417 w 1419225"/>
                <a:gd name="connsiteY3" fmla="*/ 224278 h 1419225"/>
                <a:gd name="connsiteX4" fmla="*/ 1203072 w 1419225"/>
                <a:gd name="connsiteY4" fmla="*/ 489330 h 1419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25" h="1419225">
                  <a:moveTo>
                    <a:pt x="1203072" y="489330"/>
                  </a:moveTo>
                  <a:cubicBezTo>
                    <a:pt x="1326915" y="759580"/>
                    <a:pt x="1208191" y="1079073"/>
                    <a:pt x="937893" y="1202938"/>
                  </a:cubicBezTo>
                  <a:cubicBezTo>
                    <a:pt x="667596" y="1326803"/>
                    <a:pt x="348082" y="1208136"/>
                    <a:pt x="224238" y="937886"/>
                  </a:cubicBezTo>
                  <a:cubicBezTo>
                    <a:pt x="100395" y="667636"/>
                    <a:pt x="219119" y="348143"/>
                    <a:pt x="489417" y="224278"/>
                  </a:cubicBezTo>
                  <a:cubicBezTo>
                    <a:pt x="759714" y="100413"/>
                    <a:pt x="1079228" y="219081"/>
                    <a:pt x="1203072" y="489330"/>
                  </a:cubicBezTo>
                  <a:close/>
                </a:path>
              </a:pathLst>
            </a:custGeom>
            <a:noFill/>
            <a:ln w="12700" cap="flat">
              <a:solidFill>
                <a:schemeClr val="bg1"/>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09D614-03CF-4BC0-9635-6C7D0E3967EF}"/>
                </a:ext>
              </a:extLst>
            </p:cNvPr>
            <p:cNvSpPr/>
            <p:nvPr/>
          </p:nvSpPr>
          <p:spPr>
            <a:xfrm>
              <a:off x="4082203" y="377938"/>
              <a:ext cx="914400" cy="914400"/>
            </a:xfrm>
            <a:custGeom>
              <a:avLst/>
              <a:gdLst>
                <a:gd name="connsiteX0" fmla="*/ 524814 w 914400"/>
                <a:gd name="connsiteY0" fmla="*/ 63680 h 914400"/>
                <a:gd name="connsiteX1" fmla="*/ 858589 w 914400"/>
                <a:gd name="connsiteY1" fmla="*/ 524814 h 914400"/>
                <a:gd name="connsiteX2" fmla="*/ 397455 w 914400"/>
                <a:gd name="connsiteY2" fmla="*/ 858589 h 914400"/>
                <a:gd name="connsiteX3" fmla="*/ 63680 w 914400"/>
                <a:gd name="connsiteY3" fmla="*/ 397455 h 914400"/>
                <a:gd name="connsiteX4" fmla="*/ 524814 w 914400"/>
                <a:gd name="connsiteY4" fmla="*/ 6368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a:moveTo>
                    <a:pt x="524814" y="63680"/>
                  </a:moveTo>
                  <a:cubicBezTo>
                    <a:pt x="744322" y="98849"/>
                    <a:pt x="893758" y="305306"/>
                    <a:pt x="858589" y="524814"/>
                  </a:cubicBezTo>
                  <a:cubicBezTo>
                    <a:pt x="823420" y="744322"/>
                    <a:pt x="616963" y="893758"/>
                    <a:pt x="397455" y="858589"/>
                  </a:cubicBezTo>
                  <a:cubicBezTo>
                    <a:pt x="177947" y="823420"/>
                    <a:pt x="28510" y="616963"/>
                    <a:pt x="63680" y="397455"/>
                  </a:cubicBezTo>
                  <a:cubicBezTo>
                    <a:pt x="98849" y="177947"/>
                    <a:pt x="305306" y="28510"/>
                    <a:pt x="524814" y="63680"/>
                  </a:cubicBezTo>
                  <a:close/>
                </a:path>
              </a:pathLst>
            </a:custGeom>
            <a:noFill/>
            <a:ln w="12700" cap="flat">
              <a:solidFill>
                <a:schemeClr val="bg1"/>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58B9CF3-288F-4846-9522-E37CC9DC5A6A}"/>
                </a:ext>
              </a:extLst>
            </p:cNvPr>
            <p:cNvSpPr/>
            <p:nvPr/>
          </p:nvSpPr>
          <p:spPr>
            <a:xfrm>
              <a:off x="4193743" y="489389"/>
              <a:ext cx="695325" cy="695325"/>
            </a:xfrm>
            <a:custGeom>
              <a:avLst/>
              <a:gdLst>
                <a:gd name="connsiteX0" fmla="*/ 595354 w 695325"/>
                <a:gd name="connsiteY0" fmla="*/ 245745 h 695325"/>
                <a:gd name="connsiteX1" fmla="*/ 453472 w 695325"/>
                <a:gd name="connsiteY1" fmla="*/ 595354 h 695325"/>
                <a:gd name="connsiteX2" fmla="*/ 103863 w 695325"/>
                <a:gd name="connsiteY2" fmla="*/ 453472 h 695325"/>
                <a:gd name="connsiteX3" fmla="*/ 245745 w 695325"/>
                <a:gd name="connsiteY3" fmla="*/ 103863 h 695325"/>
                <a:gd name="connsiteX4" fmla="*/ 595354 w 695325"/>
                <a:gd name="connsiteY4" fmla="*/ 245745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695325">
                  <a:moveTo>
                    <a:pt x="595354" y="245745"/>
                  </a:moveTo>
                  <a:cubicBezTo>
                    <a:pt x="652716" y="381466"/>
                    <a:pt x="589193" y="537992"/>
                    <a:pt x="453472" y="595354"/>
                  </a:cubicBezTo>
                  <a:cubicBezTo>
                    <a:pt x="317751" y="652716"/>
                    <a:pt x="161225" y="589193"/>
                    <a:pt x="103863" y="453472"/>
                  </a:cubicBezTo>
                  <a:cubicBezTo>
                    <a:pt x="46501" y="317751"/>
                    <a:pt x="110024" y="161226"/>
                    <a:pt x="245745" y="103863"/>
                  </a:cubicBezTo>
                  <a:cubicBezTo>
                    <a:pt x="381466" y="46501"/>
                    <a:pt x="537991" y="110024"/>
                    <a:pt x="595354" y="245745"/>
                  </a:cubicBezTo>
                  <a:close/>
                </a:path>
              </a:pathLst>
            </a:custGeom>
            <a:noFill/>
            <a:ln w="12700" cap="flat">
              <a:solidFill>
                <a:schemeClr val="bg1"/>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1EB273A-094D-4AED-8866-F9D18ED229E1}"/>
                </a:ext>
              </a:extLst>
            </p:cNvPr>
            <p:cNvSpPr/>
            <p:nvPr/>
          </p:nvSpPr>
          <p:spPr>
            <a:xfrm>
              <a:off x="4412414" y="708051"/>
              <a:ext cx="257175" cy="257175"/>
            </a:xfrm>
            <a:custGeom>
              <a:avLst/>
              <a:gdLst>
                <a:gd name="connsiteX0" fmla="*/ 261937 w 257175"/>
                <a:gd name="connsiteY0" fmla="*/ 130969 h 257175"/>
                <a:gd name="connsiteX1" fmla="*/ 130969 w 257175"/>
                <a:gd name="connsiteY1" fmla="*/ 261938 h 257175"/>
                <a:gd name="connsiteX2" fmla="*/ 0 w 257175"/>
                <a:gd name="connsiteY2" fmla="*/ 130969 h 257175"/>
                <a:gd name="connsiteX3" fmla="*/ 130969 w 257175"/>
                <a:gd name="connsiteY3" fmla="*/ 0 h 257175"/>
                <a:gd name="connsiteX4" fmla="*/ 261937 w 257175"/>
                <a:gd name="connsiteY4" fmla="*/ 130969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61937" y="130969"/>
                  </a:moveTo>
                  <a:cubicBezTo>
                    <a:pt x="261937" y="203301"/>
                    <a:pt x="203301" y="261938"/>
                    <a:pt x="130969" y="261938"/>
                  </a:cubicBezTo>
                  <a:cubicBezTo>
                    <a:pt x="58637" y="261938"/>
                    <a:pt x="0" y="203301"/>
                    <a:pt x="0" y="130969"/>
                  </a:cubicBezTo>
                  <a:cubicBezTo>
                    <a:pt x="0" y="58637"/>
                    <a:pt x="58637" y="0"/>
                    <a:pt x="130969" y="0"/>
                  </a:cubicBezTo>
                  <a:cubicBezTo>
                    <a:pt x="203301" y="0"/>
                    <a:pt x="261937" y="58637"/>
                    <a:pt x="261937" y="130969"/>
                  </a:cubicBezTo>
                  <a:close/>
                </a:path>
              </a:pathLst>
            </a:custGeom>
            <a:noFill/>
            <a:ln w="12700" cap="flat">
              <a:solidFill>
                <a:schemeClr val="bg1"/>
              </a:solidFill>
              <a:prstDash val="solid"/>
              <a:miter/>
            </a:ln>
          </p:spPr>
          <p:txBody>
            <a:bodyPr rtlCol="0" anchor="ctr"/>
            <a:lstStyle/>
            <a:p>
              <a:endParaRPr lang="en-US"/>
            </a:p>
          </p:txBody>
        </p:sp>
      </p:grpSp>
    </p:spTree>
    <p:extLst>
      <p:ext uri="{BB962C8B-B14F-4D97-AF65-F5344CB8AC3E}">
        <p14:creationId xmlns:p14="http://schemas.microsoft.com/office/powerpoint/2010/main" val="147946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72266D1-401A-4BF1-9525-54E2C34859D8}"/>
              </a:ext>
            </a:extLst>
          </p:cNvPr>
          <p:cNvSpPr/>
          <p:nvPr userDrawn="1"/>
        </p:nvSpPr>
        <p:spPr>
          <a:xfrm>
            <a:off x="796892" y="4268846"/>
            <a:ext cx="10562993" cy="5160904"/>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3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AEB7257-EBB5-47DF-9DFF-F2FC5B1CCFA4}"/>
              </a:ext>
            </a:extLst>
          </p:cNvPr>
          <p:cNvSpPr/>
          <p:nvPr userDrawn="1"/>
        </p:nvSpPr>
        <p:spPr>
          <a:xfrm>
            <a:off x="4335432" y="-743784"/>
            <a:ext cx="8175882" cy="8175882"/>
          </a:xfrm>
          <a:prstGeom prst="ellipse">
            <a:avLst/>
          </a:prstGeom>
          <a:solidFill>
            <a:srgbClr val="F2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760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917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Trapezoid 13">
            <a:extLst>
              <a:ext uri="{FF2B5EF4-FFF2-40B4-BE49-F238E27FC236}">
                <a16:creationId xmlns:a16="http://schemas.microsoft.com/office/drawing/2014/main" id="{0D5E07F3-1F22-4220-A55C-62E5C07337D8}"/>
              </a:ext>
            </a:extLst>
          </p:cNvPr>
          <p:cNvSpPr/>
          <p:nvPr userDrawn="1"/>
        </p:nvSpPr>
        <p:spPr>
          <a:xfrm>
            <a:off x="6772493" y="0"/>
            <a:ext cx="9498023" cy="6858000"/>
          </a:xfrm>
          <a:prstGeom prst="trapezoid">
            <a:avLst>
              <a:gd name="adj" fmla="val 19089"/>
            </a:avLst>
          </a:prstGeom>
          <a:solidFill>
            <a:schemeClr val="accent1"/>
          </a:solidFill>
          <a:ln>
            <a:noFill/>
          </a:ln>
          <a:effectLst>
            <a:outerShdw blurRad="1270000" dist="635000" dir="5400000" sx="92000" sy="9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1442260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7738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757A3-AD84-43E7-8C0C-5695B10BD66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F71172-A99D-4AC6-ADDF-CB9ECD01656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889184-1123-4697-A0F8-7CA113B1F82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CBCB5-1F77-4088-B718-AFE09E9AF2BF}"/>
              </a:ext>
            </a:extLst>
          </p:cNvPr>
          <p:cNvSpPr>
            <a:spLocks noGrp="1"/>
          </p:cNvSpPr>
          <p:nvPr>
            <p:ph type="dt" sz="half" idx="10"/>
          </p:nvPr>
        </p:nvSpPr>
        <p:spPr>
          <a:xfrm>
            <a:off x="838200" y="6356350"/>
            <a:ext cx="2743200" cy="365125"/>
          </a:xfrm>
          <a:prstGeom prst="rect">
            <a:avLst/>
          </a:prstGeom>
        </p:spPr>
        <p:txBody>
          <a:bodyPr/>
          <a:lstStyle/>
          <a:p>
            <a:fld id="{667B6349-27B6-4D2D-BD1D-44675454E2F3}" type="datetimeFigureOut">
              <a:rPr lang="en-US" smtClean="0"/>
              <a:t>1/3/23</a:t>
            </a:fld>
            <a:endParaRPr lang="en-US"/>
          </a:p>
        </p:txBody>
      </p:sp>
      <p:sp>
        <p:nvSpPr>
          <p:cNvPr id="6" name="Footer Placeholder 5">
            <a:extLst>
              <a:ext uri="{FF2B5EF4-FFF2-40B4-BE49-F238E27FC236}">
                <a16:creationId xmlns:a16="http://schemas.microsoft.com/office/drawing/2014/main" id="{B9E52549-CE36-4FF7-960E-C2270465BD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FC009C2-A128-4808-A77E-CAF1FDADB532}"/>
              </a:ext>
            </a:extLst>
          </p:cNvPr>
          <p:cNvSpPr>
            <a:spLocks noGrp="1"/>
          </p:cNvSpPr>
          <p:nvPr>
            <p:ph type="sldNum" sz="quarter" idx="12"/>
          </p:nvPr>
        </p:nvSpPr>
        <p:spPr>
          <a:xfrm>
            <a:off x="8610600" y="6356350"/>
            <a:ext cx="2743200" cy="365125"/>
          </a:xfrm>
          <a:prstGeom prst="rect">
            <a:avLst/>
          </a:prstGeom>
        </p:spPr>
        <p:txBody>
          <a:bodyPr/>
          <a:lstStyle/>
          <a:p>
            <a:fld id="{DFC9A12A-D872-4615-B9B5-212CBAB06721}" type="slidenum">
              <a:rPr lang="en-US" smtClean="0"/>
              <a:t>‹#›</a:t>
            </a:fld>
            <a:endParaRPr lang="en-US"/>
          </a:p>
        </p:txBody>
      </p:sp>
    </p:spTree>
    <p:extLst>
      <p:ext uri="{BB962C8B-B14F-4D97-AF65-F5344CB8AC3E}">
        <p14:creationId xmlns:p14="http://schemas.microsoft.com/office/powerpoint/2010/main" val="118018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5F0-4AA2-679B-3489-E7E1B0F155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88DAB9-7640-611C-B0B1-929423DF4E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295BC-9569-71C9-7E84-8FB7C9447E45}"/>
              </a:ext>
            </a:extLst>
          </p:cNvPr>
          <p:cNvSpPr>
            <a:spLocks noGrp="1"/>
          </p:cNvSpPr>
          <p:nvPr>
            <p:ph type="dt" sz="half" idx="10"/>
          </p:nvPr>
        </p:nvSpPr>
        <p:spPr/>
        <p:txBody>
          <a:bodyPr/>
          <a:lstStyle/>
          <a:p>
            <a:fld id="{26953779-2742-0845-AB18-EDBFE0773374}" type="datetimeFigureOut">
              <a:rPr lang="en-US" smtClean="0"/>
              <a:t>1/3/23</a:t>
            </a:fld>
            <a:endParaRPr lang="en-US"/>
          </a:p>
        </p:txBody>
      </p:sp>
      <p:sp>
        <p:nvSpPr>
          <p:cNvPr id="5" name="Footer Placeholder 4">
            <a:extLst>
              <a:ext uri="{FF2B5EF4-FFF2-40B4-BE49-F238E27FC236}">
                <a16:creationId xmlns:a16="http://schemas.microsoft.com/office/drawing/2014/main" id="{F3786494-66C3-D1C2-6201-ED812FBC9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7A9-CCD9-26AF-C6A1-5E4A82AC422A}"/>
              </a:ext>
            </a:extLst>
          </p:cNvPr>
          <p:cNvSpPr>
            <a:spLocks noGrp="1"/>
          </p:cNvSpPr>
          <p:nvPr>
            <p:ph type="sldNum" sz="quarter" idx="12"/>
          </p:nvPr>
        </p:nvSpPr>
        <p:spPr/>
        <p:txBody>
          <a:bodyPr/>
          <a:lstStyle/>
          <a:p>
            <a:fld id="{BF6A08C5-E366-E344-8B84-7D60AD0C4318}" type="slidenum">
              <a:rPr lang="en-US" smtClean="0"/>
              <a:t>‹#›</a:t>
            </a:fld>
            <a:endParaRPr lang="en-US"/>
          </a:p>
        </p:txBody>
      </p:sp>
    </p:spTree>
    <p:extLst>
      <p:ext uri="{BB962C8B-B14F-4D97-AF65-F5344CB8AC3E}">
        <p14:creationId xmlns:p14="http://schemas.microsoft.com/office/powerpoint/2010/main" val="17068264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28C0-5097-4AB9-9D2C-E2849C47B19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8B314A-C526-43B1-96C3-72CA95FD227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AFBD4A-247F-4C8A-AE3F-0481B1B19F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32993-EE10-4C81-B39A-19CE835C4A2A}"/>
              </a:ext>
            </a:extLst>
          </p:cNvPr>
          <p:cNvSpPr>
            <a:spLocks noGrp="1"/>
          </p:cNvSpPr>
          <p:nvPr>
            <p:ph type="dt" sz="half" idx="10"/>
          </p:nvPr>
        </p:nvSpPr>
        <p:spPr>
          <a:xfrm>
            <a:off x="838200" y="6356350"/>
            <a:ext cx="2743200" cy="365125"/>
          </a:xfrm>
          <a:prstGeom prst="rect">
            <a:avLst/>
          </a:prstGeom>
        </p:spPr>
        <p:txBody>
          <a:bodyPr/>
          <a:lstStyle/>
          <a:p>
            <a:fld id="{667B6349-27B6-4D2D-BD1D-44675454E2F3}" type="datetimeFigureOut">
              <a:rPr lang="en-US" smtClean="0"/>
              <a:t>1/3/23</a:t>
            </a:fld>
            <a:endParaRPr lang="en-US"/>
          </a:p>
        </p:txBody>
      </p:sp>
      <p:sp>
        <p:nvSpPr>
          <p:cNvPr id="6" name="Footer Placeholder 5">
            <a:extLst>
              <a:ext uri="{FF2B5EF4-FFF2-40B4-BE49-F238E27FC236}">
                <a16:creationId xmlns:a16="http://schemas.microsoft.com/office/drawing/2014/main" id="{9783DEF6-1E6C-4D44-9869-5D3B4237166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BE1DD36-B056-4760-AABB-3AC9620097B6}"/>
              </a:ext>
            </a:extLst>
          </p:cNvPr>
          <p:cNvSpPr>
            <a:spLocks noGrp="1"/>
          </p:cNvSpPr>
          <p:nvPr>
            <p:ph type="sldNum" sz="quarter" idx="12"/>
          </p:nvPr>
        </p:nvSpPr>
        <p:spPr>
          <a:xfrm>
            <a:off x="8610600" y="6356350"/>
            <a:ext cx="2743200" cy="365125"/>
          </a:xfrm>
          <a:prstGeom prst="rect">
            <a:avLst/>
          </a:prstGeom>
        </p:spPr>
        <p:txBody>
          <a:bodyPr/>
          <a:lstStyle/>
          <a:p>
            <a:fld id="{DFC9A12A-D872-4615-B9B5-212CBAB06721}" type="slidenum">
              <a:rPr lang="en-US" smtClean="0"/>
              <a:t>‹#›</a:t>
            </a:fld>
            <a:endParaRPr lang="en-US"/>
          </a:p>
        </p:txBody>
      </p:sp>
      <p:sp>
        <p:nvSpPr>
          <p:cNvPr id="9" name="Picture Placeholder 8">
            <a:extLst>
              <a:ext uri="{FF2B5EF4-FFF2-40B4-BE49-F238E27FC236}">
                <a16:creationId xmlns:a16="http://schemas.microsoft.com/office/drawing/2014/main" id="{BB78B222-D1D7-4322-B856-C944D7229112}"/>
              </a:ext>
            </a:extLst>
          </p:cNvPr>
          <p:cNvSpPr>
            <a:spLocks noGrp="1"/>
          </p:cNvSpPr>
          <p:nvPr>
            <p:ph type="pic" sz="quarter" idx="13"/>
          </p:nvPr>
        </p:nvSpPr>
        <p:spPr>
          <a:xfrm>
            <a:off x="5180014" y="0"/>
            <a:ext cx="6172199" cy="996950"/>
          </a:xfrm>
          <a:prstGeom prst="rect">
            <a:avLst/>
          </a:prstGeom>
        </p:spPr>
        <p:txBody>
          <a:bodyPr/>
          <a:lstStyle>
            <a:lvl1pPr>
              <a:defRPr sz="800"/>
            </a:lvl1pPr>
          </a:lstStyle>
          <a:p>
            <a:endParaRPr lang="en-US" dirty="0"/>
          </a:p>
        </p:txBody>
      </p:sp>
    </p:spTree>
    <p:extLst>
      <p:ext uri="{BB962C8B-B14F-4D97-AF65-F5344CB8AC3E}">
        <p14:creationId xmlns:p14="http://schemas.microsoft.com/office/powerpoint/2010/main" val="196131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7E3B5-5ABD-488B-A46C-F0F43234885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95B4D-4A3A-42FE-9392-F3FD0811D2F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56977-B960-4F43-BDCE-CE366C3B9F88}"/>
              </a:ext>
            </a:extLst>
          </p:cNvPr>
          <p:cNvSpPr>
            <a:spLocks noGrp="1"/>
          </p:cNvSpPr>
          <p:nvPr>
            <p:ph type="dt" sz="half" idx="10"/>
          </p:nvPr>
        </p:nvSpPr>
        <p:spPr>
          <a:xfrm>
            <a:off x="838200" y="6356350"/>
            <a:ext cx="2743200" cy="365125"/>
          </a:xfrm>
          <a:prstGeom prst="rect">
            <a:avLst/>
          </a:prstGeom>
        </p:spPr>
        <p:txBody>
          <a:bodyPr/>
          <a:lstStyle/>
          <a:p>
            <a:fld id="{667B6349-27B6-4D2D-BD1D-44675454E2F3}" type="datetimeFigureOut">
              <a:rPr lang="en-US" smtClean="0"/>
              <a:t>1/3/23</a:t>
            </a:fld>
            <a:endParaRPr lang="en-US"/>
          </a:p>
        </p:txBody>
      </p:sp>
      <p:sp>
        <p:nvSpPr>
          <p:cNvPr id="5" name="Footer Placeholder 4">
            <a:extLst>
              <a:ext uri="{FF2B5EF4-FFF2-40B4-BE49-F238E27FC236}">
                <a16:creationId xmlns:a16="http://schemas.microsoft.com/office/drawing/2014/main" id="{7B7794BB-2AB4-46C5-B7D8-72E3FB49E1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7523456-D88B-4FFB-887D-8CE3047517FF}"/>
              </a:ext>
            </a:extLst>
          </p:cNvPr>
          <p:cNvSpPr>
            <a:spLocks noGrp="1"/>
          </p:cNvSpPr>
          <p:nvPr>
            <p:ph type="sldNum" sz="quarter" idx="12"/>
          </p:nvPr>
        </p:nvSpPr>
        <p:spPr>
          <a:xfrm>
            <a:off x="8610600" y="6356350"/>
            <a:ext cx="2743200" cy="365125"/>
          </a:xfrm>
          <a:prstGeom prst="rect">
            <a:avLst/>
          </a:prstGeom>
        </p:spPr>
        <p:txBody>
          <a:bodyPr/>
          <a:lstStyle/>
          <a:p>
            <a:fld id="{DFC9A12A-D872-4615-B9B5-212CBAB06721}" type="slidenum">
              <a:rPr lang="en-US" smtClean="0"/>
              <a:t>‹#›</a:t>
            </a:fld>
            <a:endParaRPr lang="en-US"/>
          </a:p>
        </p:txBody>
      </p:sp>
    </p:spTree>
    <p:extLst>
      <p:ext uri="{BB962C8B-B14F-4D97-AF65-F5344CB8AC3E}">
        <p14:creationId xmlns:p14="http://schemas.microsoft.com/office/powerpoint/2010/main" val="29360050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465A9-5FA1-4216-937A-634763B4BEA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29405D-EBA7-44B7-A03A-98CDB1AD3751}"/>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3AFDF7-22D0-4E1E-B969-AD5622D909A4}"/>
              </a:ext>
            </a:extLst>
          </p:cNvPr>
          <p:cNvSpPr>
            <a:spLocks noGrp="1"/>
          </p:cNvSpPr>
          <p:nvPr>
            <p:ph type="dt" sz="half" idx="10"/>
          </p:nvPr>
        </p:nvSpPr>
        <p:spPr>
          <a:xfrm>
            <a:off x="838200" y="6356350"/>
            <a:ext cx="2743200" cy="365125"/>
          </a:xfrm>
          <a:prstGeom prst="rect">
            <a:avLst/>
          </a:prstGeom>
        </p:spPr>
        <p:txBody>
          <a:bodyPr/>
          <a:lstStyle/>
          <a:p>
            <a:fld id="{667B6349-27B6-4D2D-BD1D-44675454E2F3}" type="datetimeFigureOut">
              <a:rPr lang="en-US" smtClean="0"/>
              <a:t>1/3/23</a:t>
            </a:fld>
            <a:endParaRPr lang="en-US"/>
          </a:p>
        </p:txBody>
      </p:sp>
      <p:sp>
        <p:nvSpPr>
          <p:cNvPr id="5" name="Footer Placeholder 4">
            <a:extLst>
              <a:ext uri="{FF2B5EF4-FFF2-40B4-BE49-F238E27FC236}">
                <a16:creationId xmlns:a16="http://schemas.microsoft.com/office/drawing/2014/main" id="{5A0EFBD5-9D9D-45B9-BE8B-D26DB49A2A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35D5915-FAEA-4A05-A051-DD0137D2D71C}"/>
              </a:ext>
            </a:extLst>
          </p:cNvPr>
          <p:cNvSpPr>
            <a:spLocks noGrp="1"/>
          </p:cNvSpPr>
          <p:nvPr>
            <p:ph type="sldNum" sz="quarter" idx="12"/>
          </p:nvPr>
        </p:nvSpPr>
        <p:spPr>
          <a:xfrm>
            <a:off x="8610600" y="6356350"/>
            <a:ext cx="2743200" cy="365125"/>
          </a:xfrm>
          <a:prstGeom prst="rect">
            <a:avLst/>
          </a:prstGeom>
        </p:spPr>
        <p:txBody>
          <a:bodyPr/>
          <a:lstStyle/>
          <a:p>
            <a:fld id="{DFC9A12A-D872-4615-B9B5-212CBAB06721}" type="slidenum">
              <a:rPr lang="en-US" smtClean="0"/>
              <a:t>‹#›</a:t>
            </a:fld>
            <a:endParaRPr lang="en-US"/>
          </a:p>
        </p:txBody>
      </p:sp>
    </p:spTree>
    <p:extLst>
      <p:ext uri="{BB962C8B-B14F-4D97-AF65-F5344CB8AC3E}">
        <p14:creationId xmlns:p14="http://schemas.microsoft.com/office/powerpoint/2010/main" val="32404065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wo_Iphone_isom">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29FD521-0278-4DCC-A715-854CD3EEB721}"/>
              </a:ext>
            </a:extLst>
          </p:cNvPr>
          <p:cNvSpPr>
            <a:spLocks noGrp="1"/>
          </p:cNvSpPr>
          <p:nvPr>
            <p:ph type="pic" sz="quarter" idx="11" hasCustomPrompt="1"/>
          </p:nvPr>
        </p:nvSpPr>
        <p:spPr>
          <a:xfrm>
            <a:off x="5872163" y="1134427"/>
            <a:ext cx="1624011" cy="4361498"/>
          </a:xfrm>
          <a:custGeom>
            <a:avLst/>
            <a:gdLst>
              <a:gd name="connsiteX0" fmla="*/ 256703 w 2499976"/>
              <a:gd name="connsiteY0" fmla="*/ 0 h 5354260"/>
              <a:gd name="connsiteX1" fmla="*/ 599611 w 2499976"/>
              <a:gd name="connsiteY1" fmla="*/ 0 h 5354260"/>
              <a:gd name="connsiteX2" fmla="*/ 599611 w 2499976"/>
              <a:gd name="connsiteY2" fmla="*/ 53600 h 5354260"/>
              <a:gd name="connsiteX3" fmla="*/ 731794 w 2499976"/>
              <a:gd name="connsiteY3" fmla="*/ 185686 h 5354260"/>
              <a:gd name="connsiteX4" fmla="*/ 1770098 w 2499976"/>
              <a:gd name="connsiteY4" fmla="*/ 185686 h 5354260"/>
              <a:gd name="connsiteX5" fmla="*/ 1900365 w 2499976"/>
              <a:gd name="connsiteY5" fmla="*/ 53600 h 5354260"/>
              <a:gd name="connsiteX6" fmla="*/ 1900365 w 2499976"/>
              <a:gd name="connsiteY6" fmla="*/ 0 h 5354260"/>
              <a:gd name="connsiteX7" fmla="*/ 2245189 w 2499976"/>
              <a:gd name="connsiteY7" fmla="*/ 0 h 5354260"/>
              <a:gd name="connsiteX8" fmla="*/ 2499976 w 2499976"/>
              <a:gd name="connsiteY8" fmla="*/ 254600 h 5354260"/>
              <a:gd name="connsiteX9" fmla="*/ 2499976 w 2499976"/>
              <a:gd name="connsiteY9" fmla="*/ 5097746 h 5354260"/>
              <a:gd name="connsiteX10" fmla="*/ 2245189 w 2499976"/>
              <a:gd name="connsiteY10" fmla="*/ 5354260 h 5354260"/>
              <a:gd name="connsiteX11" fmla="*/ 256703 w 2499976"/>
              <a:gd name="connsiteY11" fmla="*/ 5354260 h 5354260"/>
              <a:gd name="connsiteX12" fmla="*/ 0 w 2499976"/>
              <a:gd name="connsiteY12" fmla="*/ 5097746 h 5354260"/>
              <a:gd name="connsiteX13" fmla="*/ 0 w 2499976"/>
              <a:gd name="connsiteY13" fmla="*/ 254600 h 5354260"/>
              <a:gd name="connsiteX14" fmla="*/ 256703 w 2499976"/>
              <a:gd name="connsiteY14" fmla="*/ 0 h 535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99976" h="5354260">
                <a:moveTo>
                  <a:pt x="256703" y="0"/>
                </a:moveTo>
                <a:cubicBezTo>
                  <a:pt x="256703" y="0"/>
                  <a:pt x="256703" y="0"/>
                  <a:pt x="599611" y="0"/>
                </a:cubicBezTo>
                <a:cubicBezTo>
                  <a:pt x="599611" y="0"/>
                  <a:pt x="599611" y="0"/>
                  <a:pt x="599611" y="53600"/>
                </a:cubicBezTo>
                <a:cubicBezTo>
                  <a:pt x="599611" y="126343"/>
                  <a:pt x="658998" y="185686"/>
                  <a:pt x="731794" y="185686"/>
                </a:cubicBezTo>
                <a:cubicBezTo>
                  <a:pt x="731794" y="185686"/>
                  <a:pt x="731794" y="185686"/>
                  <a:pt x="1770098" y="185686"/>
                </a:cubicBezTo>
                <a:cubicBezTo>
                  <a:pt x="1842894" y="185686"/>
                  <a:pt x="1900365" y="126343"/>
                  <a:pt x="1900365" y="53600"/>
                </a:cubicBezTo>
                <a:cubicBezTo>
                  <a:pt x="1900365" y="53600"/>
                  <a:pt x="1900365" y="53600"/>
                  <a:pt x="1900365" y="0"/>
                </a:cubicBezTo>
                <a:cubicBezTo>
                  <a:pt x="1900365" y="0"/>
                  <a:pt x="1900365" y="0"/>
                  <a:pt x="2245189" y="0"/>
                </a:cubicBezTo>
                <a:cubicBezTo>
                  <a:pt x="2386950" y="0"/>
                  <a:pt x="2499976" y="112943"/>
                  <a:pt x="2499976" y="254600"/>
                </a:cubicBezTo>
                <a:cubicBezTo>
                  <a:pt x="2499976" y="254600"/>
                  <a:pt x="2499976" y="254600"/>
                  <a:pt x="2499976" y="5097746"/>
                </a:cubicBezTo>
                <a:cubicBezTo>
                  <a:pt x="2499976" y="5239403"/>
                  <a:pt x="2386950" y="5354260"/>
                  <a:pt x="2245189" y="5354260"/>
                </a:cubicBezTo>
                <a:cubicBezTo>
                  <a:pt x="2245189" y="5354260"/>
                  <a:pt x="2245189" y="5354260"/>
                  <a:pt x="256703" y="5354260"/>
                </a:cubicBezTo>
                <a:cubicBezTo>
                  <a:pt x="114942" y="5354260"/>
                  <a:pt x="0" y="5239403"/>
                  <a:pt x="0" y="5097746"/>
                </a:cubicBezTo>
                <a:cubicBezTo>
                  <a:pt x="0" y="5097746"/>
                  <a:pt x="0" y="5097746"/>
                  <a:pt x="0" y="254600"/>
                </a:cubicBezTo>
                <a:cubicBezTo>
                  <a:pt x="0" y="112943"/>
                  <a:pt x="114942" y="0"/>
                  <a:pt x="256703" y="0"/>
                </a:cubicBezTo>
                <a:close/>
              </a:path>
            </a:pathLst>
          </a:custGeom>
          <a:solidFill>
            <a:schemeClr val="bg2">
              <a:lumMod val="50000"/>
            </a:schemeClr>
          </a:solidFill>
          <a:scene3d>
            <a:camera prst="perspectiveContrastingLeftFacing" fov="300000">
              <a:rot lat="525346" lon="600000" rev="20711966"/>
            </a:camera>
            <a:lightRig rig="threePt" dir="t"/>
          </a:scene3d>
        </p:spPr>
        <p:txBody>
          <a:bodyPr wrap="square">
            <a:noAutofit/>
          </a:bodyPr>
          <a:lstStyle>
            <a:lvl1pPr>
              <a:defRPr sz="1400"/>
            </a:lvl1pPr>
          </a:lstStyle>
          <a:p>
            <a:pPr lvl="0"/>
            <a:r>
              <a:rPr lang="en-US"/>
              <a:t>PICTURE 2</a:t>
            </a:r>
            <a:endParaRPr lang="ru-UA"/>
          </a:p>
        </p:txBody>
      </p:sp>
      <p:sp>
        <p:nvSpPr>
          <p:cNvPr id="21" name="Picture Placeholder 20">
            <a:extLst>
              <a:ext uri="{FF2B5EF4-FFF2-40B4-BE49-F238E27FC236}">
                <a16:creationId xmlns:a16="http://schemas.microsoft.com/office/drawing/2014/main" id="{906E20F1-DE24-48B9-90A7-08B48897EDFC}"/>
              </a:ext>
            </a:extLst>
          </p:cNvPr>
          <p:cNvSpPr>
            <a:spLocks noGrp="1"/>
          </p:cNvSpPr>
          <p:nvPr>
            <p:ph type="pic" sz="quarter" idx="12" hasCustomPrompt="1"/>
          </p:nvPr>
        </p:nvSpPr>
        <p:spPr>
          <a:xfrm rot="20879349">
            <a:off x="4177495" y="1902667"/>
            <a:ext cx="1816549" cy="4270740"/>
          </a:xfrm>
          <a:custGeom>
            <a:avLst/>
            <a:gdLst>
              <a:gd name="connsiteX0" fmla="*/ 256703 w 2499976"/>
              <a:gd name="connsiteY0" fmla="*/ 0 h 5354260"/>
              <a:gd name="connsiteX1" fmla="*/ 599611 w 2499976"/>
              <a:gd name="connsiteY1" fmla="*/ 0 h 5354260"/>
              <a:gd name="connsiteX2" fmla="*/ 599611 w 2499976"/>
              <a:gd name="connsiteY2" fmla="*/ 53600 h 5354260"/>
              <a:gd name="connsiteX3" fmla="*/ 731794 w 2499976"/>
              <a:gd name="connsiteY3" fmla="*/ 185686 h 5354260"/>
              <a:gd name="connsiteX4" fmla="*/ 1770098 w 2499976"/>
              <a:gd name="connsiteY4" fmla="*/ 185686 h 5354260"/>
              <a:gd name="connsiteX5" fmla="*/ 1900365 w 2499976"/>
              <a:gd name="connsiteY5" fmla="*/ 53600 h 5354260"/>
              <a:gd name="connsiteX6" fmla="*/ 1900365 w 2499976"/>
              <a:gd name="connsiteY6" fmla="*/ 0 h 5354260"/>
              <a:gd name="connsiteX7" fmla="*/ 2245189 w 2499976"/>
              <a:gd name="connsiteY7" fmla="*/ 0 h 5354260"/>
              <a:gd name="connsiteX8" fmla="*/ 2499976 w 2499976"/>
              <a:gd name="connsiteY8" fmla="*/ 254600 h 5354260"/>
              <a:gd name="connsiteX9" fmla="*/ 2499976 w 2499976"/>
              <a:gd name="connsiteY9" fmla="*/ 5097746 h 5354260"/>
              <a:gd name="connsiteX10" fmla="*/ 2245189 w 2499976"/>
              <a:gd name="connsiteY10" fmla="*/ 5354260 h 5354260"/>
              <a:gd name="connsiteX11" fmla="*/ 256703 w 2499976"/>
              <a:gd name="connsiteY11" fmla="*/ 5354260 h 5354260"/>
              <a:gd name="connsiteX12" fmla="*/ 0 w 2499976"/>
              <a:gd name="connsiteY12" fmla="*/ 5097746 h 5354260"/>
              <a:gd name="connsiteX13" fmla="*/ 0 w 2499976"/>
              <a:gd name="connsiteY13" fmla="*/ 254600 h 5354260"/>
              <a:gd name="connsiteX14" fmla="*/ 256703 w 2499976"/>
              <a:gd name="connsiteY14" fmla="*/ 0 h 535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99976" h="5354260">
                <a:moveTo>
                  <a:pt x="256703" y="0"/>
                </a:moveTo>
                <a:cubicBezTo>
                  <a:pt x="256703" y="0"/>
                  <a:pt x="256703" y="0"/>
                  <a:pt x="599611" y="0"/>
                </a:cubicBezTo>
                <a:cubicBezTo>
                  <a:pt x="599611" y="0"/>
                  <a:pt x="599611" y="0"/>
                  <a:pt x="599611" y="53600"/>
                </a:cubicBezTo>
                <a:cubicBezTo>
                  <a:pt x="599611" y="126343"/>
                  <a:pt x="658998" y="185686"/>
                  <a:pt x="731794" y="185686"/>
                </a:cubicBezTo>
                <a:cubicBezTo>
                  <a:pt x="731794" y="185686"/>
                  <a:pt x="731794" y="185686"/>
                  <a:pt x="1770098" y="185686"/>
                </a:cubicBezTo>
                <a:cubicBezTo>
                  <a:pt x="1842894" y="185686"/>
                  <a:pt x="1900365" y="126343"/>
                  <a:pt x="1900365" y="53600"/>
                </a:cubicBezTo>
                <a:cubicBezTo>
                  <a:pt x="1900365" y="53600"/>
                  <a:pt x="1900365" y="53600"/>
                  <a:pt x="1900365" y="0"/>
                </a:cubicBezTo>
                <a:cubicBezTo>
                  <a:pt x="1900365" y="0"/>
                  <a:pt x="1900365" y="0"/>
                  <a:pt x="2245189" y="0"/>
                </a:cubicBezTo>
                <a:cubicBezTo>
                  <a:pt x="2386950" y="0"/>
                  <a:pt x="2499976" y="112943"/>
                  <a:pt x="2499976" y="254600"/>
                </a:cubicBezTo>
                <a:cubicBezTo>
                  <a:pt x="2499976" y="254600"/>
                  <a:pt x="2499976" y="254600"/>
                  <a:pt x="2499976" y="5097746"/>
                </a:cubicBezTo>
                <a:cubicBezTo>
                  <a:pt x="2499976" y="5239403"/>
                  <a:pt x="2386950" y="5354260"/>
                  <a:pt x="2245189" y="5354260"/>
                </a:cubicBezTo>
                <a:cubicBezTo>
                  <a:pt x="2245189" y="5354260"/>
                  <a:pt x="2245189" y="5354260"/>
                  <a:pt x="256703" y="5354260"/>
                </a:cubicBezTo>
                <a:cubicBezTo>
                  <a:pt x="114942" y="5354260"/>
                  <a:pt x="0" y="5239403"/>
                  <a:pt x="0" y="5097746"/>
                </a:cubicBezTo>
                <a:cubicBezTo>
                  <a:pt x="0" y="5097746"/>
                  <a:pt x="0" y="5097746"/>
                  <a:pt x="0" y="254600"/>
                </a:cubicBezTo>
                <a:cubicBezTo>
                  <a:pt x="0" y="112943"/>
                  <a:pt x="114942" y="0"/>
                  <a:pt x="256703" y="0"/>
                </a:cubicBezTo>
                <a:close/>
              </a:path>
            </a:pathLst>
          </a:custGeom>
          <a:solidFill>
            <a:schemeClr val="bg2">
              <a:lumMod val="50000"/>
            </a:schemeClr>
          </a:solidFill>
          <a:scene3d>
            <a:camera prst="perspectiveHeroicExtremeLeftFacing" fov="1200000">
              <a:rot lat="180000" lon="1800000" rev="21594000"/>
            </a:camera>
            <a:lightRig rig="balanced" dir="t"/>
          </a:scene3d>
        </p:spPr>
        <p:txBody>
          <a:bodyPr vert="horz" wrap="square" lIns="91440" tIns="45720" rIns="91440" bIns="45720" rtlCol="0">
            <a:noAutofit/>
          </a:bodyPr>
          <a:lstStyle>
            <a:lvl1pPr>
              <a:defRPr lang="ru-UA" sz="1400"/>
            </a:lvl1pPr>
          </a:lstStyle>
          <a:p>
            <a:pPr lvl="0"/>
            <a:r>
              <a:rPr lang="en-US"/>
              <a:t>PICTURE 1</a:t>
            </a:r>
            <a:endParaRPr lang="ru-UA"/>
          </a:p>
        </p:txBody>
      </p:sp>
    </p:spTree>
    <p:extLst>
      <p:ext uri="{BB962C8B-B14F-4D97-AF65-F5344CB8AC3E}">
        <p14:creationId xmlns:p14="http://schemas.microsoft.com/office/powerpoint/2010/main" val="42852341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Iphone_isom_left">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F5018048-23FE-48FA-8283-9B7F3A4CA8E3}"/>
              </a:ext>
            </a:extLst>
          </p:cNvPr>
          <p:cNvSpPr>
            <a:spLocks noGrp="1"/>
          </p:cNvSpPr>
          <p:nvPr>
            <p:ph type="pic" sz="quarter" idx="10"/>
          </p:nvPr>
        </p:nvSpPr>
        <p:spPr>
          <a:xfrm>
            <a:off x="6815138" y="777874"/>
            <a:ext cx="2490787" cy="5865814"/>
          </a:xfrm>
          <a:custGeom>
            <a:avLst/>
            <a:gdLst>
              <a:gd name="connsiteX0" fmla="*/ 256703 w 2499976"/>
              <a:gd name="connsiteY0" fmla="*/ 0 h 5354260"/>
              <a:gd name="connsiteX1" fmla="*/ 599611 w 2499976"/>
              <a:gd name="connsiteY1" fmla="*/ 0 h 5354260"/>
              <a:gd name="connsiteX2" fmla="*/ 599611 w 2499976"/>
              <a:gd name="connsiteY2" fmla="*/ 53600 h 5354260"/>
              <a:gd name="connsiteX3" fmla="*/ 731794 w 2499976"/>
              <a:gd name="connsiteY3" fmla="*/ 185686 h 5354260"/>
              <a:gd name="connsiteX4" fmla="*/ 1770098 w 2499976"/>
              <a:gd name="connsiteY4" fmla="*/ 185686 h 5354260"/>
              <a:gd name="connsiteX5" fmla="*/ 1900365 w 2499976"/>
              <a:gd name="connsiteY5" fmla="*/ 53600 h 5354260"/>
              <a:gd name="connsiteX6" fmla="*/ 1900365 w 2499976"/>
              <a:gd name="connsiteY6" fmla="*/ 0 h 5354260"/>
              <a:gd name="connsiteX7" fmla="*/ 2245189 w 2499976"/>
              <a:gd name="connsiteY7" fmla="*/ 0 h 5354260"/>
              <a:gd name="connsiteX8" fmla="*/ 2499976 w 2499976"/>
              <a:gd name="connsiteY8" fmla="*/ 254600 h 5354260"/>
              <a:gd name="connsiteX9" fmla="*/ 2499976 w 2499976"/>
              <a:gd name="connsiteY9" fmla="*/ 5097746 h 5354260"/>
              <a:gd name="connsiteX10" fmla="*/ 2245189 w 2499976"/>
              <a:gd name="connsiteY10" fmla="*/ 5354260 h 5354260"/>
              <a:gd name="connsiteX11" fmla="*/ 256703 w 2499976"/>
              <a:gd name="connsiteY11" fmla="*/ 5354260 h 5354260"/>
              <a:gd name="connsiteX12" fmla="*/ 0 w 2499976"/>
              <a:gd name="connsiteY12" fmla="*/ 5097746 h 5354260"/>
              <a:gd name="connsiteX13" fmla="*/ 0 w 2499976"/>
              <a:gd name="connsiteY13" fmla="*/ 254600 h 5354260"/>
              <a:gd name="connsiteX14" fmla="*/ 256703 w 2499976"/>
              <a:gd name="connsiteY14" fmla="*/ 0 h 535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99976" h="5354260">
                <a:moveTo>
                  <a:pt x="256703" y="0"/>
                </a:moveTo>
                <a:cubicBezTo>
                  <a:pt x="256703" y="0"/>
                  <a:pt x="256703" y="0"/>
                  <a:pt x="599611" y="0"/>
                </a:cubicBezTo>
                <a:cubicBezTo>
                  <a:pt x="599611" y="0"/>
                  <a:pt x="599611" y="0"/>
                  <a:pt x="599611" y="53600"/>
                </a:cubicBezTo>
                <a:cubicBezTo>
                  <a:pt x="599611" y="126343"/>
                  <a:pt x="658998" y="185686"/>
                  <a:pt x="731794" y="185686"/>
                </a:cubicBezTo>
                <a:cubicBezTo>
                  <a:pt x="731794" y="185686"/>
                  <a:pt x="731794" y="185686"/>
                  <a:pt x="1770098" y="185686"/>
                </a:cubicBezTo>
                <a:cubicBezTo>
                  <a:pt x="1842894" y="185686"/>
                  <a:pt x="1900365" y="126343"/>
                  <a:pt x="1900365" y="53600"/>
                </a:cubicBezTo>
                <a:cubicBezTo>
                  <a:pt x="1900365" y="53600"/>
                  <a:pt x="1900365" y="53600"/>
                  <a:pt x="1900365" y="0"/>
                </a:cubicBezTo>
                <a:cubicBezTo>
                  <a:pt x="1900365" y="0"/>
                  <a:pt x="1900365" y="0"/>
                  <a:pt x="2245189" y="0"/>
                </a:cubicBezTo>
                <a:cubicBezTo>
                  <a:pt x="2386950" y="0"/>
                  <a:pt x="2499976" y="112943"/>
                  <a:pt x="2499976" y="254600"/>
                </a:cubicBezTo>
                <a:cubicBezTo>
                  <a:pt x="2499976" y="254600"/>
                  <a:pt x="2499976" y="254600"/>
                  <a:pt x="2499976" y="5097746"/>
                </a:cubicBezTo>
                <a:cubicBezTo>
                  <a:pt x="2499976" y="5239403"/>
                  <a:pt x="2386950" y="5354260"/>
                  <a:pt x="2245189" y="5354260"/>
                </a:cubicBezTo>
                <a:cubicBezTo>
                  <a:pt x="2245189" y="5354260"/>
                  <a:pt x="2245189" y="5354260"/>
                  <a:pt x="256703" y="5354260"/>
                </a:cubicBezTo>
                <a:cubicBezTo>
                  <a:pt x="114942" y="5354260"/>
                  <a:pt x="0" y="5239403"/>
                  <a:pt x="0" y="5097746"/>
                </a:cubicBezTo>
                <a:cubicBezTo>
                  <a:pt x="0" y="5097746"/>
                  <a:pt x="0" y="5097746"/>
                  <a:pt x="0" y="254600"/>
                </a:cubicBezTo>
                <a:cubicBezTo>
                  <a:pt x="0" y="112943"/>
                  <a:pt x="114942" y="0"/>
                  <a:pt x="256703" y="0"/>
                </a:cubicBezTo>
                <a:close/>
              </a:path>
            </a:pathLst>
          </a:custGeom>
          <a:solidFill>
            <a:schemeClr val="bg1">
              <a:lumMod val="50000"/>
            </a:schemeClr>
          </a:solidFill>
          <a:scene3d>
            <a:camera prst="orthographicFront">
              <a:rot lat="19200000" lon="2520000" rev="18000000"/>
            </a:camera>
            <a:lightRig rig="balanced" dir="t"/>
          </a:scene3d>
        </p:spPr>
        <p:txBody>
          <a:bodyPr wrap="square">
            <a:noAutofit/>
          </a:bodyPr>
          <a:lstStyle/>
          <a:p>
            <a:endParaRPr lang="ru-UA"/>
          </a:p>
        </p:txBody>
      </p:sp>
    </p:spTree>
    <p:extLst>
      <p:ext uri="{BB962C8B-B14F-4D97-AF65-F5344CB8AC3E}">
        <p14:creationId xmlns:p14="http://schemas.microsoft.com/office/powerpoint/2010/main" val="685645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4_Iphone+watch">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FE664D7D-3919-4A0B-AD10-83D17BFB9B83}"/>
              </a:ext>
            </a:extLst>
          </p:cNvPr>
          <p:cNvSpPr>
            <a:spLocks noGrp="1"/>
          </p:cNvSpPr>
          <p:nvPr>
            <p:ph type="pic" sz="quarter" idx="10"/>
          </p:nvPr>
        </p:nvSpPr>
        <p:spPr>
          <a:xfrm>
            <a:off x="6698932" y="579881"/>
            <a:ext cx="3021331" cy="6278119"/>
          </a:xfrm>
          <a:custGeom>
            <a:avLst/>
            <a:gdLst>
              <a:gd name="connsiteX0" fmla="*/ 256703 w 2499976"/>
              <a:gd name="connsiteY0" fmla="*/ 0 h 5354260"/>
              <a:gd name="connsiteX1" fmla="*/ 599611 w 2499976"/>
              <a:gd name="connsiteY1" fmla="*/ 0 h 5354260"/>
              <a:gd name="connsiteX2" fmla="*/ 599611 w 2499976"/>
              <a:gd name="connsiteY2" fmla="*/ 53600 h 5354260"/>
              <a:gd name="connsiteX3" fmla="*/ 731794 w 2499976"/>
              <a:gd name="connsiteY3" fmla="*/ 185686 h 5354260"/>
              <a:gd name="connsiteX4" fmla="*/ 1770098 w 2499976"/>
              <a:gd name="connsiteY4" fmla="*/ 185686 h 5354260"/>
              <a:gd name="connsiteX5" fmla="*/ 1900365 w 2499976"/>
              <a:gd name="connsiteY5" fmla="*/ 53600 h 5354260"/>
              <a:gd name="connsiteX6" fmla="*/ 1900365 w 2499976"/>
              <a:gd name="connsiteY6" fmla="*/ 0 h 5354260"/>
              <a:gd name="connsiteX7" fmla="*/ 2245189 w 2499976"/>
              <a:gd name="connsiteY7" fmla="*/ 0 h 5354260"/>
              <a:gd name="connsiteX8" fmla="*/ 2499976 w 2499976"/>
              <a:gd name="connsiteY8" fmla="*/ 254600 h 5354260"/>
              <a:gd name="connsiteX9" fmla="*/ 2499976 w 2499976"/>
              <a:gd name="connsiteY9" fmla="*/ 5097746 h 5354260"/>
              <a:gd name="connsiteX10" fmla="*/ 2245189 w 2499976"/>
              <a:gd name="connsiteY10" fmla="*/ 5354260 h 5354260"/>
              <a:gd name="connsiteX11" fmla="*/ 256703 w 2499976"/>
              <a:gd name="connsiteY11" fmla="*/ 5354260 h 5354260"/>
              <a:gd name="connsiteX12" fmla="*/ 0 w 2499976"/>
              <a:gd name="connsiteY12" fmla="*/ 5097746 h 5354260"/>
              <a:gd name="connsiteX13" fmla="*/ 0 w 2499976"/>
              <a:gd name="connsiteY13" fmla="*/ 254600 h 5354260"/>
              <a:gd name="connsiteX14" fmla="*/ 256703 w 2499976"/>
              <a:gd name="connsiteY14" fmla="*/ 0 h 535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99976" h="5354260">
                <a:moveTo>
                  <a:pt x="256703" y="0"/>
                </a:moveTo>
                <a:cubicBezTo>
                  <a:pt x="256703" y="0"/>
                  <a:pt x="256703" y="0"/>
                  <a:pt x="599611" y="0"/>
                </a:cubicBezTo>
                <a:cubicBezTo>
                  <a:pt x="599611" y="0"/>
                  <a:pt x="599611" y="0"/>
                  <a:pt x="599611" y="53600"/>
                </a:cubicBezTo>
                <a:cubicBezTo>
                  <a:pt x="599611" y="126343"/>
                  <a:pt x="658998" y="185686"/>
                  <a:pt x="731794" y="185686"/>
                </a:cubicBezTo>
                <a:cubicBezTo>
                  <a:pt x="731794" y="185686"/>
                  <a:pt x="731794" y="185686"/>
                  <a:pt x="1770098" y="185686"/>
                </a:cubicBezTo>
                <a:cubicBezTo>
                  <a:pt x="1842894" y="185686"/>
                  <a:pt x="1900365" y="126343"/>
                  <a:pt x="1900365" y="53600"/>
                </a:cubicBezTo>
                <a:cubicBezTo>
                  <a:pt x="1900365" y="53600"/>
                  <a:pt x="1900365" y="53600"/>
                  <a:pt x="1900365" y="0"/>
                </a:cubicBezTo>
                <a:cubicBezTo>
                  <a:pt x="1900365" y="0"/>
                  <a:pt x="1900365" y="0"/>
                  <a:pt x="2245189" y="0"/>
                </a:cubicBezTo>
                <a:cubicBezTo>
                  <a:pt x="2386950" y="0"/>
                  <a:pt x="2499976" y="112943"/>
                  <a:pt x="2499976" y="254600"/>
                </a:cubicBezTo>
                <a:cubicBezTo>
                  <a:pt x="2499976" y="254600"/>
                  <a:pt x="2499976" y="254600"/>
                  <a:pt x="2499976" y="5097746"/>
                </a:cubicBezTo>
                <a:cubicBezTo>
                  <a:pt x="2499976" y="5239403"/>
                  <a:pt x="2386950" y="5354260"/>
                  <a:pt x="2245189" y="5354260"/>
                </a:cubicBezTo>
                <a:cubicBezTo>
                  <a:pt x="2245189" y="5354260"/>
                  <a:pt x="2245189" y="5354260"/>
                  <a:pt x="256703" y="5354260"/>
                </a:cubicBezTo>
                <a:cubicBezTo>
                  <a:pt x="114942" y="5354260"/>
                  <a:pt x="0" y="5239403"/>
                  <a:pt x="0" y="5097746"/>
                </a:cubicBezTo>
                <a:cubicBezTo>
                  <a:pt x="0" y="5097746"/>
                  <a:pt x="0" y="5097746"/>
                  <a:pt x="0" y="254600"/>
                </a:cubicBezTo>
                <a:cubicBezTo>
                  <a:pt x="0" y="112943"/>
                  <a:pt x="114942" y="0"/>
                  <a:pt x="256703" y="0"/>
                </a:cubicBezTo>
                <a:close/>
              </a:path>
            </a:pathLst>
          </a:custGeom>
          <a:solidFill>
            <a:schemeClr val="bg2">
              <a:lumMod val="50000"/>
            </a:schemeClr>
          </a:solidFill>
          <a:ln>
            <a:noFill/>
          </a:ln>
          <a:scene3d>
            <a:camera prst="perspectiveContrastingRightFacing" fov="2100000">
              <a:rot lat="19139410" lon="3240000" rev="17760000"/>
            </a:camera>
            <a:lightRig rig="soft" dir="t"/>
          </a:scene3d>
          <a:sp3d/>
        </p:spPr>
        <p:txBody>
          <a:bodyPr wrap="square">
            <a:noAutofit/>
          </a:bodyPr>
          <a:lstStyle/>
          <a:p>
            <a:endParaRPr lang="ru-UA"/>
          </a:p>
        </p:txBody>
      </p:sp>
      <p:sp>
        <p:nvSpPr>
          <p:cNvPr id="7" name="Picture Placeholder 12">
            <a:extLst>
              <a:ext uri="{FF2B5EF4-FFF2-40B4-BE49-F238E27FC236}">
                <a16:creationId xmlns:a16="http://schemas.microsoft.com/office/drawing/2014/main" id="{000FBD46-A7C1-4870-BA4A-0EFDCB30B249}"/>
              </a:ext>
            </a:extLst>
          </p:cNvPr>
          <p:cNvSpPr>
            <a:spLocks noGrp="1"/>
          </p:cNvSpPr>
          <p:nvPr>
            <p:ph type="pic" sz="quarter" idx="12"/>
          </p:nvPr>
        </p:nvSpPr>
        <p:spPr>
          <a:xfrm rot="5078686">
            <a:off x="6968650" y="1780685"/>
            <a:ext cx="1355042" cy="1665230"/>
          </a:xfrm>
          <a:custGeom>
            <a:avLst/>
            <a:gdLst>
              <a:gd name="connsiteX0" fmla="*/ 303458 w 1795916"/>
              <a:gd name="connsiteY0" fmla="*/ 0 h 2180590"/>
              <a:gd name="connsiteX1" fmla="*/ 1492459 w 1795916"/>
              <a:gd name="connsiteY1" fmla="*/ 0 h 2180590"/>
              <a:gd name="connsiteX2" fmla="*/ 1795916 w 1795916"/>
              <a:gd name="connsiteY2" fmla="*/ 303243 h 2180590"/>
              <a:gd name="connsiteX3" fmla="*/ 1795916 w 1795916"/>
              <a:gd name="connsiteY3" fmla="*/ 1877348 h 2180590"/>
              <a:gd name="connsiteX4" fmla="*/ 1492459 w 1795916"/>
              <a:gd name="connsiteY4" fmla="*/ 2180590 h 2180590"/>
              <a:gd name="connsiteX5" fmla="*/ 303458 w 1795916"/>
              <a:gd name="connsiteY5" fmla="*/ 2180590 h 2180590"/>
              <a:gd name="connsiteX6" fmla="*/ 0 w 1795916"/>
              <a:gd name="connsiteY6" fmla="*/ 1877348 h 2180590"/>
              <a:gd name="connsiteX7" fmla="*/ 0 w 1795916"/>
              <a:gd name="connsiteY7" fmla="*/ 303243 h 2180590"/>
              <a:gd name="connsiteX8" fmla="*/ 303458 w 1795916"/>
              <a:gd name="connsiteY8" fmla="*/ 0 h 218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5916" h="2180590">
                <a:moveTo>
                  <a:pt x="303458" y="0"/>
                </a:moveTo>
                <a:cubicBezTo>
                  <a:pt x="1492459" y="0"/>
                  <a:pt x="1492459" y="0"/>
                  <a:pt x="1492459" y="0"/>
                </a:cubicBezTo>
                <a:cubicBezTo>
                  <a:pt x="1660740" y="0"/>
                  <a:pt x="1795916" y="135081"/>
                  <a:pt x="1795916" y="303243"/>
                </a:cubicBezTo>
                <a:cubicBezTo>
                  <a:pt x="1795916" y="1877348"/>
                  <a:pt x="1795916" y="1877348"/>
                  <a:pt x="1795916" y="1877348"/>
                </a:cubicBezTo>
                <a:cubicBezTo>
                  <a:pt x="1795916" y="2045509"/>
                  <a:pt x="1660740" y="2180590"/>
                  <a:pt x="1492459" y="2180590"/>
                </a:cubicBezTo>
                <a:cubicBezTo>
                  <a:pt x="303458" y="2180590"/>
                  <a:pt x="303458" y="2180590"/>
                  <a:pt x="303458" y="2180590"/>
                </a:cubicBezTo>
                <a:cubicBezTo>
                  <a:pt x="135177" y="2180590"/>
                  <a:pt x="0" y="2045509"/>
                  <a:pt x="0" y="1877348"/>
                </a:cubicBezTo>
                <a:cubicBezTo>
                  <a:pt x="0" y="303243"/>
                  <a:pt x="0" y="303243"/>
                  <a:pt x="0" y="303243"/>
                </a:cubicBezTo>
                <a:cubicBezTo>
                  <a:pt x="0" y="135081"/>
                  <a:pt x="135177" y="0"/>
                  <a:pt x="303458" y="0"/>
                </a:cubicBezTo>
                <a:close/>
              </a:path>
            </a:pathLst>
          </a:custGeom>
          <a:solidFill>
            <a:schemeClr val="bg2">
              <a:lumMod val="50000"/>
            </a:schemeClr>
          </a:solidFill>
          <a:ln>
            <a:noFill/>
          </a:ln>
          <a:scene3d>
            <a:camera prst="perspectiveRight" fov="600000">
              <a:rot lat="20404183" lon="21000000" rev="102669"/>
            </a:camera>
            <a:lightRig rig="balanced" dir="t"/>
          </a:scene3d>
          <a:sp3d>
            <a:bevelT w="190500" h="190500"/>
          </a:sp3d>
        </p:spPr>
        <p:txBody>
          <a:bodyPr wrap="square">
            <a:noAutofit/>
          </a:bodyPr>
          <a:lstStyle>
            <a:lvl1pPr>
              <a:defRPr sz="1800">
                <a:solidFill>
                  <a:schemeClr val="tx1"/>
                </a:solidFill>
              </a:defRPr>
            </a:lvl1pPr>
          </a:lstStyle>
          <a:p>
            <a:endParaRPr lang="ru-UA"/>
          </a:p>
        </p:txBody>
      </p:sp>
    </p:spTree>
    <p:extLst>
      <p:ext uri="{BB962C8B-B14F-4D97-AF65-F5344CB8AC3E}">
        <p14:creationId xmlns:p14="http://schemas.microsoft.com/office/powerpoint/2010/main" val="1165796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0_Scen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28F3A817-8F34-4C67-AF1F-5BD096AB5E57}"/>
              </a:ext>
            </a:extLst>
          </p:cNvPr>
          <p:cNvSpPr>
            <a:spLocks noGrp="1"/>
          </p:cNvSpPr>
          <p:nvPr>
            <p:ph type="pic" sz="quarter" idx="10"/>
          </p:nvPr>
        </p:nvSpPr>
        <p:spPr>
          <a:xfrm>
            <a:off x="3879556" y="1923657"/>
            <a:ext cx="2987017" cy="3953267"/>
          </a:xfrm>
          <a:solidFill>
            <a:schemeClr val="bg2">
              <a:lumMod val="50000"/>
            </a:schemeClr>
          </a:solidFill>
        </p:spPr>
        <p:txBody>
          <a:bodyPr>
            <a:normAutofit/>
          </a:bodyPr>
          <a:lstStyle>
            <a:lvl1pPr>
              <a:defRPr sz="1800">
                <a:solidFill>
                  <a:schemeClr val="tx1"/>
                </a:solidFill>
              </a:defRPr>
            </a:lvl1pPr>
          </a:lstStyle>
          <a:p>
            <a:endParaRPr lang="ru-UA"/>
          </a:p>
        </p:txBody>
      </p:sp>
      <p:sp>
        <p:nvSpPr>
          <p:cNvPr id="9" name="Picture Placeholder 10">
            <a:extLst>
              <a:ext uri="{FF2B5EF4-FFF2-40B4-BE49-F238E27FC236}">
                <a16:creationId xmlns:a16="http://schemas.microsoft.com/office/drawing/2014/main" id="{C3E4A9E0-1D50-4614-967C-C2B3D093E6E8}"/>
              </a:ext>
            </a:extLst>
          </p:cNvPr>
          <p:cNvSpPr>
            <a:spLocks noGrp="1"/>
          </p:cNvSpPr>
          <p:nvPr>
            <p:ph type="pic" sz="quarter" idx="11"/>
          </p:nvPr>
        </p:nvSpPr>
        <p:spPr>
          <a:xfrm>
            <a:off x="7179446" y="3225851"/>
            <a:ext cx="1265989" cy="2711399"/>
          </a:xfrm>
          <a:custGeom>
            <a:avLst/>
            <a:gdLst>
              <a:gd name="connsiteX0" fmla="*/ 256703 w 2499976"/>
              <a:gd name="connsiteY0" fmla="*/ 0 h 5354260"/>
              <a:gd name="connsiteX1" fmla="*/ 599611 w 2499976"/>
              <a:gd name="connsiteY1" fmla="*/ 0 h 5354260"/>
              <a:gd name="connsiteX2" fmla="*/ 599611 w 2499976"/>
              <a:gd name="connsiteY2" fmla="*/ 53600 h 5354260"/>
              <a:gd name="connsiteX3" fmla="*/ 731794 w 2499976"/>
              <a:gd name="connsiteY3" fmla="*/ 185686 h 5354260"/>
              <a:gd name="connsiteX4" fmla="*/ 1770098 w 2499976"/>
              <a:gd name="connsiteY4" fmla="*/ 185686 h 5354260"/>
              <a:gd name="connsiteX5" fmla="*/ 1900365 w 2499976"/>
              <a:gd name="connsiteY5" fmla="*/ 53600 h 5354260"/>
              <a:gd name="connsiteX6" fmla="*/ 1900365 w 2499976"/>
              <a:gd name="connsiteY6" fmla="*/ 0 h 5354260"/>
              <a:gd name="connsiteX7" fmla="*/ 2245189 w 2499976"/>
              <a:gd name="connsiteY7" fmla="*/ 0 h 5354260"/>
              <a:gd name="connsiteX8" fmla="*/ 2499976 w 2499976"/>
              <a:gd name="connsiteY8" fmla="*/ 254600 h 5354260"/>
              <a:gd name="connsiteX9" fmla="*/ 2499976 w 2499976"/>
              <a:gd name="connsiteY9" fmla="*/ 5097746 h 5354260"/>
              <a:gd name="connsiteX10" fmla="*/ 2245189 w 2499976"/>
              <a:gd name="connsiteY10" fmla="*/ 5354260 h 5354260"/>
              <a:gd name="connsiteX11" fmla="*/ 256703 w 2499976"/>
              <a:gd name="connsiteY11" fmla="*/ 5354260 h 5354260"/>
              <a:gd name="connsiteX12" fmla="*/ 0 w 2499976"/>
              <a:gd name="connsiteY12" fmla="*/ 5097746 h 5354260"/>
              <a:gd name="connsiteX13" fmla="*/ 0 w 2499976"/>
              <a:gd name="connsiteY13" fmla="*/ 254600 h 5354260"/>
              <a:gd name="connsiteX14" fmla="*/ 256703 w 2499976"/>
              <a:gd name="connsiteY14" fmla="*/ 0 h 535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99976" h="5354260">
                <a:moveTo>
                  <a:pt x="256703" y="0"/>
                </a:moveTo>
                <a:cubicBezTo>
                  <a:pt x="256703" y="0"/>
                  <a:pt x="256703" y="0"/>
                  <a:pt x="599611" y="0"/>
                </a:cubicBezTo>
                <a:cubicBezTo>
                  <a:pt x="599611" y="0"/>
                  <a:pt x="599611" y="0"/>
                  <a:pt x="599611" y="53600"/>
                </a:cubicBezTo>
                <a:cubicBezTo>
                  <a:pt x="599611" y="126343"/>
                  <a:pt x="658998" y="185686"/>
                  <a:pt x="731794" y="185686"/>
                </a:cubicBezTo>
                <a:cubicBezTo>
                  <a:pt x="731794" y="185686"/>
                  <a:pt x="731794" y="185686"/>
                  <a:pt x="1770098" y="185686"/>
                </a:cubicBezTo>
                <a:cubicBezTo>
                  <a:pt x="1842894" y="185686"/>
                  <a:pt x="1900365" y="126343"/>
                  <a:pt x="1900365" y="53600"/>
                </a:cubicBezTo>
                <a:cubicBezTo>
                  <a:pt x="1900365" y="53600"/>
                  <a:pt x="1900365" y="53600"/>
                  <a:pt x="1900365" y="0"/>
                </a:cubicBezTo>
                <a:cubicBezTo>
                  <a:pt x="1900365" y="0"/>
                  <a:pt x="1900365" y="0"/>
                  <a:pt x="2245189" y="0"/>
                </a:cubicBezTo>
                <a:cubicBezTo>
                  <a:pt x="2386950" y="0"/>
                  <a:pt x="2499976" y="112943"/>
                  <a:pt x="2499976" y="254600"/>
                </a:cubicBezTo>
                <a:cubicBezTo>
                  <a:pt x="2499976" y="254600"/>
                  <a:pt x="2499976" y="254600"/>
                  <a:pt x="2499976" y="5097746"/>
                </a:cubicBezTo>
                <a:cubicBezTo>
                  <a:pt x="2499976" y="5239403"/>
                  <a:pt x="2386950" y="5354260"/>
                  <a:pt x="2245189" y="5354260"/>
                </a:cubicBezTo>
                <a:cubicBezTo>
                  <a:pt x="2245189" y="5354260"/>
                  <a:pt x="2245189" y="5354260"/>
                  <a:pt x="256703" y="5354260"/>
                </a:cubicBezTo>
                <a:cubicBezTo>
                  <a:pt x="114942" y="5354260"/>
                  <a:pt x="0" y="5239403"/>
                  <a:pt x="0" y="5097746"/>
                </a:cubicBezTo>
                <a:cubicBezTo>
                  <a:pt x="0" y="5097746"/>
                  <a:pt x="0" y="5097746"/>
                  <a:pt x="0" y="254600"/>
                </a:cubicBezTo>
                <a:cubicBezTo>
                  <a:pt x="0" y="112943"/>
                  <a:pt x="114942" y="0"/>
                  <a:pt x="256703" y="0"/>
                </a:cubicBezTo>
                <a:close/>
              </a:path>
            </a:pathLst>
          </a:custGeom>
          <a:solidFill>
            <a:schemeClr val="bg2">
              <a:lumMod val="50000"/>
            </a:schemeClr>
          </a:solidFill>
        </p:spPr>
        <p:txBody>
          <a:bodyPr wrap="square">
            <a:noAutofit/>
          </a:bodyPr>
          <a:lstStyle>
            <a:lvl1pPr>
              <a:defRPr sz="800"/>
            </a:lvl1pPr>
          </a:lstStyle>
          <a:p>
            <a:endParaRPr lang="ru-UA"/>
          </a:p>
        </p:txBody>
      </p:sp>
    </p:spTree>
    <p:extLst>
      <p:ext uri="{BB962C8B-B14F-4D97-AF65-F5344CB8AC3E}">
        <p14:creationId xmlns:p14="http://schemas.microsoft.com/office/powerpoint/2010/main" val="13394259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5_many_android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A2639B34-416C-4412-AD94-B069B20D79A6}"/>
              </a:ext>
            </a:extLst>
          </p:cNvPr>
          <p:cNvSpPr>
            <a:spLocks noGrp="1"/>
          </p:cNvSpPr>
          <p:nvPr>
            <p:ph type="pic" sz="quarter" idx="10"/>
          </p:nvPr>
        </p:nvSpPr>
        <p:spPr>
          <a:xfrm>
            <a:off x="7970892" y="183357"/>
            <a:ext cx="1378492" cy="2943224"/>
          </a:xfrm>
          <a:custGeom>
            <a:avLst/>
            <a:gdLst>
              <a:gd name="connsiteX0" fmla="*/ 163019 w 1660525"/>
              <a:gd name="connsiteY0" fmla="*/ 0 h 3495675"/>
              <a:gd name="connsiteX1" fmla="*/ 1497506 w 1660525"/>
              <a:gd name="connsiteY1" fmla="*/ 0 h 3495675"/>
              <a:gd name="connsiteX2" fmla="*/ 1660525 w 1660525"/>
              <a:gd name="connsiteY2" fmla="*/ 162326 h 3495675"/>
              <a:gd name="connsiteX3" fmla="*/ 1660525 w 1660525"/>
              <a:gd name="connsiteY3" fmla="*/ 3337124 h 3495675"/>
              <a:gd name="connsiteX4" fmla="*/ 1497506 w 1660525"/>
              <a:gd name="connsiteY4" fmla="*/ 3495675 h 3495675"/>
              <a:gd name="connsiteX5" fmla="*/ 163019 w 1660525"/>
              <a:gd name="connsiteY5" fmla="*/ 3495675 h 3495675"/>
              <a:gd name="connsiteX6" fmla="*/ 0 w 1660525"/>
              <a:gd name="connsiteY6" fmla="*/ 3337124 h 3495675"/>
              <a:gd name="connsiteX7" fmla="*/ 0 w 1660525"/>
              <a:gd name="connsiteY7" fmla="*/ 162326 h 3495675"/>
              <a:gd name="connsiteX8" fmla="*/ 163019 w 1660525"/>
              <a:gd name="connsiteY8" fmla="*/ 0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525" h="3495675">
                <a:moveTo>
                  <a:pt x="163019" y="0"/>
                </a:moveTo>
                <a:cubicBezTo>
                  <a:pt x="1497506" y="0"/>
                  <a:pt x="1497506" y="0"/>
                  <a:pt x="1497506" y="0"/>
                </a:cubicBezTo>
                <a:cubicBezTo>
                  <a:pt x="1588493" y="0"/>
                  <a:pt x="1660525" y="71725"/>
                  <a:pt x="1660525" y="162326"/>
                </a:cubicBezTo>
                <a:cubicBezTo>
                  <a:pt x="1660525" y="3337124"/>
                  <a:pt x="1660525" y="3337124"/>
                  <a:pt x="1660525" y="3337124"/>
                </a:cubicBezTo>
                <a:cubicBezTo>
                  <a:pt x="1660525" y="3423950"/>
                  <a:pt x="1588493" y="3495675"/>
                  <a:pt x="1497506" y="3495675"/>
                </a:cubicBezTo>
                <a:cubicBezTo>
                  <a:pt x="163019" y="3495675"/>
                  <a:pt x="163019" y="3495675"/>
                  <a:pt x="163019" y="3495675"/>
                </a:cubicBezTo>
                <a:cubicBezTo>
                  <a:pt x="72032" y="3495675"/>
                  <a:pt x="0" y="3423950"/>
                  <a:pt x="0" y="3337124"/>
                </a:cubicBezTo>
                <a:cubicBezTo>
                  <a:pt x="0" y="162326"/>
                  <a:pt x="0" y="162326"/>
                  <a:pt x="0" y="162326"/>
                </a:cubicBezTo>
                <a:cubicBezTo>
                  <a:pt x="0" y="71725"/>
                  <a:pt x="72032" y="0"/>
                  <a:pt x="163019" y="0"/>
                </a:cubicBezTo>
                <a:close/>
              </a:path>
            </a:pathLst>
          </a:custGeom>
          <a:solidFill>
            <a:schemeClr val="bg2">
              <a:lumMod val="50000"/>
            </a:schemeClr>
          </a:solidFill>
        </p:spPr>
        <p:txBody>
          <a:bodyPr wrap="square">
            <a:noAutofit/>
          </a:bodyPr>
          <a:lstStyle>
            <a:lvl1pPr>
              <a:defRPr sz="1800">
                <a:solidFill>
                  <a:schemeClr val="tx1"/>
                </a:solidFill>
              </a:defRPr>
            </a:lvl1pPr>
          </a:lstStyle>
          <a:p>
            <a:endParaRPr lang="ru-UA"/>
          </a:p>
        </p:txBody>
      </p:sp>
      <p:sp>
        <p:nvSpPr>
          <p:cNvPr id="16" name="Picture Placeholder 15">
            <a:extLst>
              <a:ext uri="{FF2B5EF4-FFF2-40B4-BE49-F238E27FC236}">
                <a16:creationId xmlns:a16="http://schemas.microsoft.com/office/drawing/2014/main" id="{03DF9B8A-E1DE-4458-9093-84C1DFB7D444}"/>
              </a:ext>
            </a:extLst>
          </p:cNvPr>
          <p:cNvSpPr>
            <a:spLocks noGrp="1"/>
          </p:cNvSpPr>
          <p:nvPr>
            <p:ph type="pic" sz="quarter" idx="11"/>
          </p:nvPr>
        </p:nvSpPr>
        <p:spPr>
          <a:xfrm>
            <a:off x="4683406" y="2672556"/>
            <a:ext cx="1378492" cy="2943224"/>
          </a:xfrm>
          <a:custGeom>
            <a:avLst/>
            <a:gdLst>
              <a:gd name="connsiteX0" fmla="*/ 163019 w 1660525"/>
              <a:gd name="connsiteY0" fmla="*/ 0 h 3495675"/>
              <a:gd name="connsiteX1" fmla="*/ 1497506 w 1660525"/>
              <a:gd name="connsiteY1" fmla="*/ 0 h 3495675"/>
              <a:gd name="connsiteX2" fmla="*/ 1660525 w 1660525"/>
              <a:gd name="connsiteY2" fmla="*/ 162326 h 3495675"/>
              <a:gd name="connsiteX3" fmla="*/ 1660525 w 1660525"/>
              <a:gd name="connsiteY3" fmla="*/ 3337124 h 3495675"/>
              <a:gd name="connsiteX4" fmla="*/ 1497506 w 1660525"/>
              <a:gd name="connsiteY4" fmla="*/ 3495675 h 3495675"/>
              <a:gd name="connsiteX5" fmla="*/ 163019 w 1660525"/>
              <a:gd name="connsiteY5" fmla="*/ 3495675 h 3495675"/>
              <a:gd name="connsiteX6" fmla="*/ 0 w 1660525"/>
              <a:gd name="connsiteY6" fmla="*/ 3337124 h 3495675"/>
              <a:gd name="connsiteX7" fmla="*/ 0 w 1660525"/>
              <a:gd name="connsiteY7" fmla="*/ 162326 h 3495675"/>
              <a:gd name="connsiteX8" fmla="*/ 163019 w 1660525"/>
              <a:gd name="connsiteY8" fmla="*/ 0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525" h="3495675">
                <a:moveTo>
                  <a:pt x="163019" y="0"/>
                </a:moveTo>
                <a:cubicBezTo>
                  <a:pt x="1497506" y="0"/>
                  <a:pt x="1497506" y="0"/>
                  <a:pt x="1497506" y="0"/>
                </a:cubicBezTo>
                <a:cubicBezTo>
                  <a:pt x="1588493" y="0"/>
                  <a:pt x="1660525" y="71725"/>
                  <a:pt x="1660525" y="162326"/>
                </a:cubicBezTo>
                <a:cubicBezTo>
                  <a:pt x="1660525" y="3337124"/>
                  <a:pt x="1660525" y="3337124"/>
                  <a:pt x="1660525" y="3337124"/>
                </a:cubicBezTo>
                <a:cubicBezTo>
                  <a:pt x="1660525" y="3423950"/>
                  <a:pt x="1588493" y="3495675"/>
                  <a:pt x="1497506" y="3495675"/>
                </a:cubicBezTo>
                <a:cubicBezTo>
                  <a:pt x="163019" y="3495675"/>
                  <a:pt x="163019" y="3495675"/>
                  <a:pt x="163019" y="3495675"/>
                </a:cubicBezTo>
                <a:cubicBezTo>
                  <a:pt x="72032" y="3495675"/>
                  <a:pt x="0" y="3423950"/>
                  <a:pt x="0" y="3337124"/>
                </a:cubicBezTo>
                <a:cubicBezTo>
                  <a:pt x="0" y="162326"/>
                  <a:pt x="0" y="162326"/>
                  <a:pt x="0" y="162326"/>
                </a:cubicBezTo>
                <a:cubicBezTo>
                  <a:pt x="0" y="71725"/>
                  <a:pt x="72032" y="0"/>
                  <a:pt x="163019" y="0"/>
                </a:cubicBezTo>
                <a:close/>
              </a:path>
            </a:pathLst>
          </a:custGeom>
          <a:solidFill>
            <a:schemeClr val="bg2">
              <a:lumMod val="50000"/>
            </a:schemeClr>
          </a:solidFill>
        </p:spPr>
        <p:txBody>
          <a:bodyPr wrap="square">
            <a:noAutofit/>
          </a:bodyPr>
          <a:lstStyle>
            <a:lvl1pPr>
              <a:defRPr sz="1800">
                <a:solidFill>
                  <a:schemeClr val="tx1"/>
                </a:solidFill>
              </a:defRPr>
            </a:lvl1pPr>
          </a:lstStyle>
          <a:p>
            <a:endParaRPr lang="ru-UA"/>
          </a:p>
        </p:txBody>
      </p:sp>
      <p:sp>
        <p:nvSpPr>
          <p:cNvPr id="17" name="Picture Placeholder 16">
            <a:extLst>
              <a:ext uri="{FF2B5EF4-FFF2-40B4-BE49-F238E27FC236}">
                <a16:creationId xmlns:a16="http://schemas.microsoft.com/office/drawing/2014/main" id="{14E3BC93-0D4F-43DE-9277-E92E069BB6BC}"/>
              </a:ext>
            </a:extLst>
          </p:cNvPr>
          <p:cNvSpPr>
            <a:spLocks noGrp="1"/>
          </p:cNvSpPr>
          <p:nvPr>
            <p:ph type="pic" sz="quarter" idx="12"/>
          </p:nvPr>
        </p:nvSpPr>
        <p:spPr>
          <a:xfrm>
            <a:off x="6325897" y="1897107"/>
            <a:ext cx="1378492" cy="2943224"/>
          </a:xfrm>
          <a:custGeom>
            <a:avLst/>
            <a:gdLst>
              <a:gd name="connsiteX0" fmla="*/ 163019 w 1660525"/>
              <a:gd name="connsiteY0" fmla="*/ 0 h 3495675"/>
              <a:gd name="connsiteX1" fmla="*/ 1497506 w 1660525"/>
              <a:gd name="connsiteY1" fmla="*/ 0 h 3495675"/>
              <a:gd name="connsiteX2" fmla="*/ 1660525 w 1660525"/>
              <a:gd name="connsiteY2" fmla="*/ 162326 h 3495675"/>
              <a:gd name="connsiteX3" fmla="*/ 1660525 w 1660525"/>
              <a:gd name="connsiteY3" fmla="*/ 3337124 h 3495675"/>
              <a:gd name="connsiteX4" fmla="*/ 1497506 w 1660525"/>
              <a:gd name="connsiteY4" fmla="*/ 3495675 h 3495675"/>
              <a:gd name="connsiteX5" fmla="*/ 163019 w 1660525"/>
              <a:gd name="connsiteY5" fmla="*/ 3495675 h 3495675"/>
              <a:gd name="connsiteX6" fmla="*/ 0 w 1660525"/>
              <a:gd name="connsiteY6" fmla="*/ 3337124 h 3495675"/>
              <a:gd name="connsiteX7" fmla="*/ 0 w 1660525"/>
              <a:gd name="connsiteY7" fmla="*/ 162326 h 3495675"/>
              <a:gd name="connsiteX8" fmla="*/ 163019 w 1660525"/>
              <a:gd name="connsiteY8" fmla="*/ 0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525" h="3495675">
                <a:moveTo>
                  <a:pt x="163019" y="0"/>
                </a:moveTo>
                <a:cubicBezTo>
                  <a:pt x="1497506" y="0"/>
                  <a:pt x="1497506" y="0"/>
                  <a:pt x="1497506" y="0"/>
                </a:cubicBezTo>
                <a:cubicBezTo>
                  <a:pt x="1588493" y="0"/>
                  <a:pt x="1660525" y="71725"/>
                  <a:pt x="1660525" y="162326"/>
                </a:cubicBezTo>
                <a:cubicBezTo>
                  <a:pt x="1660525" y="3337124"/>
                  <a:pt x="1660525" y="3337124"/>
                  <a:pt x="1660525" y="3337124"/>
                </a:cubicBezTo>
                <a:cubicBezTo>
                  <a:pt x="1660525" y="3423950"/>
                  <a:pt x="1588493" y="3495675"/>
                  <a:pt x="1497506" y="3495675"/>
                </a:cubicBezTo>
                <a:cubicBezTo>
                  <a:pt x="163019" y="3495675"/>
                  <a:pt x="163019" y="3495675"/>
                  <a:pt x="163019" y="3495675"/>
                </a:cubicBezTo>
                <a:cubicBezTo>
                  <a:pt x="72032" y="3495675"/>
                  <a:pt x="0" y="3423950"/>
                  <a:pt x="0" y="3337124"/>
                </a:cubicBezTo>
                <a:cubicBezTo>
                  <a:pt x="0" y="162326"/>
                  <a:pt x="0" y="162326"/>
                  <a:pt x="0" y="162326"/>
                </a:cubicBezTo>
                <a:cubicBezTo>
                  <a:pt x="0" y="71725"/>
                  <a:pt x="72032" y="0"/>
                  <a:pt x="163019" y="0"/>
                </a:cubicBezTo>
                <a:close/>
              </a:path>
            </a:pathLst>
          </a:custGeom>
          <a:solidFill>
            <a:schemeClr val="bg2">
              <a:lumMod val="50000"/>
            </a:schemeClr>
          </a:solidFill>
        </p:spPr>
        <p:txBody>
          <a:bodyPr wrap="square">
            <a:noAutofit/>
          </a:bodyPr>
          <a:lstStyle>
            <a:lvl1pPr>
              <a:defRPr sz="1800">
                <a:solidFill>
                  <a:schemeClr val="tx1"/>
                </a:solidFill>
              </a:defRPr>
            </a:lvl1pPr>
          </a:lstStyle>
          <a:p>
            <a:endParaRPr lang="ru-UA"/>
          </a:p>
        </p:txBody>
      </p:sp>
      <p:sp>
        <p:nvSpPr>
          <p:cNvPr id="18" name="Picture Placeholder 17">
            <a:extLst>
              <a:ext uri="{FF2B5EF4-FFF2-40B4-BE49-F238E27FC236}">
                <a16:creationId xmlns:a16="http://schemas.microsoft.com/office/drawing/2014/main" id="{B0E4D71C-459E-4C29-B7C6-138C1D9E0583}"/>
              </a:ext>
            </a:extLst>
          </p:cNvPr>
          <p:cNvSpPr>
            <a:spLocks noGrp="1"/>
          </p:cNvSpPr>
          <p:nvPr>
            <p:ph type="pic" sz="quarter" idx="13"/>
          </p:nvPr>
        </p:nvSpPr>
        <p:spPr>
          <a:xfrm>
            <a:off x="7970892" y="3520824"/>
            <a:ext cx="1378492" cy="2943224"/>
          </a:xfrm>
          <a:custGeom>
            <a:avLst/>
            <a:gdLst>
              <a:gd name="connsiteX0" fmla="*/ 163019 w 1660525"/>
              <a:gd name="connsiteY0" fmla="*/ 0 h 3495675"/>
              <a:gd name="connsiteX1" fmla="*/ 1497506 w 1660525"/>
              <a:gd name="connsiteY1" fmla="*/ 0 h 3495675"/>
              <a:gd name="connsiteX2" fmla="*/ 1660525 w 1660525"/>
              <a:gd name="connsiteY2" fmla="*/ 162326 h 3495675"/>
              <a:gd name="connsiteX3" fmla="*/ 1660525 w 1660525"/>
              <a:gd name="connsiteY3" fmla="*/ 3337124 h 3495675"/>
              <a:gd name="connsiteX4" fmla="*/ 1497506 w 1660525"/>
              <a:gd name="connsiteY4" fmla="*/ 3495675 h 3495675"/>
              <a:gd name="connsiteX5" fmla="*/ 163019 w 1660525"/>
              <a:gd name="connsiteY5" fmla="*/ 3495675 h 3495675"/>
              <a:gd name="connsiteX6" fmla="*/ 0 w 1660525"/>
              <a:gd name="connsiteY6" fmla="*/ 3337124 h 3495675"/>
              <a:gd name="connsiteX7" fmla="*/ 0 w 1660525"/>
              <a:gd name="connsiteY7" fmla="*/ 162326 h 3495675"/>
              <a:gd name="connsiteX8" fmla="*/ 163019 w 1660525"/>
              <a:gd name="connsiteY8" fmla="*/ 0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525" h="3495675">
                <a:moveTo>
                  <a:pt x="163019" y="0"/>
                </a:moveTo>
                <a:cubicBezTo>
                  <a:pt x="1497506" y="0"/>
                  <a:pt x="1497506" y="0"/>
                  <a:pt x="1497506" y="0"/>
                </a:cubicBezTo>
                <a:cubicBezTo>
                  <a:pt x="1588493" y="0"/>
                  <a:pt x="1660525" y="71725"/>
                  <a:pt x="1660525" y="162326"/>
                </a:cubicBezTo>
                <a:cubicBezTo>
                  <a:pt x="1660525" y="3337124"/>
                  <a:pt x="1660525" y="3337124"/>
                  <a:pt x="1660525" y="3337124"/>
                </a:cubicBezTo>
                <a:cubicBezTo>
                  <a:pt x="1660525" y="3423950"/>
                  <a:pt x="1588493" y="3495675"/>
                  <a:pt x="1497506" y="3495675"/>
                </a:cubicBezTo>
                <a:cubicBezTo>
                  <a:pt x="163019" y="3495675"/>
                  <a:pt x="163019" y="3495675"/>
                  <a:pt x="163019" y="3495675"/>
                </a:cubicBezTo>
                <a:cubicBezTo>
                  <a:pt x="72032" y="3495675"/>
                  <a:pt x="0" y="3423950"/>
                  <a:pt x="0" y="3337124"/>
                </a:cubicBezTo>
                <a:cubicBezTo>
                  <a:pt x="0" y="162326"/>
                  <a:pt x="0" y="162326"/>
                  <a:pt x="0" y="162326"/>
                </a:cubicBezTo>
                <a:cubicBezTo>
                  <a:pt x="0" y="71725"/>
                  <a:pt x="72032" y="0"/>
                  <a:pt x="163019" y="0"/>
                </a:cubicBezTo>
                <a:close/>
              </a:path>
            </a:pathLst>
          </a:custGeom>
          <a:solidFill>
            <a:schemeClr val="bg2">
              <a:lumMod val="50000"/>
            </a:schemeClr>
          </a:solidFill>
        </p:spPr>
        <p:txBody>
          <a:bodyPr wrap="square">
            <a:noAutofit/>
          </a:bodyPr>
          <a:lstStyle>
            <a:lvl1pPr>
              <a:defRPr sz="1800">
                <a:solidFill>
                  <a:schemeClr val="tx1"/>
                </a:solidFill>
              </a:defRPr>
            </a:lvl1pPr>
          </a:lstStyle>
          <a:p>
            <a:endParaRPr lang="ru-UA"/>
          </a:p>
        </p:txBody>
      </p:sp>
      <p:sp>
        <p:nvSpPr>
          <p:cNvPr id="19" name="Picture Placeholder 18">
            <a:extLst>
              <a:ext uri="{FF2B5EF4-FFF2-40B4-BE49-F238E27FC236}">
                <a16:creationId xmlns:a16="http://schemas.microsoft.com/office/drawing/2014/main" id="{8B63DD21-6879-4209-A1D5-78252481B40F}"/>
              </a:ext>
            </a:extLst>
          </p:cNvPr>
          <p:cNvSpPr>
            <a:spLocks noGrp="1"/>
          </p:cNvSpPr>
          <p:nvPr>
            <p:ph type="pic" sz="quarter" idx="14"/>
          </p:nvPr>
        </p:nvSpPr>
        <p:spPr>
          <a:xfrm>
            <a:off x="9604684" y="1777873"/>
            <a:ext cx="1399071" cy="2963195"/>
          </a:xfrm>
          <a:custGeom>
            <a:avLst/>
            <a:gdLst>
              <a:gd name="connsiteX0" fmla="*/ 163019 w 1660525"/>
              <a:gd name="connsiteY0" fmla="*/ 0 h 3495675"/>
              <a:gd name="connsiteX1" fmla="*/ 1497506 w 1660525"/>
              <a:gd name="connsiteY1" fmla="*/ 0 h 3495675"/>
              <a:gd name="connsiteX2" fmla="*/ 1660525 w 1660525"/>
              <a:gd name="connsiteY2" fmla="*/ 162326 h 3495675"/>
              <a:gd name="connsiteX3" fmla="*/ 1660525 w 1660525"/>
              <a:gd name="connsiteY3" fmla="*/ 3337124 h 3495675"/>
              <a:gd name="connsiteX4" fmla="*/ 1497506 w 1660525"/>
              <a:gd name="connsiteY4" fmla="*/ 3495675 h 3495675"/>
              <a:gd name="connsiteX5" fmla="*/ 163019 w 1660525"/>
              <a:gd name="connsiteY5" fmla="*/ 3495675 h 3495675"/>
              <a:gd name="connsiteX6" fmla="*/ 0 w 1660525"/>
              <a:gd name="connsiteY6" fmla="*/ 3337124 h 3495675"/>
              <a:gd name="connsiteX7" fmla="*/ 0 w 1660525"/>
              <a:gd name="connsiteY7" fmla="*/ 162326 h 3495675"/>
              <a:gd name="connsiteX8" fmla="*/ 163019 w 1660525"/>
              <a:gd name="connsiteY8" fmla="*/ 0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525" h="3495675">
                <a:moveTo>
                  <a:pt x="163019" y="0"/>
                </a:moveTo>
                <a:cubicBezTo>
                  <a:pt x="1497506" y="0"/>
                  <a:pt x="1497506" y="0"/>
                  <a:pt x="1497506" y="0"/>
                </a:cubicBezTo>
                <a:cubicBezTo>
                  <a:pt x="1588493" y="0"/>
                  <a:pt x="1660525" y="71725"/>
                  <a:pt x="1660525" y="162326"/>
                </a:cubicBezTo>
                <a:cubicBezTo>
                  <a:pt x="1660525" y="3337124"/>
                  <a:pt x="1660525" y="3337124"/>
                  <a:pt x="1660525" y="3337124"/>
                </a:cubicBezTo>
                <a:cubicBezTo>
                  <a:pt x="1660525" y="3423950"/>
                  <a:pt x="1588493" y="3495675"/>
                  <a:pt x="1497506" y="3495675"/>
                </a:cubicBezTo>
                <a:cubicBezTo>
                  <a:pt x="163019" y="3495675"/>
                  <a:pt x="163019" y="3495675"/>
                  <a:pt x="163019" y="3495675"/>
                </a:cubicBezTo>
                <a:cubicBezTo>
                  <a:pt x="72032" y="3495675"/>
                  <a:pt x="0" y="3423950"/>
                  <a:pt x="0" y="3337124"/>
                </a:cubicBezTo>
                <a:cubicBezTo>
                  <a:pt x="0" y="162326"/>
                  <a:pt x="0" y="162326"/>
                  <a:pt x="0" y="162326"/>
                </a:cubicBezTo>
                <a:cubicBezTo>
                  <a:pt x="0" y="71725"/>
                  <a:pt x="72032" y="0"/>
                  <a:pt x="163019" y="0"/>
                </a:cubicBezTo>
                <a:close/>
              </a:path>
            </a:pathLst>
          </a:custGeom>
          <a:solidFill>
            <a:schemeClr val="bg2">
              <a:lumMod val="50000"/>
            </a:schemeClr>
          </a:solidFill>
        </p:spPr>
        <p:txBody>
          <a:bodyPr wrap="square">
            <a:noAutofit/>
          </a:bodyPr>
          <a:lstStyle>
            <a:lvl1pPr>
              <a:defRPr sz="1800">
                <a:solidFill>
                  <a:schemeClr val="tx1"/>
                </a:solidFill>
              </a:defRPr>
            </a:lvl1pPr>
          </a:lstStyle>
          <a:p>
            <a:endParaRPr lang="ru-UA"/>
          </a:p>
        </p:txBody>
      </p:sp>
      <p:sp>
        <p:nvSpPr>
          <p:cNvPr id="20" name="Picture Placeholder 19">
            <a:extLst>
              <a:ext uri="{FF2B5EF4-FFF2-40B4-BE49-F238E27FC236}">
                <a16:creationId xmlns:a16="http://schemas.microsoft.com/office/drawing/2014/main" id="{ED744B52-8780-4C40-A91C-23A7B3A3C802}"/>
              </a:ext>
            </a:extLst>
          </p:cNvPr>
          <p:cNvSpPr>
            <a:spLocks noGrp="1"/>
          </p:cNvSpPr>
          <p:nvPr>
            <p:ph type="pic" sz="quarter" idx="15"/>
          </p:nvPr>
        </p:nvSpPr>
        <p:spPr>
          <a:xfrm>
            <a:off x="6288935" y="-1485172"/>
            <a:ext cx="1399071" cy="2963195"/>
          </a:xfrm>
          <a:custGeom>
            <a:avLst/>
            <a:gdLst>
              <a:gd name="connsiteX0" fmla="*/ 163019 w 1660525"/>
              <a:gd name="connsiteY0" fmla="*/ 0 h 3495675"/>
              <a:gd name="connsiteX1" fmla="*/ 1497506 w 1660525"/>
              <a:gd name="connsiteY1" fmla="*/ 0 h 3495675"/>
              <a:gd name="connsiteX2" fmla="*/ 1660525 w 1660525"/>
              <a:gd name="connsiteY2" fmla="*/ 162326 h 3495675"/>
              <a:gd name="connsiteX3" fmla="*/ 1660525 w 1660525"/>
              <a:gd name="connsiteY3" fmla="*/ 3337124 h 3495675"/>
              <a:gd name="connsiteX4" fmla="*/ 1497506 w 1660525"/>
              <a:gd name="connsiteY4" fmla="*/ 3495675 h 3495675"/>
              <a:gd name="connsiteX5" fmla="*/ 163019 w 1660525"/>
              <a:gd name="connsiteY5" fmla="*/ 3495675 h 3495675"/>
              <a:gd name="connsiteX6" fmla="*/ 0 w 1660525"/>
              <a:gd name="connsiteY6" fmla="*/ 3337124 h 3495675"/>
              <a:gd name="connsiteX7" fmla="*/ 0 w 1660525"/>
              <a:gd name="connsiteY7" fmla="*/ 162326 h 3495675"/>
              <a:gd name="connsiteX8" fmla="*/ 163019 w 1660525"/>
              <a:gd name="connsiteY8" fmla="*/ 0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525" h="3495675">
                <a:moveTo>
                  <a:pt x="163019" y="0"/>
                </a:moveTo>
                <a:cubicBezTo>
                  <a:pt x="1497506" y="0"/>
                  <a:pt x="1497506" y="0"/>
                  <a:pt x="1497506" y="0"/>
                </a:cubicBezTo>
                <a:cubicBezTo>
                  <a:pt x="1588493" y="0"/>
                  <a:pt x="1660525" y="71725"/>
                  <a:pt x="1660525" y="162326"/>
                </a:cubicBezTo>
                <a:cubicBezTo>
                  <a:pt x="1660525" y="3337124"/>
                  <a:pt x="1660525" y="3337124"/>
                  <a:pt x="1660525" y="3337124"/>
                </a:cubicBezTo>
                <a:cubicBezTo>
                  <a:pt x="1660525" y="3423950"/>
                  <a:pt x="1588493" y="3495675"/>
                  <a:pt x="1497506" y="3495675"/>
                </a:cubicBezTo>
                <a:cubicBezTo>
                  <a:pt x="163019" y="3495675"/>
                  <a:pt x="163019" y="3495675"/>
                  <a:pt x="163019" y="3495675"/>
                </a:cubicBezTo>
                <a:cubicBezTo>
                  <a:pt x="72032" y="3495675"/>
                  <a:pt x="0" y="3423950"/>
                  <a:pt x="0" y="3337124"/>
                </a:cubicBezTo>
                <a:cubicBezTo>
                  <a:pt x="0" y="162326"/>
                  <a:pt x="0" y="162326"/>
                  <a:pt x="0" y="162326"/>
                </a:cubicBezTo>
                <a:cubicBezTo>
                  <a:pt x="0" y="71725"/>
                  <a:pt x="72032" y="0"/>
                  <a:pt x="163019" y="0"/>
                </a:cubicBezTo>
                <a:close/>
              </a:path>
            </a:pathLst>
          </a:custGeom>
          <a:solidFill>
            <a:schemeClr val="bg2">
              <a:lumMod val="50000"/>
            </a:schemeClr>
          </a:solidFill>
        </p:spPr>
        <p:txBody>
          <a:bodyPr wrap="square">
            <a:noAutofit/>
          </a:bodyPr>
          <a:lstStyle>
            <a:lvl1pPr>
              <a:defRPr sz="1800">
                <a:solidFill>
                  <a:schemeClr val="tx1"/>
                </a:solidFill>
              </a:defRPr>
            </a:lvl1pPr>
          </a:lstStyle>
          <a:p>
            <a:endParaRPr lang="ru-UA"/>
          </a:p>
        </p:txBody>
      </p:sp>
    </p:spTree>
    <p:extLst>
      <p:ext uri="{BB962C8B-B14F-4D97-AF65-F5344CB8AC3E}">
        <p14:creationId xmlns:p14="http://schemas.microsoft.com/office/powerpoint/2010/main" val="2270544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1_two_pixel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C2E206-8EDA-4813-A1E9-3BA379544ECC}"/>
              </a:ext>
            </a:extLst>
          </p:cNvPr>
          <p:cNvSpPr>
            <a:spLocks noGrp="1"/>
          </p:cNvSpPr>
          <p:nvPr>
            <p:ph type="pic" sz="quarter" idx="13"/>
          </p:nvPr>
        </p:nvSpPr>
        <p:spPr>
          <a:xfrm>
            <a:off x="5214983" y="2668780"/>
            <a:ext cx="1683053" cy="3603115"/>
          </a:xfrm>
          <a:custGeom>
            <a:avLst/>
            <a:gdLst>
              <a:gd name="connsiteX0" fmla="*/ 163019 w 1660525"/>
              <a:gd name="connsiteY0" fmla="*/ 0 h 3495675"/>
              <a:gd name="connsiteX1" fmla="*/ 1497506 w 1660525"/>
              <a:gd name="connsiteY1" fmla="*/ 0 h 3495675"/>
              <a:gd name="connsiteX2" fmla="*/ 1660525 w 1660525"/>
              <a:gd name="connsiteY2" fmla="*/ 162326 h 3495675"/>
              <a:gd name="connsiteX3" fmla="*/ 1660525 w 1660525"/>
              <a:gd name="connsiteY3" fmla="*/ 3337124 h 3495675"/>
              <a:gd name="connsiteX4" fmla="*/ 1497506 w 1660525"/>
              <a:gd name="connsiteY4" fmla="*/ 3495675 h 3495675"/>
              <a:gd name="connsiteX5" fmla="*/ 163019 w 1660525"/>
              <a:gd name="connsiteY5" fmla="*/ 3495675 h 3495675"/>
              <a:gd name="connsiteX6" fmla="*/ 0 w 1660525"/>
              <a:gd name="connsiteY6" fmla="*/ 3337124 h 3495675"/>
              <a:gd name="connsiteX7" fmla="*/ 0 w 1660525"/>
              <a:gd name="connsiteY7" fmla="*/ 162326 h 3495675"/>
              <a:gd name="connsiteX8" fmla="*/ 163019 w 1660525"/>
              <a:gd name="connsiteY8" fmla="*/ 0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525" h="3495675">
                <a:moveTo>
                  <a:pt x="163019" y="0"/>
                </a:moveTo>
                <a:cubicBezTo>
                  <a:pt x="1497506" y="0"/>
                  <a:pt x="1497506" y="0"/>
                  <a:pt x="1497506" y="0"/>
                </a:cubicBezTo>
                <a:cubicBezTo>
                  <a:pt x="1588493" y="0"/>
                  <a:pt x="1660525" y="71725"/>
                  <a:pt x="1660525" y="162326"/>
                </a:cubicBezTo>
                <a:cubicBezTo>
                  <a:pt x="1660525" y="3337124"/>
                  <a:pt x="1660525" y="3337124"/>
                  <a:pt x="1660525" y="3337124"/>
                </a:cubicBezTo>
                <a:cubicBezTo>
                  <a:pt x="1660525" y="3423950"/>
                  <a:pt x="1588493" y="3495675"/>
                  <a:pt x="1497506" y="3495675"/>
                </a:cubicBezTo>
                <a:cubicBezTo>
                  <a:pt x="163019" y="3495675"/>
                  <a:pt x="163019" y="3495675"/>
                  <a:pt x="163019" y="3495675"/>
                </a:cubicBezTo>
                <a:cubicBezTo>
                  <a:pt x="72032" y="3495675"/>
                  <a:pt x="0" y="3423950"/>
                  <a:pt x="0" y="3337124"/>
                </a:cubicBezTo>
                <a:cubicBezTo>
                  <a:pt x="0" y="162326"/>
                  <a:pt x="0" y="162326"/>
                  <a:pt x="0" y="162326"/>
                </a:cubicBezTo>
                <a:cubicBezTo>
                  <a:pt x="0" y="71725"/>
                  <a:pt x="72032" y="0"/>
                  <a:pt x="163019" y="0"/>
                </a:cubicBezTo>
                <a:close/>
              </a:path>
            </a:pathLst>
          </a:custGeom>
          <a:solidFill>
            <a:schemeClr val="bg2">
              <a:lumMod val="50000"/>
            </a:schemeClr>
          </a:solidFill>
          <a:ln>
            <a:noFill/>
          </a:ln>
          <a:scene3d>
            <a:camera prst="perspectiveRight" fov="1200000">
              <a:rot lat="19771158" lon="18900000" rev="1110000"/>
            </a:camera>
            <a:lightRig rig="threePt" dir="t"/>
          </a:scene3d>
          <a:sp3d/>
        </p:spPr>
        <p:txBody>
          <a:bodyPr wrap="square">
            <a:noAutofit/>
          </a:bodyPr>
          <a:lstStyle>
            <a:lvl1pPr>
              <a:defRPr sz="1800">
                <a:solidFill>
                  <a:schemeClr val="tx1"/>
                </a:solidFill>
              </a:defRPr>
            </a:lvl1pPr>
          </a:lstStyle>
          <a:p>
            <a:endParaRPr lang="ru-UA"/>
          </a:p>
        </p:txBody>
      </p:sp>
      <p:sp>
        <p:nvSpPr>
          <p:cNvPr id="7" name="Picture Placeholder 4">
            <a:extLst>
              <a:ext uri="{FF2B5EF4-FFF2-40B4-BE49-F238E27FC236}">
                <a16:creationId xmlns:a16="http://schemas.microsoft.com/office/drawing/2014/main" id="{6863750F-5D68-4EC0-9D86-AE58DCB84F22}"/>
              </a:ext>
            </a:extLst>
          </p:cNvPr>
          <p:cNvSpPr>
            <a:spLocks noGrp="1"/>
          </p:cNvSpPr>
          <p:nvPr>
            <p:ph type="pic" sz="quarter" idx="14"/>
          </p:nvPr>
        </p:nvSpPr>
        <p:spPr>
          <a:xfrm>
            <a:off x="5541963" y="1267523"/>
            <a:ext cx="1576387" cy="3406712"/>
          </a:xfrm>
          <a:custGeom>
            <a:avLst/>
            <a:gdLst>
              <a:gd name="connsiteX0" fmla="*/ 163019 w 1660525"/>
              <a:gd name="connsiteY0" fmla="*/ 0 h 3495675"/>
              <a:gd name="connsiteX1" fmla="*/ 1497506 w 1660525"/>
              <a:gd name="connsiteY1" fmla="*/ 0 h 3495675"/>
              <a:gd name="connsiteX2" fmla="*/ 1660525 w 1660525"/>
              <a:gd name="connsiteY2" fmla="*/ 162326 h 3495675"/>
              <a:gd name="connsiteX3" fmla="*/ 1660525 w 1660525"/>
              <a:gd name="connsiteY3" fmla="*/ 3337124 h 3495675"/>
              <a:gd name="connsiteX4" fmla="*/ 1497506 w 1660525"/>
              <a:gd name="connsiteY4" fmla="*/ 3495675 h 3495675"/>
              <a:gd name="connsiteX5" fmla="*/ 163019 w 1660525"/>
              <a:gd name="connsiteY5" fmla="*/ 3495675 h 3495675"/>
              <a:gd name="connsiteX6" fmla="*/ 0 w 1660525"/>
              <a:gd name="connsiteY6" fmla="*/ 3337124 h 3495675"/>
              <a:gd name="connsiteX7" fmla="*/ 0 w 1660525"/>
              <a:gd name="connsiteY7" fmla="*/ 162326 h 3495675"/>
              <a:gd name="connsiteX8" fmla="*/ 163019 w 1660525"/>
              <a:gd name="connsiteY8" fmla="*/ 0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525" h="3495675">
                <a:moveTo>
                  <a:pt x="163019" y="0"/>
                </a:moveTo>
                <a:cubicBezTo>
                  <a:pt x="1497506" y="0"/>
                  <a:pt x="1497506" y="0"/>
                  <a:pt x="1497506" y="0"/>
                </a:cubicBezTo>
                <a:cubicBezTo>
                  <a:pt x="1588493" y="0"/>
                  <a:pt x="1660525" y="71725"/>
                  <a:pt x="1660525" y="162326"/>
                </a:cubicBezTo>
                <a:cubicBezTo>
                  <a:pt x="1660525" y="3337124"/>
                  <a:pt x="1660525" y="3337124"/>
                  <a:pt x="1660525" y="3337124"/>
                </a:cubicBezTo>
                <a:cubicBezTo>
                  <a:pt x="1660525" y="3423950"/>
                  <a:pt x="1588493" y="3495675"/>
                  <a:pt x="1497506" y="3495675"/>
                </a:cubicBezTo>
                <a:cubicBezTo>
                  <a:pt x="163019" y="3495675"/>
                  <a:pt x="163019" y="3495675"/>
                  <a:pt x="163019" y="3495675"/>
                </a:cubicBezTo>
                <a:cubicBezTo>
                  <a:pt x="72032" y="3495675"/>
                  <a:pt x="0" y="3423950"/>
                  <a:pt x="0" y="3337124"/>
                </a:cubicBezTo>
                <a:cubicBezTo>
                  <a:pt x="0" y="162326"/>
                  <a:pt x="0" y="162326"/>
                  <a:pt x="0" y="162326"/>
                </a:cubicBezTo>
                <a:cubicBezTo>
                  <a:pt x="0" y="71725"/>
                  <a:pt x="72032" y="0"/>
                  <a:pt x="163019" y="0"/>
                </a:cubicBezTo>
                <a:close/>
              </a:path>
            </a:pathLst>
          </a:custGeom>
          <a:solidFill>
            <a:schemeClr val="bg2">
              <a:lumMod val="50000"/>
            </a:schemeClr>
          </a:solidFill>
          <a:ln>
            <a:noFill/>
          </a:ln>
          <a:scene3d>
            <a:camera prst="perspectiveLeft" fov="600000">
              <a:rot lat="19740000" lon="2520000" rev="1140000"/>
            </a:camera>
            <a:lightRig rig="balanced" dir="t"/>
          </a:scene3d>
          <a:sp3d/>
        </p:spPr>
        <p:txBody>
          <a:bodyPr wrap="square">
            <a:noAutofit/>
          </a:bodyPr>
          <a:lstStyle>
            <a:lvl1pPr>
              <a:defRPr sz="1800">
                <a:solidFill>
                  <a:schemeClr val="tx1"/>
                </a:solidFill>
              </a:defRPr>
            </a:lvl1pPr>
          </a:lstStyle>
          <a:p>
            <a:endParaRPr lang="ru-UA"/>
          </a:p>
        </p:txBody>
      </p:sp>
    </p:spTree>
    <p:extLst>
      <p:ext uri="{BB962C8B-B14F-4D97-AF65-F5344CB8AC3E}">
        <p14:creationId xmlns:p14="http://schemas.microsoft.com/office/powerpoint/2010/main" val="34364751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55" name="Picture Placeholder 54">
            <a:extLst>
              <a:ext uri="{FF2B5EF4-FFF2-40B4-BE49-F238E27FC236}">
                <a16:creationId xmlns:a16="http://schemas.microsoft.com/office/drawing/2014/main" id="{DAE63ED6-E2E2-4643-94DF-9556AF2EE8F9}"/>
              </a:ext>
            </a:extLst>
          </p:cNvPr>
          <p:cNvSpPr>
            <a:spLocks noGrp="1"/>
          </p:cNvSpPr>
          <p:nvPr>
            <p:ph type="pic" sz="quarter" idx="13"/>
          </p:nvPr>
        </p:nvSpPr>
        <p:spPr>
          <a:xfrm>
            <a:off x="195843" y="-1040661"/>
            <a:ext cx="1466849" cy="3175000"/>
          </a:xfrm>
          <a:custGeom>
            <a:avLst/>
            <a:gdLst>
              <a:gd name="connsiteX0" fmla="*/ 279328 w 2558649"/>
              <a:gd name="connsiteY0" fmla="*/ 0 h 5572126"/>
              <a:gd name="connsiteX1" fmla="*/ 2279321 w 2558649"/>
              <a:gd name="connsiteY1" fmla="*/ 0 h 5572126"/>
              <a:gd name="connsiteX2" fmla="*/ 2558649 w 2558649"/>
              <a:gd name="connsiteY2" fmla="*/ 279328 h 5572126"/>
              <a:gd name="connsiteX3" fmla="*/ 2558649 w 2558649"/>
              <a:gd name="connsiteY3" fmla="*/ 5292798 h 5572126"/>
              <a:gd name="connsiteX4" fmla="*/ 2279321 w 2558649"/>
              <a:gd name="connsiteY4" fmla="*/ 5572126 h 5572126"/>
              <a:gd name="connsiteX5" fmla="*/ 279328 w 2558649"/>
              <a:gd name="connsiteY5" fmla="*/ 5572126 h 5572126"/>
              <a:gd name="connsiteX6" fmla="*/ 0 w 2558649"/>
              <a:gd name="connsiteY6" fmla="*/ 5292798 h 5572126"/>
              <a:gd name="connsiteX7" fmla="*/ 0 w 2558649"/>
              <a:gd name="connsiteY7" fmla="*/ 279328 h 5572126"/>
              <a:gd name="connsiteX8" fmla="*/ 279328 w 2558649"/>
              <a:gd name="connsiteY8" fmla="*/ 0 h 55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649" h="5572126">
                <a:moveTo>
                  <a:pt x="279328" y="0"/>
                </a:moveTo>
                <a:lnTo>
                  <a:pt x="2279321" y="0"/>
                </a:lnTo>
                <a:cubicBezTo>
                  <a:pt x="2433590" y="0"/>
                  <a:pt x="2558649" y="125059"/>
                  <a:pt x="2558649" y="279328"/>
                </a:cubicBezTo>
                <a:lnTo>
                  <a:pt x="2558649" y="5292798"/>
                </a:lnTo>
                <a:cubicBezTo>
                  <a:pt x="2558649" y="5447067"/>
                  <a:pt x="2433590" y="5572126"/>
                  <a:pt x="2279321" y="5572126"/>
                </a:cubicBezTo>
                <a:lnTo>
                  <a:pt x="279328" y="5572126"/>
                </a:lnTo>
                <a:cubicBezTo>
                  <a:pt x="125059" y="5572126"/>
                  <a:pt x="0" y="5447067"/>
                  <a:pt x="0" y="5292798"/>
                </a:cubicBezTo>
                <a:lnTo>
                  <a:pt x="0" y="279328"/>
                </a:lnTo>
                <a:cubicBezTo>
                  <a:pt x="0" y="125059"/>
                  <a:pt x="125059" y="0"/>
                  <a:pt x="279328" y="0"/>
                </a:cubicBezTo>
                <a:close/>
              </a:path>
            </a:pathLst>
          </a:custGeom>
          <a:solidFill>
            <a:schemeClr val="accent1"/>
          </a:solidFill>
          <a:effectLst/>
          <a:scene3d>
            <a:camera prst="isometricTopUp">
              <a:rot lat="19892389" lon="19588538" rev="3457252"/>
            </a:camera>
            <a:lightRig rig="threePt" dir="t"/>
          </a:scene3d>
        </p:spPr>
        <p:txBody>
          <a:bodyPr wrap="square" anchor="ctr">
            <a:noAutofit/>
          </a:bodyPr>
          <a:lstStyle>
            <a:lvl1pPr marL="0" indent="0" algn="ctr">
              <a:buNone/>
              <a:defRPr sz="500"/>
            </a:lvl1pPr>
          </a:lstStyle>
          <a:p>
            <a:endParaRPr lang="en-US"/>
          </a:p>
        </p:txBody>
      </p:sp>
      <p:sp>
        <p:nvSpPr>
          <p:cNvPr id="71" name="Picture Placeholder 70">
            <a:extLst>
              <a:ext uri="{FF2B5EF4-FFF2-40B4-BE49-F238E27FC236}">
                <a16:creationId xmlns:a16="http://schemas.microsoft.com/office/drawing/2014/main" id="{9D9BCF02-9216-4226-BDDD-B7A07629161F}"/>
              </a:ext>
            </a:extLst>
          </p:cNvPr>
          <p:cNvSpPr>
            <a:spLocks noGrp="1"/>
          </p:cNvSpPr>
          <p:nvPr>
            <p:ph type="pic" sz="quarter" idx="14"/>
          </p:nvPr>
        </p:nvSpPr>
        <p:spPr>
          <a:xfrm>
            <a:off x="3067233" y="841054"/>
            <a:ext cx="1466849" cy="3175000"/>
          </a:xfrm>
          <a:custGeom>
            <a:avLst/>
            <a:gdLst>
              <a:gd name="connsiteX0" fmla="*/ 279328 w 2558649"/>
              <a:gd name="connsiteY0" fmla="*/ 0 h 5572126"/>
              <a:gd name="connsiteX1" fmla="*/ 2279321 w 2558649"/>
              <a:gd name="connsiteY1" fmla="*/ 0 h 5572126"/>
              <a:gd name="connsiteX2" fmla="*/ 2558649 w 2558649"/>
              <a:gd name="connsiteY2" fmla="*/ 279328 h 5572126"/>
              <a:gd name="connsiteX3" fmla="*/ 2558649 w 2558649"/>
              <a:gd name="connsiteY3" fmla="*/ 5292798 h 5572126"/>
              <a:gd name="connsiteX4" fmla="*/ 2279321 w 2558649"/>
              <a:gd name="connsiteY4" fmla="*/ 5572126 h 5572126"/>
              <a:gd name="connsiteX5" fmla="*/ 279328 w 2558649"/>
              <a:gd name="connsiteY5" fmla="*/ 5572126 h 5572126"/>
              <a:gd name="connsiteX6" fmla="*/ 0 w 2558649"/>
              <a:gd name="connsiteY6" fmla="*/ 5292798 h 5572126"/>
              <a:gd name="connsiteX7" fmla="*/ 0 w 2558649"/>
              <a:gd name="connsiteY7" fmla="*/ 279328 h 5572126"/>
              <a:gd name="connsiteX8" fmla="*/ 279328 w 2558649"/>
              <a:gd name="connsiteY8" fmla="*/ 0 h 55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649" h="5572126">
                <a:moveTo>
                  <a:pt x="279328" y="0"/>
                </a:moveTo>
                <a:lnTo>
                  <a:pt x="2279321" y="0"/>
                </a:lnTo>
                <a:cubicBezTo>
                  <a:pt x="2433590" y="0"/>
                  <a:pt x="2558649" y="125059"/>
                  <a:pt x="2558649" y="279328"/>
                </a:cubicBezTo>
                <a:lnTo>
                  <a:pt x="2558649" y="5292798"/>
                </a:lnTo>
                <a:cubicBezTo>
                  <a:pt x="2558649" y="5447067"/>
                  <a:pt x="2433590" y="5572126"/>
                  <a:pt x="2279321" y="5572126"/>
                </a:cubicBezTo>
                <a:lnTo>
                  <a:pt x="279328" y="5572126"/>
                </a:lnTo>
                <a:cubicBezTo>
                  <a:pt x="125059" y="5572126"/>
                  <a:pt x="0" y="5447067"/>
                  <a:pt x="0" y="5292798"/>
                </a:cubicBezTo>
                <a:lnTo>
                  <a:pt x="0" y="279328"/>
                </a:lnTo>
                <a:cubicBezTo>
                  <a:pt x="0" y="125059"/>
                  <a:pt x="125059" y="0"/>
                  <a:pt x="279328" y="0"/>
                </a:cubicBezTo>
                <a:close/>
              </a:path>
            </a:pathLst>
          </a:custGeom>
          <a:solidFill>
            <a:schemeClr val="accent1"/>
          </a:solidFill>
          <a:effectLst/>
          <a:scene3d>
            <a:camera prst="isometricTopUp">
              <a:rot lat="19892389" lon="19588538" rev="3457252"/>
            </a:camera>
            <a:lightRig rig="threePt" dir="t"/>
          </a:scene3d>
        </p:spPr>
        <p:txBody>
          <a:bodyPr wrap="square" anchor="ctr">
            <a:noAutofit/>
          </a:bodyPr>
          <a:lstStyle>
            <a:lvl1pPr marL="0" indent="0" algn="ctr">
              <a:buNone/>
              <a:defRPr sz="500"/>
            </a:lvl1pPr>
          </a:lstStyle>
          <a:p>
            <a:endParaRPr lang="en-US"/>
          </a:p>
        </p:txBody>
      </p:sp>
      <p:sp>
        <p:nvSpPr>
          <p:cNvPr id="73" name="Picture Placeholder 72">
            <a:extLst>
              <a:ext uri="{FF2B5EF4-FFF2-40B4-BE49-F238E27FC236}">
                <a16:creationId xmlns:a16="http://schemas.microsoft.com/office/drawing/2014/main" id="{65F3EA18-59B2-4692-90DC-8196AB8C9EE7}"/>
              </a:ext>
            </a:extLst>
          </p:cNvPr>
          <p:cNvSpPr>
            <a:spLocks noGrp="1"/>
          </p:cNvSpPr>
          <p:nvPr>
            <p:ph type="pic" sz="quarter" idx="15"/>
          </p:nvPr>
        </p:nvSpPr>
        <p:spPr>
          <a:xfrm>
            <a:off x="6023532" y="2660156"/>
            <a:ext cx="1466849" cy="3175000"/>
          </a:xfrm>
          <a:custGeom>
            <a:avLst/>
            <a:gdLst>
              <a:gd name="connsiteX0" fmla="*/ 279328 w 2558649"/>
              <a:gd name="connsiteY0" fmla="*/ 0 h 5572126"/>
              <a:gd name="connsiteX1" fmla="*/ 2279321 w 2558649"/>
              <a:gd name="connsiteY1" fmla="*/ 0 h 5572126"/>
              <a:gd name="connsiteX2" fmla="*/ 2558649 w 2558649"/>
              <a:gd name="connsiteY2" fmla="*/ 279328 h 5572126"/>
              <a:gd name="connsiteX3" fmla="*/ 2558649 w 2558649"/>
              <a:gd name="connsiteY3" fmla="*/ 5292798 h 5572126"/>
              <a:gd name="connsiteX4" fmla="*/ 2279321 w 2558649"/>
              <a:gd name="connsiteY4" fmla="*/ 5572126 h 5572126"/>
              <a:gd name="connsiteX5" fmla="*/ 279328 w 2558649"/>
              <a:gd name="connsiteY5" fmla="*/ 5572126 h 5572126"/>
              <a:gd name="connsiteX6" fmla="*/ 0 w 2558649"/>
              <a:gd name="connsiteY6" fmla="*/ 5292798 h 5572126"/>
              <a:gd name="connsiteX7" fmla="*/ 0 w 2558649"/>
              <a:gd name="connsiteY7" fmla="*/ 279328 h 5572126"/>
              <a:gd name="connsiteX8" fmla="*/ 279328 w 2558649"/>
              <a:gd name="connsiteY8" fmla="*/ 0 h 55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649" h="5572126">
                <a:moveTo>
                  <a:pt x="279328" y="0"/>
                </a:moveTo>
                <a:lnTo>
                  <a:pt x="2279321" y="0"/>
                </a:lnTo>
                <a:cubicBezTo>
                  <a:pt x="2433590" y="0"/>
                  <a:pt x="2558649" y="125059"/>
                  <a:pt x="2558649" y="279328"/>
                </a:cubicBezTo>
                <a:lnTo>
                  <a:pt x="2558649" y="5292798"/>
                </a:lnTo>
                <a:cubicBezTo>
                  <a:pt x="2558649" y="5447067"/>
                  <a:pt x="2433590" y="5572126"/>
                  <a:pt x="2279321" y="5572126"/>
                </a:cubicBezTo>
                <a:lnTo>
                  <a:pt x="279328" y="5572126"/>
                </a:lnTo>
                <a:cubicBezTo>
                  <a:pt x="125059" y="5572126"/>
                  <a:pt x="0" y="5447067"/>
                  <a:pt x="0" y="5292798"/>
                </a:cubicBezTo>
                <a:lnTo>
                  <a:pt x="0" y="279328"/>
                </a:lnTo>
                <a:cubicBezTo>
                  <a:pt x="0" y="125059"/>
                  <a:pt x="125059" y="0"/>
                  <a:pt x="279328" y="0"/>
                </a:cubicBezTo>
                <a:close/>
              </a:path>
            </a:pathLst>
          </a:custGeom>
          <a:solidFill>
            <a:schemeClr val="accent1"/>
          </a:solidFill>
          <a:effectLst/>
          <a:scene3d>
            <a:camera prst="isometricTopUp">
              <a:rot lat="19892389" lon="19588538" rev="3457252"/>
            </a:camera>
            <a:lightRig rig="threePt" dir="t"/>
          </a:scene3d>
        </p:spPr>
        <p:txBody>
          <a:bodyPr wrap="square" anchor="ctr">
            <a:noAutofit/>
          </a:bodyPr>
          <a:lstStyle>
            <a:lvl1pPr marL="0" indent="0" algn="ctr">
              <a:buNone/>
              <a:defRPr sz="500"/>
            </a:lvl1pPr>
          </a:lstStyle>
          <a:p>
            <a:endParaRPr lang="en-US"/>
          </a:p>
        </p:txBody>
      </p:sp>
      <p:sp>
        <p:nvSpPr>
          <p:cNvPr id="79" name="Picture Placeholder 78">
            <a:extLst>
              <a:ext uri="{FF2B5EF4-FFF2-40B4-BE49-F238E27FC236}">
                <a16:creationId xmlns:a16="http://schemas.microsoft.com/office/drawing/2014/main" id="{57D3E628-D5B7-4B48-A780-4B08798C1BC2}"/>
              </a:ext>
            </a:extLst>
          </p:cNvPr>
          <p:cNvSpPr>
            <a:spLocks noGrp="1"/>
          </p:cNvSpPr>
          <p:nvPr>
            <p:ph type="pic" sz="quarter" idx="18"/>
          </p:nvPr>
        </p:nvSpPr>
        <p:spPr>
          <a:xfrm>
            <a:off x="-1009155" y="841054"/>
            <a:ext cx="1466849" cy="3175000"/>
          </a:xfrm>
          <a:custGeom>
            <a:avLst/>
            <a:gdLst>
              <a:gd name="connsiteX0" fmla="*/ 279328 w 2558649"/>
              <a:gd name="connsiteY0" fmla="*/ 0 h 5572126"/>
              <a:gd name="connsiteX1" fmla="*/ 2279321 w 2558649"/>
              <a:gd name="connsiteY1" fmla="*/ 0 h 5572126"/>
              <a:gd name="connsiteX2" fmla="*/ 2558649 w 2558649"/>
              <a:gd name="connsiteY2" fmla="*/ 279328 h 5572126"/>
              <a:gd name="connsiteX3" fmla="*/ 2558649 w 2558649"/>
              <a:gd name="connsiteY3" fmla="*/ 5292798 h 5572126"/>
              <a:gd name="connsiteX4" fmla="*/ 2279321 w 2558649"/>
              <a:gd name="connsiteY4" fmla="*/ 5572126 h 5572126"/>
              <a:gd name="connsiteX5" fmla="*/ 279328 w 2558649"/>
              <a:gd name="connsiteY5" fmla="*/ 5572126 h 5572126"/>
              <a:gd name="connsiteX6" fmla="*/ 0 w 2558649"/>
              <a:gd name="connsiteY6" fmla="*/ 5292798 h 5572126"/>
              <a:gd name="connsiteX7" fmla="*/ 0 w 2558649"/>
              <a:gd name="connsiteY7" fmla="*/ 279328 h 5572126"/>
              <a:gd name="connsiteX8" fmla="*/ 279328 w 2558649"/>
              <a:gd name="connsiteY8" fmla="*/ 0 h 55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649" h="5572126">
                <a:moveTo>
                  <a:pt x="279328" y="0"/>
                </a:moveTo>
                <a:lnTo>
                  <a:pt x="2279321" y="0"/>
                </a:lnTo>
                <a:cubicBezTo>
                  <a:pt x="2433590" y="0"/>
                  <a:pt x="2558649" y="125059"/>
                  <a:pt x="2558649" y="279328"/>
                </a:cubicBezTo>
                <a:lnTo>
                  <a:pt x="2558649" y="5292798"/>
                </a:lnTo>
                <a:cubicBezTo>
                  <a:pt x="2558649" y="5447067"/>
                  <a:pt x="2433590" y="5572126"/>
                  <a:pt x="2279321" y="5572126"/>
                </a:cubicBezTo>
                <a:lnTo>
                  <a:pt x="279328" y="5572126"/>
                </a:lnTo>
                <a:cubicBezTo>
                  <a:pt x="125059" y="5572126"/>
                  <a:pt x="0" y="5447067"/>
                  <a:pt x="0" y="5292798"/>
                </a:cubicBezTo>
                <a:lnTo>
                  <a:pt x="0" y="279328"/>
                </a:lnTo>
                <a:cubicBezTo>
                  <a:pt x="0" y="125059"/>
                  <a:pt x="125059" y="0"/>
                  <a:pt x="279328" y="0"/>
                </a:cubicBezTo>
                <a:close/>
              </a:path>
            </a:pathLst>
          </a:custGeom>
          <a:solidFill>
            <a:schemeClr val="accent1"/>
          </a:solidFill>
          <a:effectLst/>
          <a:scene3d>
            <a:camera prst="isometricTopUp">
              <a:rot lat="19892389" lon="19588538" rev="3457252"/>
            </a:camera>
            <a:lightRig rig="threePt" dir="t"/>
          </a:scene3d>
        </p:spPr>
        <p:txBody>
          <a:bodyPr wrap="square" anchor="ctr">
            <a:noAutofit/>
          </a:bodyPr>
          <a:lstStyle>
            <a:lvl1pPr marL="0" indent="0" algn="ctr">
              <a:buNone/>
              <a:defRPr sz="500"/>
            </a:lvl1pPr>
          </a:lstStyle>
          <a:p>
            <a:endParaRPr lang="en-US"/>
          </a:p>
        </p:txBody>
      </p:sp>
      <p:sp>
        <p:nvSpPr>
          <p:cNvPr id="81" name="Picture Placeholder 80">
            <a:extLst>
              <a:ext uri="{FF2B5EF4-FFF2-40B4-BE49-F238E27FC236}">
                <a16:creationId xmlns:a16="http://schemas.microsoft.com/office/drawing/2014/main" id="{9A9C84A0-F7EA-460D-9ACF-B69236F5C31C}"/>
              </a:ext>
            </a:extLst>
          </p:cNvPr>
          <p:cNvSpPr>
            <a:spLocks noGrp="1"/>
          </p:cNvSpPr>
          <p:nvPr>
            <p:ph type="pic" sz="quarter" idx="19"/>
          </p:nvPr>
        </p:nvSpPr>
        <p:spPr>
          <a:xfrm>
            <a:off x="1947144" y="2660156"/>
            <a:ext cx="1466849" cy="3175000"/>
          </a:xfrm>
          <a:custGeom>
            <a:avLst/>
            <a:gdLst>
              <a:gd name="connsiteX0" fmla="*/ 279328 w 2558649"/>
              <a:gd name="connsiteY0" fmla="*/ 0 h 5572126"/>
              <a:gd name="connsiteX1" fmla="*/ 2279321 w 2558649"/>
              <a:gd name="connsiteY1" fmla="*/ 0 h 5572126"/>
              <a:gd name="connsiteX2" fmla="*/ 2558649 w 2558649"/>
              <a:gd name="connsiteY2" fmla="*/ 279328 h 5572126"/>
              <a:gd name="connsiteX3" fmla="*/ 2558649 w 2558649"/>
              <a:gd name="connsiteY3" fmla="*/ 5292798 h 5572126"/>
              <a:gd name="connsiteX4" fmla="*/ 2279321 w 2558649"/>
              <a:gd name="connsiteY4" fmla="*/ 5572126 h 5572126"/>
              <a:gd name="connsiteX5" fmla="*/ 279328 w 2558649"/>
              <a:gd name="connsiteY5" fmla="*/ 5572126 h 5572126"/>
              <a:gd name="connsiteX6" fmla="*/ 0 w 2558649"/>
              <a:gd name="connsiteY6" fmla="*/ 5292798 h 5572126"/>
              <a:gd name="connsiteX7" fmla="*/ 0 w 2558649"/>
              <a:gd name="connsiteY7" fmla="*/ 279328 h 5572126"/>
              <a:gd name="connsiteX8" fmla="*/ 279328 w 2558649"/>
              <a:gd name="connsiteY8" fmla="*/ 0 h 55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649" h="5572126">
                <a:moveTo>
                  <a:pt x="279328" y="0"/>
                </a:moveTo>
                <a:lnTo>
                  <a:pt x="2279321" y="0"/>
                </a:lnTo>
                <a:cubicBezTo>
                  <a:pt x="2433590" y="0"/>
                  <a:pt x="2558649" y="125059"/>
                  <a:pt x="2558649" y="279328"/>
                </a:cubicBezTo>
                <a:lnTo>
                  <a:pt x="2558649" y="5292798"/>
                </a:lnTo>
                <a:cubicBezTo>
                  <a:pt x="2558649" y="5447067"/>
                  <a:pt x="2433590" y="5572126"/>
                  <a:pt x="2279321" y="5572126"/>
                </a:cubicBezTo>
                <a:lnTo>
                  <a:pt x="279328" y="5572126"/>
                </a:lnTo>
                <a:cubicBezTo>
                  <a:pt x="125059" y="5572126"/>
                  <a:pt x="0" y="5447067"/>
                  <a:pt x="0" y="5292798"/>
                </a:cubicBezTo>
                <a:lnTo>
                  <a:pt x="0" y="279328"/>
                </a:lnTo>
                <a:cubicBezTo>
                  <a:pt x="0" y="125059"/>
                  <a:pt x="125059" y="0"/>
                  <a:pt x="279328" y="0"/>
                </a:cubicBezTo>
                <a:close/>
              </a:path>
            </a:pathLst>
          </a:custGeom>
          <a:solidFill>
            <a:schemeClr val="accent1"/>
          </a:solidFill>
          <a:effectLst/>
          <a:scene3d>
            <a:camera prst="isometricTopUp">
              <a:rot lat="19892389" lon="19588538" rev="3457252"/>
            </a:camera>
            <a:lightRig rig="threePt" dir="t"/>
          </a:scene3d>
        </p:spPr>
        <p:txBody>
          <a:bodyPr wrap="square" anchor="ctr">
            <a:noAutofit/>
          </a:bodyPr>
          <a:lstStyle>
            <a:lvl1pPr marL="0" indent="0" algn="ctr">
              <a:buNone/>
              <a:defRPr sz="500"/>
            </a:lvl1pPr>
          </a:lstStyle>
          <a:p>
            <a:endParaRPr lang="en-US"/>
          </a:p>
        </p:txBody>
      </p:sp>
      <p:sp>
        <p:nvSpPr>
          <p:cNvPr id="83" name="Picture Placeholder 82">
            <a:extLst>
              <a:ext uri="{FF2B5EF4-FFF2-40B4-BE49-F238E27FC236}">
                <a16:creationId xmlns:a16="http://schemas.microsoft.com/office/drawing/2014/main" id="{8A5B24E7-8977-4EC7-8010-1AAB26098DEB}"/>
              </a:ext>
            </a:extLst>
          </p:cNvPr>
          <p:cNvSpPr>
            <a:spLocks noGrp="1"/>
          </p:cNvSpPr>
          <p:nvPr>
            <p:ph type="pic" sz="quarter" idx="20"/>
          </p:nvPr>
        </p:nvSpPr>
        <p:spPr>
          <a:xfrm>
            <a:off x="4903443" y="4479258"/>
            <a:ext cx="1466849" cy="3175000"/>
          </a:xfrm>
          <a:custGeom>
            <a:avLst/>
            <a:gdLst>
              <a:gd name="connsiteX0" fmla="*/ 279328 w 2558649"/>
              <a:gd name="connsiteY0" fmla="*/ 0 h 5572126"/>
              <a:gd name="connsiteX1" fmla="*/ 2279321 w 2558649"/>
              <a:gd name="connsiteY1" fmla="*/ 0 h 5572126"/>
              <a:gd name="connsiteX2" fmla="*/ 2558649 w 2558649"/>
              <a:gd name="connsiteY2" fmla="*/ 279328 h 5572126"/>
              <a:gd name="connsiteX3" fmla="*/ 2558649 w 2558649"/>
              <a:gd name="connsiteY3" fmla="*/ 5292798 h 5572126"/>
              <a:gd name="connsiteX4" fmla="*/ 2279321 w 2558649"/>
              <a:gd name="connsiteY4" fmla="*/ 5572126 h 5572126"/>
              <a:gd name="connsiteX5" fmla="*/ 279328 w 2558649"/>
              <a:gd name="connsiteY5" fmla="*/ 5572126 h 5572126"/>
              <a:gd name="connsiteX6" fmla="*/ 0 w 2558649"/>
              <a:gd name="connsiteY6" fmla="*/ 5292798 h 5572126"/>
              <a:gd name="connsiteX7" fmla="*/ 0 w 2558649"/>
              <a:gd name="connsiteY7" fmla="*/ 279328 h 5572126"/>
              <a:gd name="connsiteX8" fmla="*/ 279328 w 2558649"/>
              <a:gd name="connsiteY8" fmla="*/ 0 h 55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649" h="5572126">
                <a:moveTo>
                  <a:pt x="279328" y="0"/>
                </a:moveTo>
                <a:lnTo>
                  <a:pt x="2279321" y="0"/>
                </a:lnTo>
                <a:cubicBezTo>
                  <a:pt x="2433590" y="0"/>
                  <a:pt x="2558649" y="125059"/>
                  <a:pt x="2558649" y="279328"/>
                </a:cubicBezTo>
                <a:lnTo>
                  <a:pt x="2558649" y="5292798"/>
                </a:lnTo>
                <a:cubicBezTo>
                  <a:pt x="2558649" y="5447067"/>
                  <a:pt x="2433590" y="5572126"/>
                  <a:pt x="2279321" y="5572126"/>
                </a:cubicBezTo>
                <a:lnTo>
                  <a:pt x="279328" y="5572126"/>
                </a:lnTo>
                <a:cubicBezTo>
                  <a:pt x="125059" y="5572126"/>
                  <a:pt x="0" y="5447067"/>
                  <a:pt x="0" y="5292798"/>
                </a:cubicBezTo>
                <a:lnTo>
                  <a:pt x="0" y="279328"/>
                </a:lnTo>
                <a:cubicBezTo>
                  <a:pt x="0" y="125059"/>
                  <a:pt x="125059" y="0"/>
                  <a:pt x="279328" y="0"/>
                </a:cubicBezTo>
                <a:close/>
              </a:path>
            </a:pathLst>
          </a:custGeom>
          <a:solidFill>
            <a:schemeClr val="accent1"/>
          </a:solidFill>
          <a:effectLst/>
          <a:scene3d>
            <a:camera prst="isometricTopUp">
              <a:rot lat="19892389" lon="19588538" rev="3457252"/>
            </a:camera>
            <a:lightRig rig="threePt" dir="t"/>
          </a:scene3d>
        </p:spPr>
        <p:txBody>
          <a:bodyPr wrap="square" anchor="ctr">
            <a:noAutofit/>
          </a:bodyPr>
          <a:lstStyle>
            <a:lvl1pPr marL="0" indent="0" algn="ctr">
              <a:buNone/>
              <a:defRPr sz="500"/>
            </a:lvl1pPr>
          </a:lstStyle>
          <a:p>
            <a:endParaRPr lang="en-US"/>
          </a:p>
        </p:txBody>
      </p:sp>
      <p:sp>
        <p:nvSpPr>
          <p:cNvPr id="87" name="Picture Placeholder 86">
            <a:extLst>
              <a:ext uri="{FF2B5EF4-FFF2-40B4-BE49-F238E27FC236}">
                <a16:creationId xmlns:a16="http://schemas.microsoft.com/office/drawing/2014/main" id="{CC18F127-D32A-427D-A6C3-BB724BC4F318}"/>
              </a:ext>
            </a:extLst>
          </p:cNvPr>
          <p:cNvSpPr>
            <a:spLocks noGrp="1"/>
          </p:cNvSpPr>
          <p:nvPr>
            <p:ph type="pic" sz="quarter" idx="22"/>
          </p:nvPr>
        </p:nvSpPr>
        <p:spPr>
          <a:xfrm>
            <a:off x="3323359" y="-1490733"/>
            <a:ext cx="1466849" cy="3175000"/>
          </a:xfrm>
          <a:custGeom>
            <a:avLst/>
            <a:gdLst>
              <a:gd name="connsiteX0" fmla="*/ 279328 w 2558649"/>
              <a:gd name="connsiteY0" fmla="*/ 0 h 5572126"/>
              <a:gd name="connsiteX1" fmla="*/ 2279321 w 2558649"/>
              <a:gd name="connsiteY1" fmla="*/ 0 h 5572126"/>
              <a:gd name="connsiteX2" fmla="*/ 2558649 w 2558649"/>
              <a:gd name="connsiteY2" fmla="*/ 279328 h 5572126"/>
              <a:gd name="connsiteX3" fmla="*/ 2558649 w 2558649"/>
              <a:gd name="connsiteY3" fmla="*/ 5292798 h 5572126"/>
              <a:gd name="connsiteX4" fmla="*/ 2279321 w 2558649"/>
              <a:gd name="connsiteY4" fmla="*/ 5572126 h 5572126"/>
              <a:gd name="connsiteX5" fmla="*/ 279328 w 2558649"/>
              <a:gd name="connsiteY5" fmla="*/ 5572126 h 5572126"/>
              <a:gd name="connsiteX6" fmla="*/ 0 w 2558649"/>
              <a:gd name="connsiteY6" fmla="*/ 5292798 h 5572126"/>
              <a:gd name="connsiteX7" fmla="*/ 0 w 2558649"/>
              <a:gd name="connsiteY7" fmla="*/ 279328 h 5572126"/>
              <a:gd name="connsiteX8" fmla="*/ 279328 w 2558649"/>
              <a:gd name="connsiteY8" fmla="*/ 0 h 55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649" h="5572126">
                <a:moveTo>
                  <a:pt x="279328" y="0"/>
                </a:moveTo>
                <a:lnTo>
                  <a:pt x="2279321" y="0"/>
                </a:lnTo>
                <a:cubicBezTo>
                  <a:pt x="2433590" y="0"/>
                  <a:pt x="2558649" y="125059"/>
                  <a:pt x="2558649" y="279328"/>
                </a:cubicBezTo>
                <a:lnTo>
                  <a:pt x="2558649" y="5292798"/>
                </a:lnTo>
                <a:cubicBezTo>
                  <a:pt x="2558649" y="5447067"/>
                  <a:pt x="2433590" y="5572126"/>
                  <a:pt x="2279321" y="5572126"/>
                </a:cubicBezTo>
                <a:lnTo>
                  <a:pt x="279328" y="5572126"/>
                </a:lnTo>
                <a:cubicBezTo>
                  <a:pt x="125059" y="5572126"/>
                  <a:pt x="0" y="5447067"/>
                  <a:pt x="0" y="5292798"/>
                </a:cubicBezTo>
                <a:lnTo>
                  <a:pt x="0" y="279328"/>
                </a:lnTo>
                <a:cubicBezTo>
                  <a:pt x="0" y="125059"/>
                  <a:pt x="125059" y="0"/>
                  <a:pt x="279328" y="0"/>
                </a:cubicBezTo>
                <a:close/>
              </a:path>
            </a:pathLst>
          </a:custGeom>
          <a:solidFill>
            <a:schemeClr val="accent1"/>
          </a:solidFill>
          <a:effectLst/>
          <a:scene3d>
            <a:camera prst="isometricTopUp">
              <a:rot lat="19892389" lon="19588538" rev="3457252"/>
            </a:camera>
            <a:lightRig rig="threePt" dir="t"/>
          </a:scene3d>
        </p:spPr>
        <p:txBody>
          <a:bodyPr wrap="square" anchor="ctr">
            <a:noAutofit/>
          </a:bodyPr>
          <a:lstStyle>
            <a:lvl1pPr marL="0" indent="0" algn="ctr">
              <a:buNone/>
              <a:defRPr sz="500"/>
            </a:lvl1pPr>
          </a:lstStyle>
          <a:p>
            <a:endParaRPr lang="en-US"/>
          </a:p>
        </p:txBody>
      </p:sp>
      <p:sp>
        <p:nvSpPr>
          <p:cNvPr id="89" name="Picture Placeholder 88">
            <a:extLst>
              <a:ext uri="{FF2B5EF4-FFF2-40B4-BE49-F238E27FC236}">
                <a16:creationId xmlns:a16="http://schemas.microsoft.com/office/drawing/2014/main" id="{8916B75D-663B-49F0-BCEA-4B02B2DD0C52}"/>
              </a:ext>
            </a:extLst>
          </p:cNvPr>
          <p:cNvSpPr>
            <a:spLocks noGrp="1"/>
          </p:cNvSpPr>
          <p:nvPr>
            <p:ph type="pic" sz="quarter" idx="23"/>
          </p:nvPr>
        </p:nvSpPr>
        <p:spPr>
          <a:xfrm>
            <a:off x="6279658" y="328369"/>
            <a:ext cx="1466849" cy="3175000"/>
          </a:xfrm>
          <a:custGeom>
            <a:avLst/>
            <a:gdLst>
              <a:gd name="connsiteX0" fmla="*/ 279328 w 2558649"/>
              <a:gd name="connsiteY0" fmla="*/ 0 h 5572126"/>
              <a:gd name="connsiteX1" fmla="*/ 2279321 w 2558649"/>
              <a:gd name="connsiteY1" fmla="*/ 0 h 5572126"/>
              <a:gd name="connsiteX2" fmla="*/ 2558649 w 2558649"/>
              <a:gd name="connsiteY2" fmla="*/ 279328 h 5572126"/>
              <a:gd name="connsiteX3" fmla="*/ 2558649 w 2558649"/>
              <a:gd name="connsiteY3" fmla="*/ 5292798 h 5572126"/>
              <a:gd name="connsiteX4" fmla="*/ 2279321 w 2558649"/>
              <a:gd name="connsiteY4" fmla="*/ 5572126 h 5572126"/>
              <a:gd name="connsiteX5" fmla="*/ 279328 w 2558649"/>
              <a:gd name="connsiteY5" fmla="*/ 5572126 h 5572126"/>
              <a:gd name="connsiteX6" fmla="*/ 0 w 2558649"/>
              <a:gd name="connsiteY6" fmla="*/ 5292798 h 5572126"/>
              <a:gd name="connsiteX7" fmla="*/ 0 w 2558649"/>
              <a:gd name="connsiteY7" fmla="*/ 279328 h 5572126"/>
              <a:gd name="connsiteX8" fmla="*/ 279328 w 2558649"/>
              <a:gd name="connsiteY8" fmla="*/ 0 h 55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649" h="5572126">
                <a:moveTo>
                  <a:pt x="279328" y="0"/>
                </a:moveTo>
                <a:lnTo>
                  <a:pt x="2279321" y="0"/>
                </a:lnTo>
                <a:cubicBezTo>
                  <a:pt x="2433590" y="0"/>
                  <a:pt x="2558649" y="125059"/>
                  <a:pt x="2558649" y="279328"/>
                </a:cubicBezTo>
                <a:lnTo>
                  <a:pt x="2558649" y="5292798"/>
                </a:lnTo>
                <a:cubicBezTo>
                  <a:pt x="2558649" y="5447067"/>
                  <a:pt x="2433590" y="5572126"/>
                  <a:pt x="2279321" y="5572126"/>
                </a:cubicBezTo>
                <a:lnTo>
                  <a:pt x="279328" y="5572126"/>
                </a:lnTo>
                <a:cubicBezTo>
                  <a:pt x="125059" y="5572126"/>
                  <a:pt x="0" y="5447067"/>
                  <a:pt x="0" y="5292798"/>
                </a:cubicBezTo>
                <a:lnTo>
                  <a:pt x="0" y="279328"/>
                </a:lnTo>
                <a:cubicBezTo>
                  <a:pt x="0" y="125059"/>
                  <a:pt x="125059" y="0"/>
                  <a:pt x="279328" y="0"/>
                </a:cubicBezTo>
                <a:close/>
              </a:path>
            </a:pathLst>
          </a:custGeom>
          <a:solidFill>
            <a:schemeClr val="accent1"/>
          </a:solidFill>
          <a:effectLst/>
          <a:scene3d>
            <a:camera prst="isometricTopUp">
              <a:rot lat="19892389" lon="19588538" rev="3457252"/>
            </a:camera>
            <a:lightRig rig="threePt" dir="t"/>
          </a:scene3d>
        </p:spPr>
        <p:txBody>
          <a:bodyPr wrap="square" anchor="ctr">
            <a:noAutofit/>
          </a:bodyPr>
          <a:lstStyle>
            <a:lvl1pPr marL="0" indent="0" algn="ctr">
              <a:buNone/>
              <a:defRPr sz="500"/>
            </a:lvl1pPr>
          </a:lstStyle>
          <a:p>
            <a:endParaRPr lang="en-US"/>
          </a:p>
        </p:txBody>
      </p:sp>
      <p:sp>
        <p:nvSpPr>
          <p:cNvPr id="95" name="Picture Placeholder 94">
            <a:extLst>
              <a:ext uri="{FF2B5EF4-FFF2-40B4-BE49-F238E27FC236}">
                <a16:creationId xmlns:a16="http://schemas.microsoft.com/office/drawing/2014/main" id="{F7B3325D-2FD6-4EC4-A5CA-CA3941982190}"/>
              </a:ext>
            </a:extLst>
          </p:cNvPr>
          <p:cNvSpPr>
            <a:spLocks noGrp="1"/>
          </p:cNvSpPr>
          <p:nvPr>
            <p:ph type="pic" sz="quarter" idx="26"/>
          </p:nvPr>
        </p:nvSpPr>
        <p:spPr>
          <a:xfrm>
            <a:off x="-971506" y="3180123"/>
            <a:ext cx="1466849" cy="3175000"/>
          </a:xfrm>
          <a:custGeom>
            <a:avLst/>
            <a:gdLst>
              <a:gd name="connsiteX0" fmla="*/ 279328 w 2558649"/>
              <a:gd name="connsiteY0" fmla="*/ 0 h 5572126"/>
              <a:gd name="connsiteX1" fmla="*/ 2279321 w 2558649"/>
              <a:gd name="connsiteY1" fmla="*/ 0 h 5572126"/>
              <a:gd name="connsiteX2" fmla="*/ 2558649 w 2558649"/>
              <a:gd name="connsiteY2" fmla="*/ 279328 h 5572126"/>
              <a:gd name="connsiteX3" fmla="*/ 2558649 w 2558649"/>
              <a:gd name="connsiteY3" fmla="*/ 5292798 h 5572126"/>
              <a:gd name="connsiteX4" fmla="*/ 2279321 w 2558649"/>
              <a:gd name="connsiteY4" fmla="*/ 5572126 h 5572126"/>
              <a:gd name="connsiteX5" fmla="*/ 279328 w 2558649"/>
              <a:gd name="connsiteY5" fmla="*/ 5572126 h 5572126"/>
              <a:gd name="connsiteX6" fmla="*/ 0 w 2558649"/>
              <a:gd name="connsiteY6" fmla="*/ 5292798 h 5572126"/>
              <a:gd name="connsiteX7" fmla="*/ 0 w 2558649"/>
              <a:gd name="connsiteY7" fmla="*/ 279328 h 5572126"/>
              <a:gd name="connsiteX8" fmla="*/ 279328 w 2558649"/>
              <a:gd name="connsiteY8" fmla="*/ 0 h 55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649" h="5572126">
                <a:moveTo>
                  <a:pt x="279328" y="0"/>
                </a:moveTo>
                <a:lnTo>
                  <a:pt x="2279321" y="0"/>
                </a:lnTo>
                <a:cubicBezTo>
                  <a:pt x="2433590" y="0"/>
                  <a:pt x="2558649" y="125059"/>
                  <a:pt x="2558649" y="279328"/>
                </a:cubicBezTo>
                <a:lnTo>
                  <a:pt x="2558649" y="5292798"/>
                </a:lnTo>
                <a:cubicBezTo>
                  <a:pt x="2558649" y="5447067"/>
                  <a:pt x="2433590" y="5572126"/>
                  <a:pt x="2279321" y="5572126"/>
                </a:cubicBezTo>
                <a:lnTo>
                  <a:pt x="279328" y="5572126"/>
                </a:lnTo>
                <a:cubicBezTo>
                  <a:pt x="125059" y="5572126"/>
                  <a:pt x="0" y="5447067"/>
                  <a:pt x="0" y="5292798"/>
                </a:cubicBezTo>
                <a:lnTo>
                  <a:pt x="0" y="279328"/>
                </a:lnTo>
                <a:cubicBezTo>
                  <a:pt x="0" y="125059"/>
                  <a:pt x="125059" y="0"/>
                  <a:pt x="279328" y="0"/>
                </a:cubicBezTo>
                <a:close/>
              </a:path>
            </a:pathLst>
          </a:custGeom>
          <a:solidFill>
            <a:schemeClr val="accent1"/>
          </a:solidFill>
          <a:effectLst/>
          <a:scene3d>
            <a:camera prst="isometricTopUp">
              <a:rot lat="19892389" lon="19588538" rev="3457252"/>
            </a:camera>
            <a:lightRig rig="threePt" dir="t"/>
          </a:scene3d>
        </p:spPr>
        <p:txBody>
          <a:bodyPr wrap="square" anchor="ctr">
            <a:noAutofit/>
          </a:bodyPr>
          <a:lstStyle>
            <a:lvl1pPr marL="0" indent="0" algn="ctr">
              <a:buNone/>
              <a:defRPr sz="500"/>
            </a:lvl1pPr>
          </a:lstStyle>
          <a:p>
            <a:endParaRPr lang="en-US"/>
          </a:p>
        </p:txBody>
      </p:sp>
      <p:sp>
        <p:nvSpPr>
          <p:cNvPr id="97" name="Picture Placeholder 96">
            <a:extLst>
              <a:ext uri="{FF2B5EF4-FFF2-40B4-BE49-F238E27FC236}">
                <a16:creationId xmlns:a16="http://schemas.microsoft.com/office/drawing/2014/main" id="{CF3ECDE3-5F8A-4CDE-B91F-234A3CCD539F}"/>
              </a:ext>
            </a:extLst>
          </p:cNvPr>
          <p:cNvSpPr>
            <a:spLocks noGrp="1"/>
          </p:cNvSpPr>
          <p:nvPr>
            <p:ph type="pic" sz="quarter" idx="27"/>
          </p:nvPr>
        </p:nvSpPr>
        <p:spPr>
          <a:xfrm>
            <a:off x="1984793" y="4999225"/>
            <a:ext cx="1466849" cy="3175000"/>
          </a:xfrm>
          <a:custGeom>
            <a:avLst/>
            <a:gdLst>
              <a:gd name="connsiteX0" fmla="*/ 279328 w 2558649"/>
              <a:gd name="connsiteY0" fmla="*/ 0 h 5572126"/>
              <a:gd name="connsiteX1" fmla="*/ 2279321 w 2558649"/>
              <a:gd name="connsiteY1" fmla="*/ 0 h 5572126"/>
              <a:gd name="connsiteX2" fmla="*/ 2558649 w 2558649"/>
              <a:gd name="connsiteY2" fmla="*/ 279328 h 5572126"/>
              <a:gd name="connsiteX3" fmla="*/ 2558649 w 2558649"/>
              <a:gd name="connsiteY3" fmla="*/ 5292798 h 5572126"/>
              <a:gd name="connsiteX4" fmla="*/ 2279321 w 2558649"/>
              <a:gd name="connsiteY4" fmla="*/ 5572126 h 5572126"/>
              <a:gd name="connsiteX5" fmla="*/ 279328 w 2558649"/>
              <a:gd name="connsiteY5" fmla="*/ 5572126 h 5572126"/>
              <a:gd name="connsiteX6" fmla="*/ 0 w 2558649"/>
              <a:gd name="connsiteY6" fmla="*/ 5292798 h 5572126"/>
              <a:gd name="connsiteX7" fmla="*/ 0 w 2558649"/>
              <a:gd name="connsiteY7" fmla="*/ 279328 h 5572126"/>
              <a:gd name="connsiteX8" fmla="*/ 279328 w 2558649"/>
              <a:gd name="connsiteY8" fmla="*/ 0 h 55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649" h="5572126">
                <a:moveTo>
                  <a:pt x="279328" y="0"/>
                </a:moveTo>
                <a:lnTo>
                  <a:pt x="2279321" y="0"/>
                </a:lnTo>
                <a:cubicBezTo>
                  <a:pt x="2433590" y="0"/>
                  <a:pt x="2558649" y="125059"/>
                  <a:pt x="2558649" y="279328"/>
                </a:cubicBezTo>
                <a:lnTo>
                  <a:pt x="2558649" y="5292798"/>
                </a:lnTo>
                <a:cubicBezTo>
                  <a:pt x="2558649" y="5447067"/>
                  <a:pt x="2433590" y="5572126"/>
                  <a:pt x="2279321" y="5572126"/>
                </a:cubicBezTo>
                <a:lnTo>
                  <a:pt x="279328" y="5572126"/>
                </a:lnTo>
                <a:cubicBezTo>
                  <a:pt x="125059" y="5572126"/>
                  <a:pt x="0" y="5447067"/>
                  <a:pt x="0" y="5292798"/>
                </a:cubicBezTo>
                <a:lnTo>
                  <a:pt x="0" y="279328"/>
                </a:lnTo>
                <a:cubicBezTo>
                  <a:pt x="0" y="125059"/>
                  <a:pt x="125059" y="0"/>
                  <a:pt x="279328" y="0"/>
                </a:cubicBezTo>
                <a:close/>
              </a:path>
            </a:pathLst>
          </a:custGeom>
          <a:solidFill>
            <a:schemeClr val="accent1"/>
          </a:solidFill>
          <a:effectLst/>
          <a:scene3d>
            <a:camera prst="isometricTopUp">
              <a:rot lat="19892389" lon="19588538" rev="3457252"/>
            </a:camera>
            <a:lightRig rig="threePt" dir="t"/>
          </a:scene3d>
        </p:spPr>
        <p:txBody>
          <a:bodyPr wrap="square" anchor="ctr">
            <a:noAutofit/>
          </a:bodyPr>
          <a:lstStyle>
            <a:lvl1pPr marL="0" indent="0" algn="ctr">
              <a:buNone/>
              <a:defRPr sz="500"/>
            </a:lvl1pPr>
          </a:lstStyle>
          <a:p>
            <a:endParaRPr lang="en-US"/>
          </a:p>
        </p:txBody>
      </p:sp>
    </p:spTree>
    <p:extLst>
      <p:ext uri="{BB962C8B-B14F-4D97-AF65-F5344CB8AC3E}">
        <p14:creationId xmlns:p14="http://schemas.microsoft.com/office/powerpoint/2010/main" val="34535908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376C-5DD9-5F28-9281-DDD8EBAC57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25961E-25DB-601D-A41A-E0422EB1F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3A59B8-236B-0112-315B-0A3E75550711}"/>
              </a:ext>
            </a:extLst>
          </p:cNvPr>
          <p:cNvSpPr>
            <a:spLocks noGrp="1"/>
          </p:cNvSpPr>
          <p:nvPr>
            <p:ph type="dt" sz="half" idx="10"/>
          </p:nvPr>
        </p:nvSpPr>
        <p:spPr/>
        <p:txBody>
          <a:bodyPr/>
          <a:lstStyle/>
          <a:p>
            <a:fld id="{26953779-2742-0845-AB18-EDBFE0773374}" type="datetimeFigureOut">
              <a:rPr lang="en-US" smtClean="0"/>
              <a:t>1/3/23</a:t>
            </a:fld>
            <a:endParaRPr lang="en-US"/>
          </a:p>
        </p:txBody>
      </p:sp>
      <p:sp>
        <p:nvSpPr>
          <p:cNvPr id="5" name="Footer Placeholder 4">
            <a:extLst>
              <a:ext uri="{FF2B5EF4-FFF2-40B4-BE49-F238E27FC236}">
                <a16:creationId xmlns:a16="http://schemas.microsoft.com/office/drawing/2014/main" id="{AC57A130-8406-5C3B-B644-23E9755A9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966E5-8455-2DED-99D7-A7CDC3F20D5E}"/>
              </a:ext>
            </a:extLst>
          </p:cNvPr>
          <p:cNvSpPr>
            <a:spLocks noGrp="1"/>
          </p:cNvSpPr>
          <p:nvPr>
            <p:ph type="sldNum" sz="quarter" idx="12"/>
          </p:nvPr>
        </p:nvSpPr>
        <p:spPr/>
        <p:txBody>
          <a:bodyPr/>
          <a:lstStyle/>
          <a:p>
            <a:fld id="{BF6A08C5-E366-E344-8B84-7D60AD0C4318}" type="slidenum">
              <a:rPr lang="en-US" smtClean="0"/>
              <a:t>‹#›</a:t>
            </a:fld>
            <a:endParaRPr lang="en-US"/>
          </a:p>
        </p:txBody>
      </p:sp>
    </p:spTree>
    <p:extLst>
      <p:ext uri="{BB962C8B-B14F-4D97-AF65-F5344CB8AC3E}">
        <p14:creationId xmlns:p14="http://schemas.microsoft.com/office/powerpoint/2010/main" val="42601072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8C2E71D-E5F9-4A57-AD82-4CDE40C8265B}"/>
              </a:ext>
            </a:extLst>
          </p:cNvPr>
          <p:cNvGrpSpPr/>
          <p:nvPr userDrawn="1"/>
        </p:nvGrpSpPr>
        <p:grpSpPr>
          <a:xfrm>
            <a:off x="3767847" y="2375458"/>
            <a:ext cx="4500664" cy="4048880"/>
            <a:chOff x="524169" y="1662558"/>
            <a:chExt cx="4957762" cy="4651375"/>
          </a:xfrm>
        </p:grpSpPr>
        <p:pic>
          <p:nvPicPr>
            <p:cNvPr id="7" name="Picture 6">
              <a:extLst>
                <a:ext uri="{FF2B5EF4-FFF2-40B4-BE49-F238E27FC236}">
                  <a16:creationId xmlns:a16="http://schemas.microsoft.com/office/drawing/2014/main" id="{915456A8-AAB6-4556-B99B-F18DCD80DD36}"/>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524169" y="1662558"/>
              <a:ext cx="4957762" cy="4651375"/>
            </a:xfrm>
            <a:prstGeom prst="rect">
              <a:avLst/>
            </a:prstGeom>
            <a:noFill/>
            <a:ln w="9525">
              <a:noFill/>
              <a:miter lim="800000"/>
              <a:headEnd/>
              <a:tailEnd/>
            </a:ln>
          </p:spPr>
        </p:pic>
        <p:sp>
          <p:nvSpPr>
            <p:cNvPr id="8" name="Rectangle 7">
              <a:extLst>
                <a:ext uri="{FF2B5EF4-FFF2-40B4-BE49-F238E27FC236}">
                  <a16:creationId xmlns:a16="http://schemas.microsoft.com/office/drawing/2014/main" id="{5170F007-2210-4FAC-9145-C65D0210DE24}"/>
                </a:ext>
              </a:extLst>
            </p:cNvPr>
            <p:cNvSpPr/>
            <p:nvPr/>
          </p:nvSpPr>
          <p:spPr>
            <a:xfrm>
              <a:off x="1062105" y="2272553"/>
              <a:ext cx="4020884" cy="2272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Picture Placeholder 5">
            <a:extLst>
              <a:ext uri="{FF2B5EF4-FFF2-40B4-BE49-F238E27FC236}">
                <a16:creationId xmlns:a16="http://schemas.microsoft.com/office/drawing/2014/main" id="{766CFFA2-18D6-4598-80ED-B9D52F3AC023}"/>
              </a:ext>
            </a:extLst>
          </p:cNvPr>
          <p:cNvSpPr>
            <a:spLocks noGrp="1"/>
          </p:cNvSpPr>
          <p:nvPr>
            <p:ph type="pic" sz="quarter" idx="10"/>
          </p:nvPr>
        </p:nvSpPr>
        <p:spPr>
          <a:xfrm>
            <a:off x="4255220" y="2900667"/>
            <a:ext cx="3650165" cy="1983961"/>
          </a:xfrm>
          <a:prstGeom prst="rect">
            <a:avLst/>
          </a:prstGeom>
          <a:solidFill>
            <a:schemeClr val="bg1">
              <a:lumMod val="95000"/>
            </a:schemeClr>
          </a:solidFill>
          <a:effectLst/>
        </p:spPr>
        <p:txBody>
          <a:bodyPr wrap="square">
            <a:noAutofit/>
          </a:bodyPr>
          <a:lstStyle>
            <a:lvl1pPr>
              <a:defRPr lang="id-ID" sz="1200" dirty="0">
                <a:solidFill>
                  <a:schemeClr val="bg1">
                    <a:lumMod val="75000"/>
                  </a:schemeClr>
                </a:solidFill>
              </a:defRPr>
            </a:lvl1pPr>
          </a:lstStyle>
          <a:p>
            <a:pPr marL="0" marR="0" lvl="0" indent="0" fontAlgn="auto">
              <a:spcAft>
                <a:spcPts val="0"/>
              </a:spcAft>
              <a:buClrTx/>
              <a:buSzTx/>
              <a:buNone/>
              <a:tabLst/>
            </a:pPr>
            <a:endParaRPr lang="id-ID" dirty="0"/>
          </a:p>
        </p:txBody>
      </p:sp>
    </p:spTree>
    <p:extLst>
      <p:ext uri="{BB962C8B-B14F-4D97-AF65-F5344CB8AC3E}">
        <p14:creationId xmlns:p14="http://schemas.microsoft.com/office/powerpoint/2010/main" val="10370141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F08543-5043-4284-BE8B-7412102011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776" y="1142844"/>
            <a:ext cx="3608306" cy="5058702"/>
          </a:xfrm>
          <a:prstGeom prst="rect">
            <a:avLst/>
          </a:prstGeom>
        </p:spPr>
      </p:pic>
      <p:sp>
        <p:nvSpPr>
          <p:cNvPr id="3" name="Picture Placeholder 4">
            <a:extLst>
              <a:ext uri="{FF2B5EF4-FFF2-40B4-BE49-F238E27FC236}">
                <a16:creationId xmlns:a16="http://schemas.microsoft.com/office/drawing/2014/main" id="{03D678B3-9090-4241-9B45-8BAF7ADD0AA1}"/>
              </a:ext>
            </a:extLst>
          </p:cNvPr>
          <p:cNvSpPr>
            <a:spLocks noGrp="1"/>
          </p:cNvSpPr>
          <p:nvPr>
            <p:ph type="pic" sz="quarter" idx="10"/>
          </p:nvPr>
        </p:nvSpPr>
        <p:spPr>
          <a:xfrm>
            <a:off x="1230482" y="1659477"/>
            <a:ext cx="3022431" cy="4026947"/>
          </a:xfrm>
          <a:custGeom>
            <a:avLst/>
            <a:gdLst>
              <a:gd name="connsiteX0" fmla="*/ 0 w 6020199"/>
              <a:gd name="connsiteY0" fmla="*/ 0 h 3391407"/>
              <a:gd name="connsiteX1" fmla="*/ 6020199 w 6020199"/>
              <a:gd name="connsiteY1" fmla="*/ 0 h 3391407"/>
              <a:gd name="connsiteX2" fmla="*/ 6020199 w 6020199"/>
              <a:gd name="connsiteY2" fmla="*/ 3391407 h 3391407"/>
              <a:gd name="connsiteX3" fmla="*/ 0 w 6020199"/>
              <a:gd name="connsiteY3" fmla="*/ 3391407 h 3391407"/>
            </a:gdLst>
            <a:ahLst/>
            <a:cxnLst>
              <a:cxn ang="0">
                <a:pos x="connsiteX0" y="connsiteY0"/>
              </a:cxn>
              <a:cxn ang="0">
                <a:pos x="connsiteX1" y="connsiteY1"/>
              </a:cxn>
              <a:cxn ang="0">
                <a:pos x="connsiteX2" y="connsiteY2"/>
              </a:cxn>
              <a:cxn ang="0">
                <a:pos x="connsiteX3" y="connsiteY3"/>
              </a:cxn>
            </a:cxnLst>
            <a:rect l="l" t="t" r="r" b="b"/>
            <a:pathLst>
              <a:path w="6020199" h="3391407">
                <a:moveTo>
                  <a:pt x="0" y="0"/>
                </a:moveTo>
                <a:lnTo>
                  <a:pt x="6020199" y="0"/>
                </a:lnTo>
                <a:lnTo>
                  <a:pt x="6020199" y="3391407"/>
                </a:lnTo>
                <a:lnTo>
                  <a:pt x="0" y="3391407"/>
                </a:lnTo>
                <a:close/>
              </a:path>
            </a:pathLst>
          </a:custGeom>
          <a:solidFill>
            <a:schemeClr val="bg1">
              <a:lumMod val="95000"/>
            </a:schemeClr>
          </a:solidFill>
          <a:effectLst/>
        </p:spPr>
        <p:txBody>
          <a:bodyPr wrap="square">
            <a:noAutofit/>
          </a:bodyPr>
          <a:lstStyle>
            <a:lvl1pPr>
              <a:defRPr lang="en-US" sz="1200">
                <a:solidFill>
                  <a:schemeClr val="bg1">
                    <a:lumMod val="75000"/>
                  </a:schemeClr>
                </a:solidFill>
              </a:defRPr>
            </a:lvl1pPr>
          </a:lstStyle>
          <a:p>
            <a:pPr marL="0" marR="0" lvl="0" indent="0" fontAlgn="auto">
              <a:spcAft>
                <a:spcPts val="0"/>
              </a:spcAft>
              <a:buClrTx/>
              <a:buSzTx/>
              <a:buNone/>
              <a:tabLst/>
            </a:pPr>
            <a:endParaRPr lang="en-US"/>
          </a:p>
        </p:txBody>
      </p:sp>
    </p:spTree>
    <p:extLst>
      <p:ext uri="{BB962C8B-B14F-4D97-AF65-F5344CB8AC3E}">
        <p14:creationId xmlns:p14="http://schemas.microsoft.com/office/powerpoint/2010/main" val="2949092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10" name="Picture Placeholder 1">
            <a:extLst>
              <a:ext uri="{FF2B5EF4-FFF2-40B4-BE49-F238E27FC236}">
                <a16:creationId xmlns:a16="http://schemas.microsoft.com/office/drawing/2014/main" id="{AEA1F2FF-C02A-4427-872A-7837423059C9}"/>
              </a:ext>
            </a:extLst>
          </p:cNvPr>
          <p:cNvSpPr>
            <a:spLocks noGrp="1"/>
          </p:cNvSpPr>
          <p:nvPr>
            <p:ph type="pic" sz="quarter" idx="12" hasCustomPrompt="1"/>
          </p:nvPr>
        </p:nvSpPr>
        <p:spPr>
          <a:xfrm>
            <a:off x="0" y="0"/>
            <a:ext cx="12192000" cy="6858000"/>
          </a:xfrm>
          <a:custGeom>
            <a:avLst/>
            <a:gdLst>
              <a:gd name="connsiteX0" fmla="*/ 0 w 4453116"/>
              <a:gd name="connsiteY0" fmla="*/ 0 h 6858000"/>
              <a:gd name="connsiteX1" fmla="*/ 4453116 w 4453116"/>
              <a:gd name="connsiteY1" fmla="*/ 0 h 6858000"/>
              <a:gd name="connsiteX2" fmla="*/ 4453116 w 4453116"/>
              <a:gd name="connsiteY2" fmla="*/ 6858000 h 6858000"/>
              <a:gd name="connsiteX3" fmla="*/ 0 w 4453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53116" h="6858000">
                <a:moveTo>
                  <a:pt x="0" y="0"/>
                </a:moveTo>
                <a:lnTo>
                  <a:pt x="4453116" y="0"/>
                </a:lnTo>
                <a:lnTo>
                  <a:pt x="4453116" y="6858000"/>
                </a:lnTo>
                <a:lnTo>
                  <a:pt x="0" y="6858000"/>
                </a:lnTo>
                <a:close/>
              </a:path>
            </a:pathLst>
          </a:custGeom>
          <a:solidFill>
            <a:schemeClr val="bg1">
              <a:lumMod val="95000"/>
              <a:alpha val="15000"/>
            </a:schemeClr>
          </a:solidFill>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endParaRPr lang="en-GB" dirty="0"/>
          </a:p>
          <a:p>
            <a:endParaRPr lang="en-GB" dirty="0"/>
          </a:p>
        </p:txBody>
      </p:sp>
      <p:sp>
        <p:nvSpPr>
          <p:cNvPr id="7" name="Picture Placeholder 6">
            <a:extLst>
              <a:ext uri="{FF2B5EF4-FFF2-40B4-BE49-F238E27FC236}">
                <a16:creationId xmlns:a16="http://schemas.microsoft.com/office/drawing/2014/main" id="{DCB1E8E2-44CC-422F-99F4-E833C6644C55}"/>
              </a:ext>
            </a:extLst>
          </p:cNvPr>
          <p:cNvSpPr>
            <a:spLocks noGrp="1"/>
          </p:cNvSpPr>
          <p:nvPr>
            <p:ph type="pic" sz="quarter" idx="10"/>
          </p:nvPr>
        </p:nvSpPr>
        <p:spPr>
          <a:xfrm>
            <a:off x="6904972" y="2547870"/>
            <a:ext cx="4022457" cy="2522498"/>
          </a:xfrm>
          <a:custGeom>
            <a:avLst/>
            <a:gdLst>
              <a:gd name="connsiteX0" fmla="*/ 0 w 4022457"/>
              <a:gd name="connsiteY0" fmla="*/ 0 h 2522498"/>
              <a:gd name="connsiteX1" fmla="*/ 4022457 w 4022457"/>
              <a:gd name="connsiteY1" fmla="*/ 0 h 2522498"/>
              <a:gd name="connsiteX2" fmla="*/ 4022457 w 4022457"/>
              <a:gd name="connsiteY2" fmla="*/ 2522498 h 2522498"/>
              <a:gd name="connsiteX3" fmla="*/ 0 w 4022457"/>
              <a:gd name="connsiteY3" fmla="*/ 2522498 h 2522498"/>
            </a:gdLst>
            <a:ahLst/>
            <a:cxnLst>
              <a:cxn ang="0">
                <a:pos x="connsiteX0" y="connsiteY0"/>
              </a:cxn>
              <a:cxn ang="0">
                <a:pos x="connsiteX1" y="connsiteY1"/>
              </a:cxn>
              <a:cxn ang="0">
                <a:pos x="connsiteX2" y="connsiteY2"/>
              </a:cxn>
              <a:cxn ang="0">
                <a:pos x="connsiteX3" y="connsiteY3"/>
              </a:cxn>
            </a:cxnLst>
            <a:rect l="l" t="t" r="r" b="b"/>
            <a:pathLst>
              <a:path w="4022457" h="2522498">
                <a:moveTo>
                  <a:pt x="0" y="0"/>
                </a:moveTo>
                <a:lnTo>
                  <a:pt x="4022457" y="0"/>
                </a:lnTo>
                <a:lnTo>
                  <a:pt x="4022457" y="2522498"/>
                </a:lnTo>
                <a:lnTo>
                  <a:pt x="0" y="2522498"/>
                </a:lnTo>
                <a:close/>
              </a:path>
            </a:pathLst>
          </a:custGeom>
          <a:solidFill>
            <a:schemeClr val="bg1">
              <a:lumMod val="95000"/>
            </a:schemeClr>
          </a:solidFill>
          <a:effectLst/>
        </p:spPr>
        <p:txBody>
          <a:bodyPr wrap="square">
            <a:noAutofit/>
          </a:bodyPr>
          <a:lstStyle>
            <a:lvl1pPr>
              <a:defRPr lang="en-US" sz="1200">
                <a:solidFill>
                  <a:schemeClr val="bg1">
                    <a:lumMod val="75000"/>
                  </a:schemeClr>
                </a:solidFill>
              </a:defRPr>
            </a:lvl1pPr>
          </a:lstStyle>
          <a:p>
            <a:pPr marL="0" marR="0" lvl="0" indent="0" fontAlgn="auto">
              <a:spcAft>
                <a:spcPts val="0"/>
              </a:spcAft>
              <a:buClrTx/>
              <a:buSzTx/>
              <a:buNone/>
              <a:tabLst/>
            </a:pPr>
            <a:endParaRPr lang="en-US"/>
          </a:p>
        </p:txBody>
      </p:sp>
      <p:sp>
        <p:nvSpPr>
          <p:cNvPr id="9" name="Picture Placeholder 8">
            <a:extLst>
              <a:ext uri="{FF2B5EF4-FFF2-40B4-BE49-F238E27FC236}">
                <a16:creationId xmlns:a16="http://schemas.microsoft.com/office/drawing/2014/main" id="{0EF66894-D793-4E3E-A5F1-043A0701B5E5}"/>
              </a:ext>
            </a:extLst>
          </p:cNvPr>
          <p:cNvSpPr>
            <a:spLocks noGrp="1"/>
          </p:cNvSpPr>
          <p:nvPr>
            <p:ph type="pic" sz="quarter" idx="11"/>
          </p:nvPr>
        </p:nvSpPr>
        <p:spPr>
          <a:xfrm>
            <a:off x="5364351" y="1236101"/>
            <a:ext cx="4022457" cy="2522498"/>
          </a:xfrm>
          <a:custGeom>
            <a:avLst/>
            <a:gdLst>
              <a:gd name="connsiteX0" fmla="*/ 0 w 4022457"/>
              <a:gd name="connsiteY0" fmla="*/ 0 h 2522498"/>
              <a:gd name="connsiteX1" fmla="*/ 4022457 w 4022457"/>
              <a:gd name="connsiteY1" fmla="*/ 0 h 2522498"/>
              <a:gd name="connsiteX2" fmla="*/ 4022457 w 4022457"/>
              <a:gd name="connsiteY2" fmla="*/ 2522498 h 2522498"/>
              <a:gd name="connsiteX3" fmla="*/ 0 w 4022457"/>
              <a:gd name="connsiteY3" fmla="*/ 2522498 h 2522498"/>
            </a:gdLst>
            <a:ahLst/>
            <a:cxnLst>
              <a:cxn ang="0">
                <a:pos x="connsiteX0" y="connsiteY0"/>
              </a:cxn>
              <a:cxn ang="0">
                <a:pos x="connsiteX1" y="connsiteY1"/>
              </a:cxn>
              <a:cxn ang="0">
                <a:pos x="connsiteX2" y="connsiteY2"/>
              </a:cxn>
              <a:cxn ang="0">
                <a:pos x="connsiteX3" y="connsiteY3"/>
              </a:cxn>
            </a:cxnLst>
            <a:rect l="l" t="t" r="r" b="b"/>
            <a:pathLst>
              <a:path w="4022457" h="2522498">
                <a:moveTo>
                  <a:pt x="0" y="0"/>
                </a:moveTo>
                <a:lnTo>
                  <a:pt x="4022457" y="0"/>
                </a:lnTo>
                <a:lnTo>
                  <a:pt x="4022457" y="2522498"/>
                </a:lnTo>
                <a:lnTo>
                  <a:pt x="0" y="2522498"/>
                </a:lnTo>
                <a:close/>
              </a:path>
            </a:pathLst>
          </a:custGeom>
          <a:solidFill>
            <a:schemeClr val="bg1">
              <a:lumMod val="95000"/>
              <a:alpha val="15000"/>
            </a:schemeClr>
          </a:solidFill>
          <a:effectLst>
            <a:outerShdw blurRad="711200" dist="685800" dir="5400000" sx="92000" sy="92000" algn="t" rotWithShape="0">
              <a:prstClr val="black">
                <a:alpha val="20000"/>
              </a:prstClr>
            </a:outerShdw>
          </a:effectLst>
        </p:spPr>
        <p:txBody>
          <a:bodyPr wrap="square">
            <a:noAutofit/>
          </a:bodyPr>
          <a:lstStyle>
            <a:lvl1pPr>
              <a:defRPr lang="en-US" sz="1200">
                <a:solidFill>
                  <a:schemeClr val="bg1">
                    <a:lumMod val="75000"/>
                  </a:schemeClr>
                </a:solidFill>
              </a:defRPr>
            </a:lvl1pPr>
          </a:lstStyle>
          <a:p>
            <a:pPr marL="0" marR="0" lvl="0" indent="0" fontAlgn="auto">
              <a:spcAft>
                <a:spcPts val="0"/>
              </a:spcAft>
              <a:buClrTx/>
              <a:buSzTx/>
              <a:buNone/>
              <a:tabLst/>
            </a:pPr>
            <a:endParaRPr lang="en-US"/>
          </a:p>
        </p:txBody>
      </p:sp>
    </p:spTree>
    <p:extLst>
      <p:ext uri="{BB962C8B-B14F-4D97-AF65-F5344CB8AC3E}">
        <p14:creationId xmlns:p14="http://schemas.microsoft.com/office/powerpoint/2010/main" val="13783418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27_Title Slide">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C59D77-1EB7-48F1-8BA1-CCCA8106F618}"/>
              </a:ext>
            </a:extLst>
          </p:cNvPr>
          <p:cNvGrpSpPr/>
          <p:nvPr userDrawn="1"/>
        </p:nvGrpSpPr>
        <p:grpSpPr>
          <a:xfrm>
            <a:off x="3386012" y="-4276726"/>
            <a:ext cx="15411452" cy="15411452"/>
            <a:chOff x="9054410" y="-848072"/>
            <a:chExt cx="3408506" cy="3408506"/>
          </a:xfrm>
        </p:grpSpPr>
        <p:sp>
          <p:nvSpPr>
            <p:cNvPr id="8" name="Oval 7">
              <a:extLst>
                <a:ext uri="{FF2B5EF4-FFF2-40B4-BE49-F238E27FC236}">
                  <a16:creationId xmlns:a16="http://schemas.microsoft.com/office/drawing/2014/main" id="{391EE35F-E11F-4EFD-AD45-2AD6D6FC7089}"/>
                </a:ext>
              </a:extLst>
            </p:cNvPr>
            <p:cNvSpPr/>
            <p:nvPr/>
          </p:nvSpPr>
          <p:spPr>
            <a:xfrm>
              <a:off x="9892627" y="-9855"/>
              <a:ext cx="1732073" cy="1732073"/>
            </a:xfrm>
            <a:prstGeom prst="ellipse">
              <a:avLst/>
            </a:prstGeom>
            <a:noFill/>
            <a:ln w="6350" cap="rnd">
              <a:solidFill>
                <a:schemeClr val="bg1">
                  <a:alpha val="24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Oval 8">
              <a:extLst>
                <a:ext uri="{FF2B5EF4-FFF2-40B4-BE49-F238E27FC236}">
                  <a16:creationId xmlns:a16="http://schemas.microsoft.com/office/drawing/2014/main" id="{0358329A-8F35-4D31-B2DA-C4C44E6DAD75}"/>
                </a:ext>
              </a:extLst>
            </p:cNvPr>
            <p:cNvSpPr/>
            <p:nvPr/>
          </p:nvSpPr>
          <p:spPr>
            <a:xfrm>
              <a:off x="9725675" y="-176807"/>
              <a:ext cx="2065975" cy="2065975"/>
            </a:xfrm>
            <a:prstGeom prst="ellipse">
              <a:avLst/>
            </a:prstGeom>
            <a:noFill/>
            <a:ln w="6350" cap="rnd">
              <a:solidFill>
                <a:schemeClr val="bg1">
                  <a:alpha val="24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a:extLst>
                <a:ext uri="{FF2B5EF4-FFF2-40B4-BE49-F238E27FC236}">
                  <a16:creationId xmlns:a16="http://schemas.microsoft.com/office/drawing/2014/main" id="{37DF2719-8E09-4023-A420-821CA5822D80}"/>
                </a:ext>
              </a:extLst>
            </p:cNvPr>
            <p:cNvSpPr/>
            <p:nvPr/>
          </p:nvSpPr>
          <p:spPr>
            <a:xfrm>
              <a:off x="9569163" y="-333319"/>
              <a:ext cx="2379000" cy="2379000"/>
            </a:xfrm>
            <a:prstGeom prst="ellipse">
              <a:avLst/>
            </a:prstGeom>
            <a:noFill/>
            <a:ln w="6350" cap="rnd">
              <a:solidFill>
                <a:schemeClr val="bg1">
                  <a:alpha val="24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a:extLst>
                <a:ext uri="{FF2B5EF4-FFF2-40B4-BE49-F238E27FC236}">
                  <a16:creationId xmlns:a16="http://schemas.microsoft.com/office/drawing/2014/main" id="{B6859AF5-11BB-4E5D-94D3-606A5D12C71B}"/>
                </a:ext>
              </a:extLst>
            </p:cNvPr>
            <p:cNvSpPr/>
            <p:nvPr/>
          </p:nvSpPr>
          <p:spPr>
            <a:xfrm>
              <a:off x="9398739" y="-503743"/>
              <a:ext cx="2719849" cy="2719849"/>
            </a:xfrm>
            <a:prstGeom prst="ellipse">
              <a:avLst/>
            </a:prstGeom>
            <a:noFill/>
            <a:ln w="6350" cap="rnd">
              <a:solidFill>
                <a:schemeClr val="bg1">
                  <a:alpha val="24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Oval 11">
              <a:extLst>
                <a:ext uri="{FF2B5EF4-FFF2-40B4-BE49-F238E27FC236}">
                  <a16:creationId xmlns:a16="http://schemas.microsoft.com/office/drawing/2014/main" id="{92D4AE28-971F-4BD1-ACEF-5B3A7375D08C}"/>
                </a:ext>
              </a:extLst>
            </p:cNvPr>
            <p:cNvSpPr/>
            <p:nvPr/>
          </p:nvSpPr>
          <p:spPr>
            <a:xfrm>
              <a:off x="9228313" y="-674169"/>
              <a:ext cx="3060701" cy="3060701"/>
            </a:xfrm>
            <a:prstGeom prst="ellipse">
              <a:avLst/>
            </a:prstGeom>
            <a:noFill/>
            <a:ln w="6350" cap="rnd">
              <a:solidFill>
                <a:schemeClr val="bg1">
                  <a:alpha val="24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B4119611-FEF7-44D7-98E9-BA441D6F1063}"/>
                </a:ext>
              </a:extLst>
            </p:cNvPr>
            <p:cNvSpPr/>
            <p:nvPr/>
          </p:nvSpPr>
          <p:spPr>
            <a:xfrm>
              <a:off x="9054410" y="-848072"/>
              <a:ext cx="3408506" cy="3408506"/>
            </a:xfrm>
            <a:prstGeom prst="ellipse">
              <a:avLst/>
            </a:prstGeom>
            <a:noFill/>
            <a:ln w="6350" cap="rnd">
              <a:solidFill>
                <a:schemeClr val="bg1">
                  <a:alpha val="24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1297DE13-46C7-4DAB-8FA3-63B6A1D61B6F}"/>
                </a:ext>
              </a:extLst>
            </p:cNvPr>
            <p:cNvSpPr/>
            <p:nvPr/>
          </p:nvSpPr>
          <p:spPr>
            <a:xfrm>
              <a:off x="10195217" y="292735"/>
              <a:ext cx="1126893" cy="1126893"/>
            </a:xfrm>
            <a:prstGeom prst="ellipse">
              <a:avLst/>
            </a:prstGeom>
            <a:noFill/>
            <a:ln w="6350" cap="rnd">
              <a:solidFill>
                <a:schemeClr val="bg1">
                  <a:alpha val="24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a:extLst>
                <a:ext uri="{FF2B5EF4-FFF2-40B4-BE49-F238E27FC236}">
                  <a16:creationId xmlns:a16="http://schemas.microsoft.com/office/drawing/2014/main" id="{FDC90F14-534E-4BEF-8FBB-45EFF096141D}"/>
                </a:ext>
              </a:extLst>
            </p:cNvPr>
            <p:cNvSpPr/>
            <p:nvPr/>
          </p:nvSpPr>
          <p:spPr>
            <a:xfrm>
              <a:off x="10031749" y="129267"/>
              <a:ext cx="1453828" cy="1453828"/>
            </a:xfrm>
            <a:prstGeom prst="ellipse">
              <a:avLst/>
            </a:prstGeom>
            <a:noFill/>
            <a:ln w="6350" cap="rnd">
              <a:solidFill>
                <a:schemeClr val="bg1">
                  <a:alpha val="24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 name="Picture Placeholder 11">
            <a:extLst>
              <a:ext uri="{FF2B5EF4-FFF2-40B4-BE49-F238E27FC236}">
                <a16:creationId xmlns:a16="http://schemas.microsoft.com/office/drawing/2014/main" id="{FE1E2466-0B0A-497F-9D33-A197B79F8529}"/>
              </a:ext>
            </a:extLst>
          </p:cNvPr>
          <p:cNvSpPr>
            <a:spLocks noGrp="1" noChangeAspect="1"/>
          </p:cNvSpPr>
          <p:nvPr>
            <p:ph type="pic" sz="quarter" idx="10" hasCustomPrompt="1"/>
          </p:nvPr>
        </p:nvSpPr>
        <p:spPr>
          <a:xfrm rot="21060000">
            <a:off x="7715201" y="1631458"/>
            <a:ext cx="3693600" cy="2368800"/>
          </a:xfrm>
          <a:prstGeom prst="rect">
            <a:avLst/>
          </a:prstGeom>
          <a:solidFill>
            <a:schemeClr val="bg1">
              <a:lumMod val="75000"/>
            </a:schemeClr>
          </a:solidFill>
          <a:scene3d>
            <a:camera prst="perspectiveContrastingLeftFacing" fov="2700000">
              <a:rot lat="20580000" lon="3540000" rev="21000000"/>
            </a:camera>
            <a:lightRig rig="threePt" dir="t"/>
          </a:scene3d>
        </p:spPr>
        <p:txBody>
          <a:bodyPr anchor="ctr"/>
          <a:lstStyle>
            <a:lvl1pPr marL="0" indent="0" algn="ctr">
              <a:buNone/>
              <a:defRPr>
                <a:solidFill>
                  <a:schemeClr val="bg1"/>
                </a:solidFill>
                <a:latin typeface="Montserrat" panose="00000500000000000000" pitchFamily="2" charset="0"/>
              </a:defRPr>
            </a:lvl1pPr>
          </a:lstStyle>
          <a:p>
            <a:r>
              <a:rPr lang="en-US" dirty="0"/>
              <a:t>Image</a:t>
            </a:r>
          </a:p>
        </p:txBody>
      </p:sp>
    </p:spTree>
    <p:extLst>
      <p:ext uri="{BB962C8B-B14F-4D97-AF65-F5344CB8AC3E}">
        <p14:creationId xmlns:p14="http://schemas.microsoft.com/office/powerpoint/2010/main" val="40598545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74262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20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929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686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3440383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1346185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DEAC-1D6E-CA18-DC26-1A5727078B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354CEC-0947-18F4-F863-6528BE375C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354B95-0ECE-54EB-7662-833BE6C8EE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043376-C409-9C89-76C5-45777745D71A}"/>
              </a:ext>
            </a:extLst>
          </p:cNvPr>
          <p:cNvSpPr>
            <a:spLocks noGrp="1"/>
          </p:cNvSpPr>
          <p:nvPr>
            <p:ph type="dt" sz="half" idx="10"/>
          </p:nvPr>
        </p:nvSpPr>
        <p:spPr/>
        <p:txBody>
          <a:bodyPr/>
          <a:lstStyle/>
          <a:p>
            <a:fld id="{26953779-2742-0845-AB18-EDBFE0773374}" type="datetimeFigureOut">
              <a:rPr lang="en-US" smtClean="0"/>
              <a:t>1/3/23</a:t>
            </a:fld>
            <a:endParaRPr lang="en-US"/>
          </a:p>
        </p:txBody>
      </p:sp>
      <p:sp>
        <p:nvSpPr>
          <p:cNvPr id="6" name="Footer Placeholder 5">
            <a:extLst>
              <a:ext uri="{FF2B5EF4-FFF2-40B4-BE49-F238E27FC236}">
                <a16:creationId xmlns:a16="http://schemas.microsoft.com/office/drawing/2014/main" id="{AD28DC6B-C157-F767-70B8-2D445A4D0E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E6FD4-D711-F174-462E-C4D7596A3F68}"/>
              </a:ext>
            </a:extLst>
          </p:cNvPr>
          <p:cNvSpPr>
            <a:spLocks noGrp="1"/>
          </p:cNvSpPr>
          <p:nvPr>
            <p:ph type="sldNum" sz="quarter" idx="12"/>
          </p:nvPr>
        </p:nvSpPr>
        <p:spPr/>
        <p:txBody>
          <a:bodyPr/>
          <a:lstStyle/>
          <a:p>
            <a:fld id="{BF6A08C5-E366-E344-8B84-7D60AD0C4318}" type="slidenum">
              <a:rPr lang="en-US" smtClean="0"/>
              <a:t>‹#›</a:t>
            </a:fld>
            <a:endParaRPr lang="en-US"/>
          </a:p>
        </p:txBody>
      </p:sp>
    </p:spTree>
    <p:extLst>
      <p:ext uri="{BB962C8B-B14F-4D97-AF65-F5344CB8AC3E}">
        <p14:creationId xmlns:p14="http://schemas.microsoft.com/office/powerpoint/2010/main" val="22411012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4033344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61627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7517596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9807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11987510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1721212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408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5931464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1/3/23</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42792764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1/3/23</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294458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D00E-7724-83D8-63B0-9A6E169396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503DD6-8AAE-7FA9-8886-5920F96C1F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80EF32-8D38-B070-6314-6664080516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9F4E0C-35E3-73E7-5F30-D8D4CA75B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D8332-0AEB-100D-C7F9-D831FE757C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13DFA7-1288-D340-CEF5-901AF7E10931}"/>
              </a:ext>
            </a:extLst>
          </p:cNvPr>
          <p:cNvSpPr>
            <a:spLocks noGrp="1"/>
          </p:cNvSpPr>
          <p:nvPr>
            <p:ph type="dt" sz="half" idx="10"/>
          </p:nvPr>
        </p:nvSpPr>
        <p:spPr/>
        <p:txBody>
          <a:bodyPr/>
          <a:lstStyle/>
          <a:p>
            <a:fld id="{26953779-2742-0845-AB18-EDBFE0773374}" type="datetimeFigureOut">
              <a:rPr lang="en-US" smtClean="0"/>
              <a:t>1/3/23</a:t>
            </a:fld>
            <a:endParaRPr lang="en-US"/>
          </a:p>
        </p:txBody>
      </p:sp>
      <p:sp>
        <p:nvSpPr>
          <p:cNvPr id="8" name="Footer Placeholder 7">
            <a:extLst>
              <a:ext uri="{FF2B5EF4-FFF2-40B4-BE49-F238E27FC236}">
                <a16:creationId xmlns:a16="http://schemas.microsoft.com/office/drawing/2014/main" id="{574C8428-3B55-A424-3349-3D3D34AD24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1361BF-01F5-15F3-DC8B-B9151B403E46}"/>
              </a:ext>
            </a:extLst>
          </p:cNvPr>
          <p:cNvSpPr>
            <a:spLocks noGrp="1"/>
          </p:cNvSpPr>
          <p:nvPr>
            <p:ph type="sldNum" sz="quarter" idx="12"/>
          </p:nvPr>
        </p:nvSpPr>
        <p:spPr/>
        <p:txBody>
          <a:bodyPr/>
          <a:lstStyle/>
          <a:p>
            <a:fld id="{BF6A08C5-E366-E344-8B84-7D60AD0C4318}" type="slidenum">
              <a:rPr lang="en-US" smtClean="0"/>
              <a:t>‹#›</a:t>
            </a:fld>
            <a:endParaRPr lang="en-US"/>
          </a:p>
        </p:txBody>
      </p:sp>
    </p:spTree>
    <p:extLst>
      <p:ext uri="{BB962C8B-B14F-4D97-AF65-F5344CB8AC3E}">
        <p14:creationId xmlns:p14="http://schemas.microsoft.com/office/powerpoint/2010/main" val="7173143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1/3/23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5978470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1/3/23</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9136852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1/3/23</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0248031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1/3/23</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3582103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1/3/23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1422341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1/3/23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85217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1/3/23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6771242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1/3/23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554582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6023075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054109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CDDB-7AC1-F909-B0E4-C5BF71ADC1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4BB571-2158-449E-C6B6-A4B81D8383E6}"/>
              </a:ext>
            </a:extLst>
          </p:cNvPr>
          <p:cNvSpPr>
            <a:spLocks noGrp="1"/>
          </p:cNvSpPr>
          <p:nvPr>
            <p:ph type="dt" sz="half" idx="10"/>
          </p:nvPr>
        </p:nvSpPr>
        <p:spPr/>
        <p:txBody>
          <a:bodyPr/>
          <a:lstStyle/>
          <a:p>
            <a:fld id="{26953779-2742-0845-AB18-EDBFE0773374}" type="datetimeFigureOut">
              <a:rPr lang="en-US" smtClean="0"/>
              <a:t>1/3/23</a:t>
            </a:fld>
            <a:endParaRPr lang="en-US"/>
          </a:p>
        </p:txBody>
      </p:sp>
      <p:sp>
        <p:nvSpPr>
          <p:cNvPr id="4" name="Footer Placeholder 3">
            <a:extLst>
              <a:ext uri="{FF2B5EF4-FFF2-40B4-BE49-F238E27FC236}">
                <a16:creationId xmlns:a16="http://schemas.microsoft.com/office/drawing/2014/main" id="{4A6ACFB5-6756-5AFB-8AF9-14CD3F9C28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53D5E3-C65C-29DC-DCD7-4CD635653429}"/>
              </a:ext>
            </a:extLst>
          </p:cNvPr>
          <p:cNvSpPr>
            <a:spLocks noGrp="1"/>
          </p:cNvSpPr>
          <p:nvPr>
            <p:ph type="sldNum" sz="quarter" idx="12"/>
          </p:nvPr>
        </p:nvSpPr>
        <p:spPr/>
        <p:txBody>
          <a:bodyPr/>
          <a:lstStyle/>
          <a:p>
            <a:fld id="{BF6A08C5-E366-E344-8B84-7D60AD0C4318}" type="slidenum">
              <a:rPr lang="en-US" smtClean="0"/>
              <a:t>‹#›</a:t>
            </a:fld>
            <a:endParaRPr lang="en-US"/>
          </a:p>
        </p:txBody>
      </p:sp>
    </p:spTree>
    <p:extLst>
      <p:ext uri="{BB962C8B-B14F-4D97-AF65-F5344CB8AC3E}">
        <p14:creationId xmlns:p14="http://schemas.microsoft.com/office/powerpoint/2010/main" val="1234159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2187B9-457C-C097-D0E1-F858C720B8F4}"/>
              </a:ext>
            </a:extLst>
          </p:cNvPr>
          <p:cNvSpPr>
            <a:spLocks noGrp="1"/>
          </p:cNvSpPr>
          <p:nvPr>
            <p:ph type="dt" sz="half" idx="10"/>
          </p:nvPr>
        </p:nvSpPr>
        <p:spPr/>
        <p:txBody>
          <a:bodyPr/>
          <a:lstStyle/>
          <a:p>
            <a:fld id="{26953779-2742-0845-AB18-EDBFE0773374}" type="datetimeFigureOut">
              <a:rPr lang="en-US" smtClean="0"/>
              <a:t>1/3/23</a:t>
            </a:fld>
            <a:endParaRPr lang="en-US"/>
          </a:p>
        </p:txBody>
      </p:sp>
      <p:sp>
        <p:nvSpPr>
          <p:cNvPr id="3" name="Footer Placeholder 2">
            <a:extLst>
              <a:ext uri="{FF2B5EF4-FFF2-40B4-BE49-F238E27FC236}">
                <a16:creationId xmlns:a16="http://schemas.microsoft.com/office/drawing/2014/main" id="{6B613DDC-AE10-8DC6-A6FF-145C207F7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F9DDF-E567-F40D-71E5-F984AE72D32C}"/>
              </a:ext>
            </a:extLst>
          </p:cNvPr>
          <p:cNvSpPr>
            <a:spLocks noGrp="1"/>
          </p:cNvSpPr>
          <p:nvPr>
            <p:ph type="sldNum" sz="quarter" idx="12"/>
          </p:nvPr>
        </p:nvSpPr>
        <p:spPr/>
        <p:txBody>
          <a:bodyPr/>
          <a:lstStyle/>
          <a:p>
            <a:fld id="{BF6A08C5-E366-E344-8B84-7D60AD0C4318}" type="slidenum">
              <a:rPr lang="en-US" smtClean="0"/>
              <a:t>‹#›</a:t>
            </a:fld>
            <a:endParaRPr lang="en-US"/>
          </a:p>
        </p:txBody>
      </p:sp>
    </p:spTree>
    <p:extLst>
      <p:ext uri="{BB962C8B-B14F-4D97-AF65-F5344CB8AC3E}">
        <p14:creationId xmlns:p14="http://schemas.microsoft.com/office/powerpoint/2010/main" val="48623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71DBF-07DC-4F50-2D8D-04BB7F6924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F2F6E3-120F-093C-DC53-BB7A60161E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C6EA40-73F9-AC35-737F-2AE83DA3FB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551C5A-3E31-DD80-CDFB-858406DE1EC7}"/>
              </a:ext>
            </a:extLst>
          </p:cNvPr>
          <p:cNvSpPr>
            <a:spLocks noGrp="1"/>
          </p:cNvSpPr>
          <p:nvPr>
            <p:ph type="dt" sz="half" idx="10"/>
          </p:nvPr>
        </p:nvSpPr>
        <p:spPr/>
        <p:txBody>
          <a:bodyPr/>
          <a:lstStyle/>
          <a:p>
            <a:fld id="{26953779-2742-0845-AB18-EDBFE0773374}" type="datetimeFigureOut">
              <a:rPr lang="en-US" smtClean="0"/>
              <a:t>1/3/23</a:t>
            </a:fld>
            <a:endParaRPr lang="en-US"/>
          </a:p>
        </p:txBody>
      </p:sp>
      <p:sp>
        <p:nvSpPr>
          <p:cNvPr id="6" name="Footer Placeholder 5">
            <a:extLst>
              <a:ext uri="{FF2B5EF4-FFF2-40B4-BE49-F238E27FC236}">
                <a16:creationId xmlns:a16="http://schemas.microsoft.com/office/drawing/2014/main" id="{7A935E91-6AD3-9A25-1DDF-1A7E4F9D97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7BD3DD-DA9D-F2FC-D1C2-4C031380A58B}"/>
              </a:ext>
            </a:extLst>
          </p:cNvPr>
          <p:cNvSpPr>
            <a:spLocks noGrp="1"/>
          </p:cNvSpPr>
          <p:nvPr>
            <p:ph type="sldNum" sz="quarter" idx="12"/>
          </p:nvPr>
        </p:nvSpPr>
        <p:spPr/>
        <p:txBody>
          <a:bodyPr/>
          <a:lstStyle/>
          <a:p>
            <a:fld id="{BF6A08C5-E366-E344-8B84-7D60AD0C4318}" type="slidenum">
              <a:rPr lang="en-US" smtClean="0"/>
              <a:t>‹#›</a:t>
            </a:fld>
            <a:endParaRPr lang="en-US"/>
          </a:p>
        </p:txBody>
      </p:sp>
    </p:spTree>
    <p:extLst>
      <p:ext uri="{BB962C8B-B14F-4D97-AF65-F5344CB8AC3E}">
        <p14:creationId xmlns:p14="http://schemas.microsoft.com/office/powerpoint/2010/main" val="324699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1DD93-EC70-8B9E-8C7C-841DE78AB9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08BD18-4224-8817-51EC-5725252355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CCCE5D-9068-7E43-772B-D608C02D9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16C097-2BDF-BBDC-8D4D-551E7E93194C}"/>
              </a:ext>
            </a:extLst>
          </p:cNvPr>
          <p:cNvSpPr>
            <a:spLocks noGrp="1"/>
          </p:cNvSpPr>
          <p:nvPr>
            <p:ph type="dt" sz="half" idx="10"/>
          </p:nvPr>
        </p:nvSpPr>
        <p:spPr/>
        <p:txBody>
          <a:bodyPr/>
          <a:lstStyle/>
          <a:p>
            <a:fld id="{26953779-2742-0845-AB18-EDBFE0773374}" type="datetimeFigureOut">
              <a:rPr lang="en-US" smtClean="0"/>
              <a:t>1/3/23</a:t>
            </a:fld>
            <a:endParaRPr lang="en-US"/>
          </a:p>
        </p:txBody>
      </p:sp>
      <p:sp>
        <p:nvSpPr>
          <p:cNvPr id="6" name="Footer Placeholder 5">
            <a:extLst>
              <a:ext uri="{FF2B5EF4-FFF2-40B4-BE49-F238E27FC236}">
                <a16:creationId xmlns:a16="http://schemas.microsoft.com/office/drawing/2014/main" id="{15EB0A73-3B46-FF62-7E62-B9C1A077E5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8B9F1-3EF2-BD93-3400-63E6BC9F2820}"/>
              </a:ext>
            </a:extLst>
          </p:cNvPr>
          <p:cNvSpPr>
            <a:spLocks noGrp="1"/>
          </p:cNvSpPr>
          <p:nvPr>
            <p:ph type="sldNum" sz="quarter" idx="12"/>
          </p:nvPr>
        </p:nvSpPr>
        <p:spPr/>
        <p:txBody>
          <a:bodyPr/>
          <a:lstStyle/>
          <a:p>
            <a:fld id="{BF6A08C5-E366-E344-8B84-7D60AD0C4318}" type="slidenum">
              <a:rPr lang="en-US" smtClean="0"/>
              <a:t>‹#›</a:t>
            </a:fld>
            <a:endParaRPr lang="en-US"/>
          </a:p>
        </p:txBody>
      </p:sp>
    </p:spTree>
    <p:extLst>
      <p:ext uri="{BB962C8B-B14F-4D97-AF65-F5344CB8AC3E}">
        <p14:creationId xmlns:p14="http://schemas.microsoft.com/office/powerpoint/2010/main" val="65797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3.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theme" Target="../theme/theme4.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235737-607F-EDB9-6BB6-62DCAD1F48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CF19AB-10A9-C666-B348-DB3D408EA8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682EE6-373F-9A54-C728-03815AFD09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953779-2742-0845-AB18-EDBFE0773374}" type="datetimeFigureOut">
              <a:rPr lang="en-US" smtClean="0"/>
              <a:t>1/3/23</a:t>
            </a:fld>
            <a:endParaRPr lang="en-US"/>
          </a:p>
        </p:txBody>
      </p:sp>
      <p:sp>
        <p:nvSpPr>
          <p:cNvPr id="5" name="Footer Placeholder 4">
            <a:extLst>
              <a:ext uri="{FF2B5EF4-FFF2-40B4-BE49-F238E27FC236}">
                <a16:creationId xmlns:a16="http://schemas.microsoft.com/office/drawing/2014/main" id="{F9E7BD78-3A33-2147-0CBA-EC7E85D25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999DCE-B17F-00F0-C707-7CF509BEA1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6A08C5-E366-E344-8B84-7D60AD0C4318}" type="slidenum">
              <a:rPr lang="en-US" smtClean="0"/>
              <a:t>‹#›</a:t>
            </a:fld>
            <a:endParaRPr lang="en-US"/>
          </a:p>
        </p:txBody>
      </p:sp>
    </p:spTree>
    <p:extLst>
      <p:ext uri="{BB962C8B-B14F-4D97-AF65-F5344CB8AC3E}">
        <p14:creationId xmlns:p14="http://schemas.microsoft.com/office/powerpoint/2010/main" val="361851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602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6329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4465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frame4" TargetMode="External"/><Relationship Id="rId7" Type="http://schemas.openxmlformats.org/officeDocument/2006/relationships/hyperlink" Target="https://plus.youexec.com/feedback/frame4" TargetMode="External"/><Relationship Id="rId2" Type="http://schemas.openxmlformats.org/officeDocument/2006/relationships/notesSlide" Target="../notesSlides/notesSlide1.xml"/><Relationship Id="rId1" Type="http://schemas.openxmlformats.org/officeDocument/2006/relationships/slideLayout" Target="../slideLayouts/slideLayout39.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hyperlink" Target="https://youexec.com/plus?m=ppt&amp;sr=frame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s://plus.youexec.com/article/frame1" TargetMode="Externa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hyperlink" Target="https://plus.youexec.com/article/frame2" TargetMode="Externa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hyperlink" Target="https://plus.youexec.com/article/consulting" TargetMode="External"/><Relationship Id="rId7" Type="http://schemas.openxmlformats.org/officeDocument/2006/relationships/hyperlink" Target="https://plus.youexec.com/article/solve" TargetMode="External"/><Relationship Id="rId2" Type="http://schemas.openxmlformats.org/officeDocument/2006/relationships/notesSlide" Target="../notesSlides/notesSlide8.xml"/><Relationship Id="rId1" Type="http://schemas.openxmlformats.org/officeDocument/2006/relationships/slideLayout" Target="../slideLayouts/slideLayout59.xml"/><Relationship Id="rId6" Type="http://schemas.openxmlformats.org/officeDocument/2006/relationships/image" Target="../media/image14.gif"/><Relationship Id="rId5" Type="http://schemas.openxmlformats.org/officeDocument/2006/relationships/hyperlink" Target="https://plus.youexec.com/article/dilemma" TargetMode="External"/><Relationship Id="rId10" Type="http://schemas.openxmlformats.org/officeDocument/2006/relationships/image" Target="../media/image16.gif"/><Relationship Id="rId4" Type="http://schemas.openxmlformats.org/officeDocument/2006/relationships/image" Target="../media/image13.gif"/><Relationship Id="rId9" Type="http://schemas.openxmlformats.org/officeDocument/2006/relationships/hyperlink" Target="https://plus.youexec.com/article/decid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plus.youexec.com/article/frame3" TargetMode="Externa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8" name="Group 7177">
            <a:extLst>
              <a:ext uri="{FF2B5EF4-FFF2-40B4-BE49-F238E27FC236}">
                <a16:creationId xmlns:a16="http://schemas.microsoft.com/office/drawing/2014/main" id="{53337C53-A94D-4481-82CC-1026C0907B99}"/>
              </a:ext>
            </a:extLst>
          </p:cNvPr>
          <p:cNvGrpSpPr/>
          <p:nvPr/>
        </p:nvGrpSpPr>
        <p:grpSpPr>
          <a:xfrm>
            <a:off x="1045141" y="1216573"/>
            <a:ext cx="10101719" cy="5120027"/>
            <a:chOff x="1098398" y="1216573"/>
            <a:chExt cx="10101719" cy="5120027"/>
          </a:xfrm>
        </p:grpSpPr>
        <p:cxnSp>
          <p:nvCxnSpPr>
            <p:cNvPr id="42" name="Connector: Curved 41">
              <a:extLst>
                <a:ext uri="{FF2B5EF4-FFF2-40B4-BE49-F238E27FC236}">
                  <a16:creationId xmlns:a16="http://schemas.microsoft.com/office/drawing/2014/main" id="{B25F48A4-8401-42C5-B62B-5BD3171BFF94}"/>
                </a:ext>
              </a:extLst>
            </p:cNvPr>
            <p:cNvCxnSpPr>
              <a:stCxn id="4" idx="3"/>
              <a:endCxn id="12" idx="1"/>
            </p:cNvCxnSpPr>
            <p:nvPr/>
          </p:nvCxnSpPr>
          <p:spPr>
            <a:xfrm flipV="1">
              <a:off x="2923538" y="2175594"/>
              <a:ext cx="933720" cy="1510888"/>
            </a:xfrm>
            <a:prstGeom prst="curvedConnector3">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or: Curved 43">
              <a:extLst>
                <a:ext uri="{FF2B5EF4-FFF2-40B4-BE49-F238E27FC236}">
                  <a16:creationId xmlns:a16="http://schemas.microsoft.com/office/drawing/2014/main" id="{EC3AAB7C-26FF-4CCF-9086-72FD2F411ECE}"/>
                </a:ext>
              </a:extLst>
            </p:cNvPr>
            <p:cNvCxnSpPr>
              <a:cxnSpLocks/>
              <a:stCxn id="4" idx="3"/>
              <a:endCxn id="39" idx="1"/>
            </p:cNvCxnSpPr>
            <p:nvPr/>
          </p:nvCxnSpPr>
          <p:spPr>
            <a:xfrm>
              <a:off x="2923538" y="3686482"/>
              <a:ext cx="933720" cy="1510888"/>
            </a:xfrm>
            <a:prstGeom prst="curvedConnector3">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Group 2">
              <a:extLst>
                <a:ext uri="{FF2B5EF4-FFF2-40B4-BE49-F238E27FC236}">
                  <a16:creationId xmlns:a16="http://schemas.microsoft.com/office/drawing/2014/main" id="{E264B3CF-816A-4839-9E0D-3ED32CB38F17}"/>
                </a:ext>
              </a:extLst>
            </p:cNvPr>
            <p:cNvGrpSpPr/>
            <p:nvPr/>
          </p:nvGrpSpPr>
          <p:grpSpPr>
            <a:xfrm>
              <a:off x="1098398" y="3363316"/>
              <a:ext cx="1825140" cy="826541"/>
              <a:chOff x="2256323" y="1726159"/>
              <a:chExt cx="1825140" cy="826541"/>
            </a:xfrm>
          </p:grpSpPr>
          <p:sp>
            <p:nvSpPr>
              <p:cNvPr id="4" name="Rectangle: Rounded Corners 3">
                <a:extLst>
                  <a:ext uri="{FF2B5EF4-FFF2-40B4-BE49-F238E27FC236}">
                    <a16:creationId xmlns:a16="http://schemas.microsoft.com/office/drawing/2014/main" id="{FAACC33C-3F60-4EAF-88C7-70A3EE8910C8}"/>
                  </a:ext>
                </a:extLst>
              </p:cNvPr>
              <p:cNvSpPr/>
              <p:nvPr/>
            </p:nvSpPr>
            <p:spPr>
              <a:xfrm>
                <a:off x="2256323" y="1726159"/>
                <a:ext cx="1825140" cy="646331"/>
              </a:xfrm>
              <a:prstGeom prst="roundRect">
                <a:avLst/>
              </a:prstGeom>
              <a:solidFill>
                <a:schemeClr val="bg1"/>
              </a:solidFill>
              <a:ln w="25400">
                <a:solidFill>
                  <a:srgbClr val="81ABC6"/>
                </a:solidFill>
              </a:ln>
            </p:spPr>
            <p:style>
              <a:lnRef idx="2">
                <a:schemeClr val="accent1">
                  <a:shade val="50000"/>
                </a:schemeClr>
              </a:lnRef>
              <a:fillRef idx="1">
                <a:schemeClr val="accent1"/>
              </a:fillRef>
              <a:effectRef idx="0">
                <a:schemeClr val="accent1"/>
              </a:effectRef>
              <a:fontRef idx="minor">
                <a:schemeClr val="lt1"/>
              </a:fontRef>
            </p:style>
            <p:txBody>
              <a:bodyPr lIns="45720" rIns="45720" bIns="228600" rtlCol="0" anchor="ctr"/>
              <a:lstStyle/>
              <a:p>
                <a:pPr algn="ctr"/>
                <a:r>
                  <a:rPr lang="en-US" sz="1300" b="1" dirty="0">
                    <a:solidFill>
                      <a:srgbClr val="29719F"/>
                    </a:solidFill>
                    <a:latin typeface="Century Gothic" panose="020B0502020202020204" pitchFamily="34" charset="0"/>
                  </a:rPr>
                  <a:t>Profits</a:t>
                </a:r>
              </a:p>
            </p:txBody>
          </p:sp>
          <p:sp>
            <p:nvSpPr>
              <p:cNvPr id="6" name="Rectangle: Rounded Corners 5">
                <a:extLst>
                  <a:ext uri="{FF2B5EF4-FFF2-40B4-BE49-F238E27FC236}">
                    <a16:creationId xmlns:a16="http://schemas.microsoft.com/office/drawing/2014/main" id="{792AEEEE-39C4-4403-B700-2C1638C97C38}"/>
                  </a:ext>
                </a:extLst>
              </p:cNvPr>
              <p:cNvSpPr/>
              <p:nvPr/>
            </p:nvSpPr>
            <p:spPr>
              <a:xfrm>
                <a:off x="2486025" y="2192280"/>
                <a:ext cx="1365736" cy="360420"/>
              </a:xfrm>
              <a:prstGeom prst="roundRect">
                <a:avLst>
                  <a:gd name="adj" fmla="val 50000"/>
                </a:avLst>
              </a:prstGeom>
              <a:solidFill>
                <a:srgbClr val="297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1300" b="1" dirty="0">
                    <a:solidFill>
                      <a:schemeClr val="bg1"/>
                    </a:solidFill>
                    <a:latin typeface="Century Gothic" panose="020B0502020202020204" pitchFamily="34" charset="0"/>
                  </a:rPr>
                  <a:t>-100</a:t>
                </a:r>
              </a:p>
            </p:txBody>
          </p:sp>
        </p:grpSp>
        <p:grpSp>
          <p:nvGrpSpPr>
            <p:cNvPr id="11" name="Group 10">
              <a:extLst>
                <a:ext uri="{FF2B5EF4-FFF2-40B4-BE49-F238E27FC236}">
                  <a16:creationId xmlns:a16="http://schemas.microsoft.com/office/drawing/2014/main" id="{AED9E85A-A397-4241-BCEA-41D7631A122B}"/>
                </a:ext>
              </a:extLst>
            </p:cNvPr>
            <p:cNvGrpSpPr/>
            <p:nvPr/>
          </p:nvGrpSpPr>
          <p:grpSpPr>
            <a:xfrm>
              <a:off x="3857258" y="1852428"/>
              <a:ext cx="1825140" cy="826541"/>
              <a:chOff x="2256323" y="1726159"/>
              <a:chExt cx="1825140" cy="826541"/>
            </a:xfrm>
          </p:grpSpPr>
          <p:sp>
            <p:nvSpPr>
              <p:cNvPr id="12" name="Rectangle: Rounded Corners 11">
                <a:extLst>
                  <a:ext uri="{FF2B5EF4-FFF2-40B4-BE49-F238E27FC236}">
                    <a16:creationId xmlns:a16="http://schemas.microsoft.com/office/drawing/2014/main" id="{8C257B51-5358-44D1-B75A-500468F72564}"/>
                  </a:ext>
                </a:extLst>
              </p:cNvPr>
              <p:cNvSpPr/>
              <p:nvPr/>
            </p:nvSpPr>
            <p:spPr>
              <a:xfrm>
                <a:off x="2256323" y="1726159"/>
                <a:ext cx="1825140" cy="646331"/>
              </a:xfrm>
              <a:prstGeom prst="roundRect">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45720" rIns="45720" bIns="228600" rtlCol="0" anchor="ctr"/>
              <a:lstStyle/>
              <a:p>
                <a:pPr algn="ctr"/>
                <a:r>
                  <a:rPr lang="en-US" sz="1300" dirty="0">
                    <a:solidFill>
                      <a:schemeClr val="bg2"/>
                    </a:solidFill>
                    <a:latin typeface="Century Gothic" panose="020B0502020202020204" pitchFamily="34" charset="0"/>
                  </a:rPr>
                  <a:t>Revenues</a:t>
                </a:r>
              </a:p>
            </p:txBody>
          </p:sp>
          <p:sp>
            <p:nvSpPr>
              <p:cNvPr id="13" name="Rectangle: Rounded Corners 12">
                <a:extLst>
                  <a:ext uri="{FF2B5EF4-FFF2-40B4-BE49-F238E27FC236}">
                    <a16:creationId xmlns:a16="http://schemas.microsoft.com/office/drawing/2014/main" id="{2BD99544-EC54-4883-A2DE-C8888DD0AABE}"/>
                  </a:ext>
                </a:extLst>
              </p:cNvPr>
              <p:cNvSpPr/>
              <p:nvPr/>
            </p:nvSpPr>
            <p:spPr>
              <a:xfrm>
                <a:off x="2486025" y="2192280"/>
                <a:ext cx="1365736" cy="360420"/>
              </a:xfrm>
              <a:prstGeom prst="roundRect">
                <a:avLst>
                  <a:gd name="adj" fmla="val 50000"/>
                </a:avLst>
              </a:prstGeom>
              <a:solidFill>
                <a:srgbClr val="E6E6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1300" b="1" dirty="0">
                    <a:solidFill>
                      <a:schemeClr val="bg2"/>
                    </a:solidFill>
                    <a:latin typeface="Century Gothic" panose="020B0502020202020204" pitchFamily="34" charset="0"/>
                  </a:rPr>
                  <a:t>900</a:t>
                </a:r>
              </a:p>
            </p:txBody>
          </p:sp>
        </p:grpSp>
        <p:grpSp>
          <p:nvGrpSpPr>
            <p:cNvPr id="29" name="Group 28">
              <a:extLst>
                <a:ext uri="{FF2B5EF4-FFF2-40B4-BE49-F238E27FC236}">
                  <a16:creationId xmlns:a16="http://schemas.microsoft.com/office/drawing/2014/main" id="{0BAF8425-9DB7-46FE-8B66-84FB98E64462}"/>
                </a:ext>
              </a:extLst>
            </p:cNvPr>
            <p:cNvGrpSpPr/>
            <p:nvPr/>
          </p:nvGrpSpPr>
          <p:grpSpPr>
            <a:xfrm>
              <a:off x="6616118" y="1216573"/>
              <a:ext cx="1825140" cy="2098251"/>
              <a:chOff x="6616118" y="1694929"/>
              <a:chExt cx="1825140" cy="2098251"/>
            </a:xfrm>
          </p:grpSpPr>
          <p:grpSp>
            <p:nvGrpSpPr>
              <p:cNvPr id="14" name="Group 13">
                <a:extLst>
                  <a:ext uri="{FF2B5EF4-FFF2-40B4-BE49-F238E27FC236}">
                    <a16:creationId xmlns:a16="http://schemas.microsoft.com/office/drawing/2014/main" id="{42352FB7-2584-4CE3-8005-F0B36ADE2DC5}"/>
                  </a:ext>
                </a:extLst>
              </p:cNvPr>
              <p:cNvGrpSpPr/>
              <p:nvPr/>
            </p:nvGrpSpPr>
            <p:grpSpPr>
              <a:xfrm>
                <a:off x="6616118" y="2966639"/>
                <a:ext cx="1825140" cy="826541"/>
                <a:chOff x="2256323" y="1726159"/>
                <a:chExt cx="1825140" cy="826541"/>
              </a:xfrm>
            </p:grpSpPr>
            <p:sp>
              <p:nvSpPr>
                <p:cNvPr id="15" name="Rectangle: Rounded Corners 14">
                  <a:extLst>
                    <a:ext uri="{FF2B5EF4-FFF2-40B4-BE49-F238E27FC236}">
                      <a16:creationId xmlns:a16="http://schemas.microsoft.com/office/drawing/2014/main" id="{3AABC443-A363-4C2A-AC37-141B259B2429}"/>
                    </a:ext>
                  </a:extLst>
                </p:cNvPr>
                <p:cNvSpPr/>
                <p:nvPr/>
              </p:nvSpPr>
              <p:spPr>
                <a:xfrm>
                  <a:off x="2256323" y="1726159"/>
                  <a:ext cx="1825140" cy="646331"/>
                </a:xfrm>
                <a:prstGeom prst="roundRect">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45720" rIns="45720" bIns="228600" rtlCol="0" anchor="ctr"/>
                <a:lstStyle/>
                <a:p>
                  <a:pPr algn="ctr"/>
                  <a:r>
                    <a:rPr lang="en-US" sz="1300" dirty="0">
                      <a:solidFill>
                        <a:schemeClr val="bg2"/>
                      </a:solidFill>
                      <a:latin typeface="Century Gothic" panose="020B0502020202020204" pitchFamily="34" charset="0"/>
                    </a:rPr>
                    <a:t># of Units Sold</a:t>
                  </a:r>
                </a:p>
              </p:txBody>
            </p:sp>
            <p:sp>
              <p:nvSpPr>
                <p:cNvPr id="16" name="Rectangle: Rounded Corners 15">
                  <a:extLst>
                    <a:ext uri="{FF2B5EF4-FFF2-40B4-BE49-F238E27FC236}">
                      <a16:creationId xmlns:a16="http://schemas.microsoft.com/office/drawing/2014/main" id="{8A4D880A-629F-4593-921F-FCC7C1F40620}"/>
                    </a:ext>
                  </a:extLst>
                </p:cNvPr>
                <p:cNvSpPr/>
                <p:nvPr/>
              </p:nvSpPr>
              <p:spPr>
                <a:xfrm>
                  <a:off x="2486025" y="2192280"/>
                  <a:ext cx="1365736" cy="360420"/>
                </a:xfrm>
                <a:prstGeom prst="roundRect">
                  <a:avLst>
                    <a:gd name="adj" fmla="val 50000"/>
                  </a:avLst>
                </a:prstGeom>
                <a:solidFill>
                  <a:srgbClr val="E6E6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1300" b="1" dirty="0">
                      <a:solidFill>
                        <a:schemeClr val="bg2"/>
                      </a:solidFill>
                      <a:latin typeface="Century Gothic" panose="020B0502020202020204" pitchFamily="34" charset="0"/>
                    </a:rPr>
                    <a:t>900</a:t>
                  </a:r>
                </a:p>
              </p:txBody>
            </p:sp>
          </p:grpSp>
          <p:grpSp>
            <p:nvGrpSpPr>
              <p:cNvPr id="20" name="Group 19">
                <a:extLst>
                  <a:ext uri="{FF2B5EF4-FFF2-40B4-BE49-F238E27FC236}">
                    <a16:creationId xmlns:a16="http://schemas.microsoft.com/office/drawing/2014/main" id="{B1324456-45DE-4CD4-BC5C-DEBB9564DABF}"/>
                  </a:ext>
                </a:extLst>
              </p:cNvPr>
              <p:cNvGrpSpPr/>
              <p:nvPr/>
            </p:nvGrpSpPr>
            <p:grpSpPr>
              <a:xfrm>
                <a:off x="6616118" y="1694929"/>
                <a:ext cx="1825140" cy="826541"/>
                <a:chOff x="2256323" y="1726159"/>
                <a:chExt cx="1825140" cy="826541"/>
              </a:xfrm>
            </p:grpSpPr>
            <p:sp>
              <p:nvSpPr>
                <p:cNvPr id="21" name="Rectangle: Rounded Corners 20">
                  <a:extLst>
                    <a:ext uri="{FF2B5EF4-FFF2-40B4-BE49-F238E27FC236}">
                      <a16:creationId xmlns:a16="http://schemas.microsoft.com/office/drawing/2014/main" id="{5562B202-1491-4D59-BD77-4B0DF1DE9547}"/>
                    </a:ext>
                  </a:extLst>
                </p:cNvPr>
                <p:cNvSpPr/>
                <p:nvPr/>
              </p:nvSpPr>
              <p:spPr>
                <a:xfrm>
                  <a:off x="2256323" y="1726159"/>
                  <a:ext cx="1825140" cy="646331"/>
                </a:xfrm>
                <a:prstGeom prst="roundRect">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45720" rIns="45720" bIns="228600" rtlCol="0" anchor="ctr"/>
                <a:lstStyle/>
                <a:p>
                  <a:pPr algn="ctr"/>
                  <a:r>
                    <a:rPr lang="en-US" sz="1300" dirty="0">
                      <a:solidFill>
                        <a:schemeClr val="bg2"/>
                      </a:solidFill>
                      <a:latin typeface="Century Gothic" panose="020B0502020202020204" pitchFamily="34" charset="0"/>
                    </a:rPr>
                    <a:t>Price Per Unit</a:t>
                  </a:r>
                </a:p>
              </p:txBody>
            </p:sp>
            <p:sp>
              <p:nvSpPr>
                <p:cNvPr id="22" name="Rectangle: Rounded Corners 21">
                  <a:extLst>
                    <a:ext uri="{FF2B5EF4-FFF2-40B4-BE49-F238E27FC236}">
                      <a16:creationId xmlns:a16="http://schemas.microsoft.com/office/drawing/2014/main" id="{7E331D67-0CC1-482A-9944-08918C32C795}"/>
                    </a:ext>
                  </a:extLst>
                </p:cNvPr>
                <p:cNvSpPr/>
                <p:nvPr/>
              </p:nvSpPr>
              <p:spPr>
                <a:xfrm>
                  <a:off x="2486025" y="2192280"/>
                  <a:ext cx="1365736" cy="360420"/>
                </a:xfrm>
                <a:prstGeom prst="roundRect">
                  <a:avLst>
                    <a:gd name="adj" fmla="val 50000"/>
                  </a:avLst>
                </a:prstGeom>
                <a:solidFill>
                  <a:srgbClr val="E6E6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1300" b="1" dirty="0">
                      <a:solidFill>
                        <a:schemeClr val="bg2"/>
                      </a:solidFill>
                      <a:latin typeface="Century Gothic" panose="020B0502020202020204" pitchFamily="34" charset="0"/>
                    </a:rPr>
                    <a:t>$1</a:t>
                  </a:r>
                </a:p>
              </p:txBody>
            </p:sp>
          </p:grpSp>
        </p:grpSp>
        <p:grpSp>
          <p:nvGrpSpPr>
            <p:cNvPr id="23" name="Group 22">
              <a:extLst>
                <a:ext uri="{FF2B5EF4-FFF2-40B4-BE49-F238E27FC236}">
                  <a16:creationId xmlns:a16="http://schemas.microsoft.com/office/drawing/2014/main" id="{16EAAB43-0CD7-4DDB-A793-5926963550DB}"/>
                </a:ext>
              </a:extLst>
            </p:cNvPr>
            <p:cNvGrpSpPr/>
            <p:nvPr/>
          </p:nvGrpSpPr>
          <p:grpSpPr>
            <a:xfrm>
              <a:off x="6616118" y="4238349"/>
              <a:ext cx="1825140" cy="826541"/>
              <a:chOff x="2256323" y="1726159"/>
              <a:chExt cx="1825140" cy="826541"/>
            </a:xfrm>
          </p:grpSpPr>
          <p:sp>
            <p:nvSpPr>
              <p:cNvPr id="24" name="Rectangle: Rounded Corners 23">
                <a:extLst>
                  <a:ext uri="{FF2B5EF4-FFF2-40B4-BE49-F238E27FC236}">
                    <a16:creationId xmlns:a16="http://schemas.microsoft.com/office/drawing/2014/main" id="{CD80B89C-94AB-44B1-AF3E-DAC251806431}"/>
                  </a:ext>
                </a:extLst>
              </p:cNvPr>
              <p:cNvSpPr/>
              <p:nvPr/>
            </p:nvSpPr>
            <p:spPr>
              <a:xfrm>
                <a:off x="2256323" y="1726159"/>
                <a:ext cx="1825140" cy="646331"/>
              </a:xfrm>
              <a:prstGeom prst="roundRect">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45720" rIns="45720" bIns="228600" rtlCol="0" anchor="ctr"/>
              <a:lstStyle/>
              <a:p>
                <a:pPr algn="ctr"/>
                <a:r>
                  <a:rPr lang="en-US" sz="1300" dirty="0">
                    <a:solidFill>
                      <a:schemeClr val="bg2"/>
                    </a:solidFill>
                    <a:latin typeface="Century Gothic" panose="020B0502020202020204" pitchFamily="34" charset="0"/>
                  </a:rPr>
                  <a:t>Variable Costs</a:t>
                </a:r>
              </a:p>
            </p:txBody>
          </p:sp>
          <p:sp>
            <p:nvSpPr>
              <p:cNvPr id="25" name="Rectangle: Rounded Corners 24">
                <a:extLst>
                  <a:ext uri="{FF2B5EF4-FFF2-40B4-BE49-F238E27FC236}">
                    <a16:creationId xmlns:a16="http://schemas.microsoft.com/office/drawing/2014/main" id="{6A8A467D-A0FC-48EA-ABAF-DF019755F779}"/>
                  </a:ext>
                </a:extLst>
              </p:cNvPr>
              <p:cNvSpPr/>
              <p:nvPr/>
            </p:nvSpPr>
            <p:spPr>
              <a:xfrm>
                <a:off x="2486025" y="2192280"/>
                <a:ext cx="1365736" cy="360420"/>
              </a:xfrm>
              <a:prstGeom prst="roundRect">
                <a:avLst>
                  <a:gd name="adj" fmla="val 50000"/>
                </a:avLst>
              </a:prstGeom>
              <a:solidFill>
                <a:srgbClr val="E6E6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1300" b="1" dirty="0">
                    <a:solidFill>
                      <a:schemeClr val="bg2"/>
                    </a:solidFill>
                    <a:latin typeface="Century Gothic" panose="020B0502020202020204" pitchFamily="34" charset="0"/>
                  </a:rPr>
                  <a:t>300</a:t>
                </a:r>
              </a:p>
            </p:txBody>
          </p:sp>
        </p:grpSp>
        <p:grpSp>
          <p:nvGrpSpPr>
            <p:cNvPr id="26" name="Group 25">
              <a:extLst>
                <a:ext uri="{FF2B5EF4-FFF2-40B4-BE49-F238E27FC236}">
                  <a16:creationId xmlns:a16="http://schemas.microsoft.com/office/drawing/2014/main" id="{9A15A100-56A4-4439-A365-64CFBCF420DD}"/>
                </a:ext>
              </a:extLst>
            </p:cNvPr>
            <p:cNvGrpSpPr/>
            <p:nvPr/>
          </p:nvGrpSpPr>
          <p:grpSpPr>
            <a:xfrm>
              <a:off x="6616118" y="5510059"/>
              <a:ext cx="1825140" cy="826541"/>
              <a:chOff x="2256323" y="1726159"/>
              <a:chExt cx="1825140" cy="826541"/>
            </a:xfrm>
          </p:grpSpPr>
          <p:sp>
            <p:nvSpPr>
              <p:cNvPr id="27" name="Rectangle: Rounded Corners 26">
                <a:extLst>
                  <a:ext uri="{FF2B5EF4-FFF2-40B4-BE49-F238E27FC236}">
                    <a16:creationId xmlns:a16="http://schemas.microsoft.com/office/drawing/2014/main" id="{5575AFD2-F2C2-4AB0-B7BA-893A3E8B1BD8}"/>
                  </a:ext>
                </a:extLst>
              </p:cNvPr>
              <p:cNvSpPr/>
              <p:nvPr/>
            </p:nvSpPr>
            <p:spPr>
              <a:xfrm>
                <a:off x="2256323" y="1726159"/>
                <a:ext cx="1825140" cy="646331"/>
              </a:xfrm>
              <a:prstGeom prst="roundRect">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45720" rIns="45720" bIns="228600" rtlCol="0" anchor="ctr"/>
              <a:lstStyle/>
              <a:p>
                <a:pPr algn="ctr"/>
                <a:r>
                  <a:rPr lang="en-US" sz="1300" dirty="0">
                    <a:solidFill>
                      <a:schemeClr val="bg2"/>
                    </a:solidFill>
                    <a:latin typeface="Century Gothic" panose="020B0502020202020204" pitchFamily="34" charset="0"/>
                  </a:rPr>
                  <a:t>Fixed Costs</a:t>
                </a:r>
              </a:p>
            </p:txBody>
          </p:sp>
          <p:sp>
            <p:nvSpPr>
              <p:cNvPr id="28" name="Rectangle: Rounded Corners 27">
                <a:extLst>
                  <a:ext uri="{FF2B5EF4-FFF2-40B4-BE49-F238E27FC236}">
                    <a16:creationId xmlns:a16="http://schemas.microsoft.com/office/drawing/2014/main" id="{263450F4-FD7B-44AF-8AED-B5AD1A4803A4}"/>
                  </a:ext>
                </a:extLst>
              </p:cNvPr>
              <p:cNvSpPr/>
              <p:nvPr/>
            </p:nvSpPr>
            <p:spPr>
              <a:xfrm>
                <a:off x="2486025" y="2192280"/>
                <a:ext cx="1365736" cy="360420"/>
              </a:xfrm>
              <a:prstGeom prst="roundRect">
                <a:avLst>
                  <a:gd name="adj" fmla="val 50000"/>
                </a:avLst>
              </a:prstGeom>
              <a:solidFill>
                <a:srgbClr val="E6E6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1300" b="1" dirty="0">
                    <a:solidFill>
                      <a:schemeClr val="bg2"/>
                    </a:solidFill>
                    <a:latin typeface="Century Gothic" panose="020B0502020202020204" pitchFamily="34" charset="0"/>
                  </a:rPr>
                  <a:t>700</a:t>
                </a:r>
              </a:p>
            </p:txBody>
          </p:sp>
        </p:grpSp>
        <p:grpSp>
          <p:nvGrpSpPr>
            <p:cNvPr id="31" name="Group 30">
              <a:extLst>
                <a:ext uri="{FF2B5EF4-FFF2-40B4-BE49-F238E27FC236}">
                  <a16:creationId xmlns:a16="http://schemas.microsoft.com/office/drawing/2014/main" id="{069206C9-DBAA-4053-81C5-B6420F29BEAB}"/>
                </a:ext>
              </a:extLst>
            </p:cNvPr>
            <p:cNvGrpSpPr/>
            <p:nvPr/>
          </p:nvGrpSpPr>
          <p:grpSpPr>
            <a:xfrm>
              <a:off x="9374977" y="3601548"/>
              <a:ext cx="1825140" cy="2098251"/>
              <a:chOff x="6616118" y="4238349"/>
              <a:chExt cx="1825140" cy="2098251"/>
            </a:xfrm>
          </p:grpSpPr>
          <p:grpSp>
            <p:nvGrpSpPr>
              <p:cNvPr id="32" name="Group 31">
                <a:extLst>
                  <a:ext uri="{FF2B5EF4-FFF2-40B4-BE49-F238E27FC236}">
                    <a16:creationId xmlns:a16="http://schemas.microsoft.com/office/drawing/2014/main" id="{49999E4C-8832-4AE8-B89E-E18F2D11A9BD}"/>
                  </a:ext>
                </a:extLst>
              </p:cNvPr>
              <p:cNvGrpSpPr/>
              <p:nvPr/>
            </p:nvGrpSpPr>
            <p:grpSpPr>
              <a:xfrm>
                <a:off x="6616118" y="4238349"/>
                <a:ext cx="1825140" cy="826541"/>
                <a:chOff x="2256323" y="1726159"/>
                <a:chExt cx="1825140" cy="826541"/>
              </a:xfrm>
            </p:grpSpPr>
            <p:sp>
              <p:nvSpPr>
                <p:cNvPr id="36" name="Rectangle: Rounded Corners 35">
                  <a:extLst>
                    <a:ext uri="{FF2B5EF4-FFF2-40B4-BE49-F238E27FC236}">
                      <a16:creationId xmlns:a16="http://schemas.microsoft.com/office/drawing/2014/main" id="{279B3675-E3F6-48C3-BB4A-0D35128B6F2F}"/>
                    </a:ext>
                  </a:extLst>
                </p:cNvPr>
                <p:cNvSpPr/>
                <p:nvPr/>
              </p:nvSpPr>
              <p:spPr>
                <a:xfrm>
                  <a:off x="2256323" y="1726159"/>
                  <a:ext cx="1825140" cy="646331"/>
                </a:xfrm>
                <a:prstGeom prst="roundRect">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45720" rIns="45720" bIns="228600" rtlCol="0" anchor="ctr"/>
                <a:lstStyle/>
                <a:p>
                  <a:pPr algn="ctr"/>
                  <a:r>
                    <a:rPr lang="en-US" sz="1300" dirty="0">
                      <a:solidFill>
                        <a:schemeClr val="bg2"/>
                      </a:solidFill>
                      <a:latin typeface="Century Gothic" panose="020B0502020202020204" pitchFamily="34" charset="0"/>
                    </a:rPr>
                    <a:t>Cost Per Unit</a:t>
                  </a:r>
                </a:p>
              </p:txBody>
            </p:sp>
            <p:sp>
              <p:nvSpPr>
                <p:cNvPr id="37" name="Rectangle: Rounded Corners 36">
                  <a:extLst>
                    <a:ext uri="{FF2B5EF4-FFF2-40B4-BE49-F238E27FC236}">
                      <a16:creationId xmlns:a16="http://schemas.microsoft.com/office/drawing/2014/main" id="{A115D11F-0CCF-4F2E-A152-62213BBFA7DF}"/>
                    </a:ext>
                  </a:extLst>
                </p:cNvPr>
                <p:cNvSpPr/>
                <p:nvPr/>
              </p:nvSpPr>
              <p:spPr>
                <a:xfrm>
                  <a:off x="2486025" y="2192280"/>
                  <a:ext cx="1365736" cy="360420"/>
                </a:xfrm>
                <a:prstGeom prst="roundRect">
                  <a:avLst>
                    <a:gd name="adj" fmla="val 50000"/>
                  </a:avLst>
                </a:prstGeom>
                <a:solidFill>
                  <a:srgbClr val="E6E6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1300" b="1" dirty="0">
                      <a:solidFill>
                        <a:schemeClr val="bg2"/>
                      </a:solidFill>
                      <a:latin typeface="Century Gothic" panose="020B0502020202020204" pitchFamily="34" charset="0"/>
                    </a:rPr>
                    <a:t>$0.33</a:t>
                  </a:r>
                </a:p>
              </p:txBody>
            </p:sp>
          </p:grpSp>
          <p:grpSp>
            <p:nvGrpSpPr>
              <p:cNvPr id="33" name="Group 32">
                <a:extLst>
                  <a:ext uri="{FF2B5EF4-FFF2-40B4-BE49-F238E27FC236}">
                    <a16:creationId xmlns:a16="http://schemas.microsoft.com/office/drawing/2014/main" id="{5AE5114E-E510-4A41-B400-D1CDD6D5BA70}"/>
                  </a:ext>
                </a:extLst>
              </p:cNvPr>
              <p:cNvGrpSpPr/>
              <p:nvPr/>
            </p:nvGrpSpPr>
            <p:grpSpPr>
              <a:xfrm>
                <a:off x="6616118" y="5510059"/>
                <a:ext cx="1825140" cy="826541"/>
                <a:chOff x="2256323" y="1726159"/>
                <a:chExt cx="1825140" cy="826541"/>
              </a:xfrm>
            </p:grpSpPr>
            <p:sp>
              <p:nvSpPr>
                <p:cNvPr id="34" name="Rectangle: Rounded Corners 33">
                  <a:extLst>
                    <a:ext uri="{FF2B5EF4-FFF2-40B4-BE49-F238E27FC236}">
                      <a16:creationId xmlns:a16="http://schemas.microsoft.com/office/drawing/2014/main" id="{100329B5-B11C-4BCD-82BD-997DAEA7CF5A}"/>
                    </a:ext>
                  </a:extLst>
                </p:cNvPr>
                <p:cNvSpPr/>
                <p:nvPr/>
              </p:nvSpPr>
              <p:spPr>
                <a:xfrm>
                  <a:off x="2256323" y="1726159"/>
                  <a:ext cx="1825140" cy="646331"/>
                </a:xfrm>
                <a:prstGeom prst="roundRect">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45720" rIns="45720" bIns="228600" rtlCol="0" anchor="ctr"/>
                <a:lstStyle/>
                <a:p>
                  <a:pPr algn="ctr"/>
                  <a:r>
                    <a:rPr lang="en-US" sz="1300" dirty="0">
                      <a:solidFill>
                        <a:schemeClr val="bg2"/>
                      </a:solidFill>
                      <a:latin typeface="Century Gothic" panose="020B0502020202020204" pitchFamily="34" charset="0"/>
                    </a:rPr>
                    <a:t>Units Produced</a:t>
                  </a:r>
                </a:p>
              </p:txBody>
            </p:sp>
            <p:sp>
              <p:nvSpPr>
                <p:cNvPr id="35" name="Rectangle: Rounded Corners 34">
                  <a:extLst>
                    <a:ext uri="{FF2B5EF4-FFF2-40B4-BE49-F238E27FC236}">
                      <a16:creationId xmlns:a16="http://schemas.microsoft.com/office/drawing/2014/main" id="{B94EAD47-583E-4600-94D7-D8AFE511E601}"/>
                    </a:ext>
                  </a:extLst>
                </p:cNvPr>
                <p:cNvSpPr/>
                <p:nvPr/>
              </p:nvSpPr>
              <p:spPr>
                <a:xfrm>
                  <a:off x="2486025" y="2192280"/>
                  <a:ext cx="1365736" cy="360420"/>
                </a:xfrm>
                <a:prstGeom prst="roundRect">
                  <a:avLst>
                    <a:gd name="adj" fmla="val 50000"/>
                  </a:avLst>
                </a:prstGeom>
                <a:solidFill>
                  <a:srgbClr val="E6E6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1300" b="1" dirty="0">
                      <a:solidFill>
                        <a:schemeClr val="bg2"/>
                      </a:solidFill>
                      <a:latin typeface="Century Gothic" panose="020B0502020202020204" pitchFamily="34" charset="0"/>
                    </a:rPr>
                    <a:t>900</a:t>
                  </a:r>
                </a:p>
              </p:txBody>
            </p:sp>
          </p:grpSp>
        </p:grpSp>
        <p:grpSp>
          <p:nvGrpSpPr>
            <p:cNvPr id="38" name="Group 37">
              <a:extLst>
                <a:ext uri="{FF2B5EF4-FFF2-40B4-BE49-F238E27FC236}">
                  <a16:creationId xmlns:a16="http://schemas.microsoft.com/office/drawing/2014/main" id="{7BF8143D-52FE-418E-A8F3-0F5EB8EACF97}"/>
                </a:ext>
              </a:extLst>
            </p:cNvPr>
            <p:cNvGrpSpPr/>
            <p:nvPr/>
          </p:nvGrpSpPr>
          <p:grpSpPr>
            <a:xfrm>
              <a:off x="3857258" y="4874204"/>
              <a:ext cx="1825140" cy="826541"/>
              <a:chOff x="2256323" y="1726159"/>
              <a:chExt cx="1825140" cy="826541"/>
            </a:xfrm>
          </p:grpSpPr>
          <p:sp>
            <p:nvSpPr>
              <p:cNvPr id="39" name="Rectangle: Rounded Corners 38">
                <a:extLst>
                  <a:ext uri="{FF2B5EF4-FFF2-40B4-BE49-F238E27FC236}">
                    <a16:creationId xmlns:a16="http://schemas.microsoft.com/office/drawing/2014/main" id="{8B9962DA-A907-4127-8863-1D2507A4C187}"/>
                  </a:ext>
                </a:extLst>
              </p:cNvPr>
              <p:cNvSpPr/>
              <p:nvPr/>
            </p:nvSpPr>
            <p:spPr>
              <a:xfrm>
                <a:off x="2256323" y="1726159"/>
                <a:ext cx="1825140" cy="646331"/>
              </a:xfrm>
              <a:prstGeom prst="roundRect">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45720" rIns="45720" bIns="228600" rtlCol="0" anchor="ctr"/>
              <a:lstStyle/>
              <a:p>
                <a:pPr algn="ctr"/>
                <a:r>
                  <a:rPr lang="en-US" sz="1300" dirty="0">
                    <a:solidFill>
                      <a:schemeClr val="bg2"/>
                    </a:solidFill>
                    <a:latin typeface="Century Gothic" panose="020B0502020202020204" pitchFamily="34" charset="0"/>
                  </a:rPr>
                  <a:t>Costs</a:t>
                </a:r>
              </a:p>
            </p:txBody>
          </p:sp>
          <p:sp>
            <p:nvSpPr>
              <p:cNvPr id="40" name="Rectangle: Rounded Corners 39">
                <a:extLst>
                  <a:ext uri="{FF2B5EF4-FFF2-40B4-BE49-F238E27FC236}">
                    <a16:creationId xmlns:a16="http://schemas.microsoft.com/office/drawing/2014/main" id="{6ABDE6C8-96C2-4C84-9D4F-FB6C94E67EF9}"/>
                  </a:ext>
                </a:extLst>
              </p:cNvPr>
              <p:cNvSpPr/>
              <p:nvPr/>
            </p:nvSpPr>
            <p:spPr>
              <a:xfrm>
                <a:off x="2486025" y="2192280"/>
                <a:ext cx="1365736" cy="360420"/>
              </a:xfrm>
              <a:prstGeom prst="roundRect">
                <a:avLst>
                  <a:gd name="adj" fmla="val 50000"/>
                </a:avLst>
              </a:prstGeom>
              <a:solidFill>
                <a:srgbClr val="E6E6E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a:r>
                  <a:rPr lang="en-US" sz="1300" b="1" dirty="0">
                    <a:solidFill>
                      <a:schemeClr val="bg2"/>
                    </a:solidFill>
                    <a:latin typeface="Century Gothic" panose="020B0502020202020204" pitchFamily="34" charset="0"/>
                  </a:rPr>
                  <a:t>1,000</a:t>
                </a:r>
              </a:p>
            </p:txBody>
          </p:sp>
        </p:grpSp>
        <p:cxnSp>
          <p:nvCxnSpPr>
            <p:cNvPr id="47" name="Connector: Curved 46">
              <a:extLst>
                <a:ext uri="{FF2B5EF4-FFF2-40B4-BE49-F238E27FC236}">
                  <a16:creationId xmlns:a16="http://schemas.microsoft.com/office/drawing/2014/main" id="{0C10E9AF-4D26-46AF-8F47-9CF77DF207C5}"/>
                </a:ext>
              </a:extLst>
            </p:cNvPr>
            <p:cNvCxnSpPr>
              <a:cxnSpLocks/>
              <a:stCxn id="12" idx="3"/>
              <a:endCxn id="21" idx="1"/>
            </p:cNvCxnSpPr>
            <p:nvPr/>
          </p:nvCxnSpPr>
          <p:spPr>
            <a:xfrm flipV="1">
              <a:off x="5682398" y="1539739"/>
              <a:ext cx="933720" cy="635855"/>
            </a:xfrm>
            <a:prstGeom prst="curvedConnector3">
              <a:avLst>
                <a:gd name="adj1" fmla="val 50000"/>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Connector: Curved 49">
              <a:extLst>
                <a:ext uri="{FF2B5EF4-FFF2-40B4-BE49-F238E27FC236}">
                  <a16:creationId xmlns:a16="http://schemas.microsoft.com/office/drawing/2014/main" id="{D7BEA1FC-412B-4D1A-B710-43A7803B3570}"/>
                </a:ext>
              </a:extLst>
            </p:cNvPr>
            <p:cNvCxnSpPr>
              <a:cxnSpLocks/>
              <a:stCxn id="12" idx="3"/>
              <a:endCxn id="15" idx="1"/>
            </p:cNvCxnSpPr>
            <p:nvPr/>
          </p:nvCxnSpPr>
          <p:spPr>
            <a:xfrm>
              <a:off x="5682398" y="2175594"/>
              <a:ext cx="933720" cy="635855"/>
            </a:xfrm>
            <a:prstGeom prst="curvedConnector3">
              <a:avLst>
                <a:gd name="adj1" fmla="val 50000"/>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Connector: Curved 52">
              <a:extLst>
                <a:ext uri="{FF2B5EF4-FFF2-40B4-BE49-F238E27FC236}">
                  <a16:creationId xmlns:a16="http://schemas.microsoft.com/office/drawing/2014/main" id="{E714CD71-7CC7-49B8-AC47-E677CEEA7D00}"/>
                </a:ext>
              </a:extLst>
            </p:cNvPr>
            <p:cNvCxnSpPr>
              <a:cxnSpLocks/>
              <a:stCxn id="39" idx="3"/>
              <a:endCxn id="27" idx="1"/>
            </p:cNvCxnSpPr>
            <p:nvPr/>
          </p:nvCxnSpPr>
          <p:spPr>
            <a:xfrm>
              <a:off x="5682398" y="5197370"/>
              <a:ext cx="933720" cy="635855"/>
            </a:xfrm>
            <a:prstGeom prst="curvedConnector3">
              <a:avLst>
                <a:gd name="adj1" fmla="val 50000"/>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Connector: Curved 55">
              <a:extLst>
                <a:ext uri="{FF2B5EF4-FFF2-40B4-BE49-F238E27FC236}">
                  <a16:creationId xmlns:a16="http://schemas.microsoft.com/office/drawing/2014/main" id="{A7C298E9-4332-43AD-B76C-1A7FFE320C7D}"/>
                </a:ext>
              </a:extLst>
            </p:cNvPr>
            <p:cNvCxnSpPr>
              <a:cxnSpLocks/>
              <a:stCxn id="39" idx="3"/>
              <a:endCxn id="24" idx="1"/>
            </p:cNvCxnSpPr>
            <p:nvPr/>
          </p:nvCxnSpPr>
          <p:spPr>
            <a:xfrm flipV="1">
              <a:off x="5682398" y="4561515"/>
              <a:ext cx="933720" cy="635855"/>
            </a:xfrm>
            <a:prstGeom prst="curvedConnector3">
              <a:avLst>
                <a:gd name="adj1" fmla="val 50000"/>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Connector: Curved 58">
              <a:extLst>
                <a:ext uri="{FF2B5EF4-FFF2-40B4-BE49-F238E27FC236}">
                  <a16:creationId xmlns:a16="http://schemas.microsoft.com/office/drawing/2014/main" id="{A1052330-2989-4088-80F2-1B5A6437DC46}"/>
                </a:ext>
              </a:extLst>
            </p:cNvPr>
            <p:cNvCxnSpPr>
              <a:cxnSpLocks/>
              <a:stCxn id="24" idx="3"/>
              <a:endCxn id="34" idx="1"/>
            </p:cNvCxnSpPr>
            <p:nvPr/>
          </p:nvCxnSpPr>
          <p:spPr>
            <a:xfrm>
              <a:off x="8441258" y="4561515"/>
              <a:ext cx="933719" cy="634909"/>
            </a:xfrm>
            <a:prstGeom prst="curvedConnector3">
              <a:avLst>
                <a:gd name="adj1" fmla="val 50000"/>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Connector: Curved 61">
              <a:extLst>
                <a:ext uri="{FF2B5EF4-FFF2-40B4-BE49-F238E27FC236}">
                  <a16:creationId xmlns:a16="http://schemas.microsoft.com/office/drawing/2014/main" id="{90121B92-5110-4B00-990B-29FC4881DBB1}"/>
                </a:ext>
              </a:extLst>
            </p:cNvPr>
            <p:cNvCxnSpPr>
              <a:cxnSpLocks/>
              <a:stCxn id="24" idx="3"/>
              <a:endCxn id="36" idx="1"/>
            </p:cNvCxnSpPr>
            <p:nvPr/>
          </p:nvCxnSpPr>
          <p:spPr>
            <a:xfrm flipV="1">
              <a:off x="8441258" y="3924714"/>
              <a:ext cx="933719" cy="636801"/>
            </a:xfrm>
            <a:prstGeom prst="curvedConnector3">
              <a:avLst>
                <a:gd name="adj1" fmla="val 50000"/>
              </a:avLst>
            </a:prstGeom>
            <a:solidFill>
              <a:schemeClr val="bg1"/>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cxnSp>
        <p:grpSp>
          <p:nvGrpSpPr>
            <p:cNvPr id="7177" name="Group 7176">
              <a:extLst>
                <a:ext uri="{FF2B5EF4-FFF2-40B4-BE49-F238E27FC236}">
                  <a16:creationId xmlns:a16="http://schemas.microsoft.com/office/drawing/2014/main" id="{159B5363-057F-4334-B492-79C651E11135}"/>
                </a:ext>
              </a:extLst>
            </p:cNvPr>
            <p:cNvGrpSpPr/>
            <p:nvPr/>
          </p:nvGrpSpPr>
          <p:grpSpPr>
            <a:xfrm>
              <a:off x="3284310" y="3509002"/>
              <a:ext cx="363703" cy="363702"/>
              <a:chOff x="3134808" y="4438179"/>
              <a:chExt cx="363703" cy="363702"/>
            </a:xfrm>
          </p:grpSpPr>
          <p:sp>
            <p:nvSpPr>
              <p:cNvPr id="68" name="Oval 67">
                <a:extLst>
                  <a:ext uri="{FF2B5EF4-FFF2-40B4-BE49-F238E27FC236}">
                    <a16:creationId xmlns:a16="http://schemas.microsoft.com/office/drawing/2014/main" id="{EC4E0269-C119-4E51-9624-1F0940AF741C}"/>
                  </a:ext>
                </a:extLst>
              </p:cNvPr>
              <p:cNvSpPr>
                <a:spLocks noChangeAspect="1"/>
              </p:cNvSpPr>
              <p:nvPr/>
            </p:nvSpPr>
            <p:spPr>
              <a:xfrm>
                <a:off x="3134808" y="4438179"/>
                <a:ext cx="363703" cy="363702"/>
              </a:xfrm>
              <a:prstGeom prst="ellipse">
                <a:avLst/>
              </a:prstGeom>
              <a:gradFill flip="none" rotWithShape="1">
                <a:gsLst>
                  <a:gs pos="51000">
                    <a:srgbClr val="8BB2CB"/>
                  </a:gs>
                  <a:gs pos="0">
                    <a:srgbClr val="2A729F"/>
                  </a:gs>
                  <a:gs pos="81000">
                    <a:srgbClr val="ECF2F6"/>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Century Gothic" panose="020B0502020202020204" pitchFamily="34" charset="0"/>
                  <a:cs typeface="Calibri"/>
                  <a:sym typeface="Century Gothic"/>
                </a:endParaRPr>
              </a:p>
            </p:txBody>
          </p:sp>
          <p:sp>
            <p:nvSpPr>
              <p:cNvPr id="7172" name="Minus Sign 7171">
                <a:extLst>
                  <a:ext uri="{FF2B5EF4-FFF2-40B4-BE49-F238E27FC236}">
                    <a16:creationId xmlns:a16="http://schemas.microsoft.com/office/drawing/2014/main" id="{B9B7E4AD-05AA-4366-83C0-9966D75DF44E}"/>
                  </a:ext>
                </a:extLst>
              </p:cNvPr>
              <p:cNvSpPr/>
              <p:nvPr/>
            </p:nvSpPr>
            <p:spPr>
              <a:xfrm>
                <a:off x="3216224" y="4519595"/>
                <a:ext cx="200870" cy="200870"/>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6" name="Group 7175">
              <a:extLst>
                <a:ext uri="{FF2B5EF4-FFF2-40B4-BE49-F238E27FC236}">
                  <a16:creationId xmlns:a16="http://schemas.microsoft.com/office/drawing/2014/main" id="{17873699-DB25-421E-948D-37FC650D2DE8}"/>
                </a:ext>
              </a:extLst>
            </p:cNvPr>
            <p:cNvGrpSpPr/>
            <p:nvPr/>
          </p:nvGrpSpPr>
          <p:grpSpPr>
            <a:xfrm>
              <a:off x="6145901" y="5019889"/>
              <a:ext cx="363703" cy="363702"/>
              <a:chOff x="2559835" y="6892623"/>
              <a:chExt cx="363703" cy="363702"/>
            </a:xfrm>
          </p:grpSpPr>
          <p:sp>
            <p:nvSpPr>
              <p:cNvPr id="72" name="Oval 71">
                <a:extLst>
                  <a:ext uri="{FF2B5EF4-FFF2-40B4-BE49-F238E27FC236}">
                    <a16:creationId xmlns:a16="http://schemas.microsoft.com/office/drawing/2014/main" id="{3B90CD7A-246D-43C6-8F38-A6D94A3CBCCC}"/>
                  </a:ext>
                </a:extLst>
              </p:cNvPr>
              <p:cNvSpPr>
                <a:spLocks noChangeAspect="1"/>
              </p:cNvSpPr>
              <p:nvPr/>
            </p:nvSpPr>
            <p:spPr>
              <a:xfrm>
                <a:off x="2559835" y="6892623"/>
                <a:ext cx="363703" cy="363702"/>
              </a:xfrm>
              <a:prstGeom prst="ellipse">
                <a:avLst/>
              </a:prstGeom>
              <a:gradFill flip="none" rotWithShape="1">
                <a:gsLst>
                  <a:gs pos="51000">
                    <a:srgbClr val="8BB2CB"/>
                  </a:gs>
                  <a:gs pos="0">
                    <a:srgbClr val="2A729F"/>
                  </a:gs>
                  <a:gs pos="81000">
                    <a:srgbClr val="ECF2F6"/>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Century Gothic" panose="020B0502020202020204" pitchFamily="34" charset="0"/>
                  <a:cs typeface="Calibri"/>
                  <a:sym typeface="Century Gothic"/>
                </a:endParaRPr>
              </a:p>
            </p:txBody>
          </p:sp>
          <p:sp>
            <p:nvSpPr>
              <p:cNvPr id="7173" name="Plus Sign 7172">
                <a:extLst>
                  <a:ext uri="{FF2B5EF4-FFF2-40B4-BE49-F238E27FC236}">
                    <a16:creationId xmlns:a16="http://schemas.microsoft.com/office/drawing/2014/main" id="{564101F4-06B6-4527-98B7-0BFE4775367B}"/>
                  </a:ext>
                </a:extLst>
              </p:cNvPr>
              <p:cNvSpPr/>
              <p:nvPr/>
            </p:nvSpPr>
            <p:spPr>
              <a:xfrm>
                <a:off x="2641251" y="6974039"/>
                <a:ext cx="200870" cy="200870"/>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5" name="Group 7174">
              <a:extLst>
                <a:ext uri="{FF2B5EF4-FFF2-40B4-BE49-F238E27FC236}">
                  <a16:creationId xmlns:a16="http://schemas.microsoft.com/office/drawing/2014/main" id="{2B0EA02A-A645-4282-9236-9FF0A0DA00B2}"/>
                </a:ext>
              </a:extLst>
            </p:cNvPr>
            <p:cNvGrpSpPr/>
            <p:nvPr/>
          </p:nvGrpSpPr>
          <p:grpSpPr>
            <a:xfrm>
              <a:off x="6145901" y="1998113"/>
              <a:ext cx="363703" cy="363702"/>
              <a:chOff x="3873499" y="7397639"/>
              <a:chExt cx="363703" cy="363702"/>
            </a:xfrm>
          </p:grpSpPr>
          <p:sp>
            <p:nvSpPr>
              <p:cNvPr id="73" name="Oval 72">
                <a:extLst>
                  <a:ext uri="{FF2B5EF4-FFF2-40B4-BE49-F238E27FC236}">
                    <a16:creationId xmlns:a16="http://schemas.microsoft.com/office/drawing/2014/main" id="{F673F93D-65B7-490E-8421-E8A296B9160C}"/>
                  </a:ext>
                </a:extLst>
              </p:cNvPr>
              <p:cNvSpPr>
                <a:spLocks noChangeAspect="1"/>
              </p:cNvSpPr>
              <p:nvPr/>
            </p:nvSpPr>
            <p:spPr>
              <a:xfrm>
                <a:off x="3873499" y="7397639"/>
                <a:ext cx="363703" cy="363702"/>
              </a:xfrm>
              <a:prstGeom prst="ellipse">
                <a:avLst/>
              </a:prstGeom>
              <a:gradFill flip="none" rotWithShape="1">
                <a:gsLst>
                  <a:gs pos="51000">
                    <a:srgbClr val="8BB2CB"/>
                  </a:gs>
                  <a:gs pos="0">
                    <a:srgbClr val="2A729F"/>
                  </a:gs>
                  <a:gs pos="81000">
                    <a:srgbClr val="ECF2F6"/>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Century Gothic" panose="020B0502020202020204" pitchFamily="34" charset="0"/>
                  <a:cs typeface="Calibri"/>
                  <a:sym typeface="Century Gothic"/>
                </a:endParaRPr>
              </a:p>
            </p:txBody>
          </p:sp>
          <p:sp>
            <p:nvSpPr>
              <p:cNvPr id="7174" name="Multiplication Sign 7173">
                <a:extLst>
                  <a:ext uri="{FF2B5EF4-FFF2-40B4-BE49-F238E27FC236}">
                    <a16:creationId xmlns:a16="http://schemas.microsoft.com/office/drawing/2014/main" id="{DDB0B9AB-9056-418A-8782-A20F61A19515}"/>
                  </a:ext>
                </a:extLst>
              </p:cNvPr>
              <p:cNvSpPr/>
              <p:nvPr/>
            </p:nvSpPr>
            <p:spPr>
              <a:xfrm>
                <a:off x="3954915" y="7479055"/>
                <a:ext cx="200870" cy="200870"/>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8020BDED-BC2F-44E8-9B1E-66E404EF1DDE}"/>
                </a:ext>
              </a:extLst>
            </p:cNvPr>
            <p:cNvGrpSpPr/>
            <p:nvPr/>
          </p:nvGrpSpPr>
          <p:grpSpPr>
            <a:xfrm>
              <a:off x="8904759" y="4379663"/>
              <a:ext cx="363703" cy="363702"/>
              <a:chOff x="3873499" y="7397639"/>
              <a:chExt cx="363703" cy="363702"/>
            </a:xfrm>
          </p:grpSpPr>
          <p:sp>
            <p:nvSpPr>
              <p:cNvPr id="78" name="Oval 77">
                <a:extLst>
                  <a:ext uri="{FF2B5EF4-FFF2-40B4-BE49-F238E27FC236}">
                    <a16:creationId xmlns:a16="http://schemas.microsoft.com/office/drawing/2014/main" id="{99C61988-4EDD-4518-AC7B-984AF3F983DA}"/>
                  </a:ext>
                </a:extLst>
              </p:cNvPr>
              <p:cNvSpPr>
                <a:spLocks noChangeAspect="1"/>
              </p:cNvSpPr>
              <p:nvPr/>
            </p:nvSpPr>
            <p:spPr>
              <a:xfrm>
                <a:off x="3873499" y="7397639"/>
                <a:ext cx="363703" cy="363702"/>
              </a:xfrm>
              <a:prstGeom prst="ellipse">
                <a:avLst/>
              </a:prstGeom>
              <a:gradFill flip="none" rotWithShape="1">
                <a:gsLst>
                  <a:gs pos="51000">
                    <a:srgbClr val="8BB2CB"/>
                  </a:gs>
                  <a:gs pos="0">
                    <a:srgbClr val="2A729F"/>
                  </a:gs>
                  <a:gs pos="81000">
                    <a:srgbClr val="ECF2F6"/>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Century Gothic" panose="020B0502020202020204" pitchFamily="34" charset="0"/>
                  <a:cs typeface="Calibri"/>
                  <a:sym typeface="Century Gothic"/>
                </a:endParaRPr>
              </a:p>
            </p:txBody>
          </p:sp>
          <p:sp>
            <p:nvSpPr>
              <p:cNvPr id="79" name="Multiplication Sign 78">
                <a:extLst>
                  <a:ext uri="{FF2B5EF4-FFF2-40B4-BE49-F238E27FC236}">
                    <a16:creationId xmlns:a16="http://schemas.microsoft.com/office/drawing/2014/main" id="{056DACB9-FC0A-4560-9F1A-BF28B3356FE7}"/>
                  </a:ext>
                </a:extLst>
              </p:cNvPr>
              <p:cNvSpPr/>
              <p:nvPr/>
            </p:nvSpPr>
            <p:spPr>
              <a:xfrm>
                <a:off x="3954915" y="7479055"/>
                <a:ext cx="200870" cy="200870"/>
              </a:xfrm>
              <a:prstGeom prst="mathMultipl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itel 1">
            <a:extLst>
              <a:ext uri="{FF2B5EF4-FFF2-40B4-BE49-F238E27FC236}">
                <a16:creationId xmlns:a16="http://schemas.microsoft.com/office/drawing/2014/main" id="{3D79AF55-28C6-48F7-BE19-F4768929FE94}"/>
              </a:ext>
            </a:extLst>
          </p:cNvPr>
          <p:cNvSpPr txBox="1">
            <a:spLocks/>
          </p:cNvSpPr>
          <p:nvPr/>
        </p:nvSpPr>
        <p:spPr bwMode="gray">
          <a:xfrm>
            <a:off x="419100" y="558213"/>
            <a:ext cx="4598966" cy="525874"/>
          </a:xfrm>
          <a:prstGeom prst="rect">
            <a:avLst/>
          </a:prstGeom>
        </p:spPr>
        <p:txBody>
          <a:bodyPr vert="horz" lIns="91440" tIns="45720" rIns="91440" bIns="45720" rtlCol="0" anchor="ctr">
            <a:noAutofit/>
          </a:bodyPr>
          <a:lstStyle>
            <a:defPPr>
              <a:defRPr lang="en-US"/>
            </a:defPPr>
            <a:lvl1pPr>
              <a:lnSpc>
                <a:spcPts val="3400"/>
              </a:lnSpc>
              <a:spcBef>
                <a:spcPct val="0"/>
              </a:spcBef>
              <a:buNone/>
              <a:defRPr sz="2600" b="1">
                <a:latin typeface="Century Gothic" panose="020B0502020202020204" pitchFamily="34" charset="0"/>
                <a:ea typeface="+mj-ea"/>
                <a:cs typeface="+mj-cs"/>
              </a:defRPr>
            </a:lvl1pPr>
          </a:lstStyle>
          <a:p>
            <a:r>
              <a:rPr lang="en-US" dirty="0"/>
              <a:t>PROFITABILITY FRAMEWORK</a:t>
            </a:r>
          </a:p>
          <a:p>
            <a:r>
              <a:rPr lang="en-US" b="0" dirty="0"/>
              <a:t>Physical Product</a:t>
            </a:r>
          </a:p>
        </p:txBody>
      </p:sp>
    </p:spTree>
    <p:extLst>
      <p:ext uri="{BB962C8B-B14F-4D97-AF65-F5344CB8AC3E}">
        <p14:creationId xmlns:p14="http://schemas.microsoft.com/office/powerpoint/2010/main" val="3592751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86">
            <a:extLst>
              <a:ext uri="{FF2B5EF4-FFF2-40B4-BE49-F238E27FC236}">
                <a16:creationId xmlns:a16="http://schemas.microsoft.com/office/drawing/2014/main" id="{6D71653B-F7F2-4DE4-B414-5B9EAFC200FB}"/>
              </a:ext>
            </a:extLst>
          </p:cNvPr>
          <p:cNvSpPr/>
          <p:nvPr/>
        </p:nvSpPr>
        <p:spPr>
          <a:xfrm>
            <a:off x="9329528" y="0"/>
            <a:ext cx="2860885" cy="6858001"/>
          </a:xfrm>
          <a:prstGeom prst="rect">
            <a:avLst/>
          </a:prstGeom>
          <a:solidFill>
            <a:srgbClr val="F2F2F2"/>
          </a:solidFill>
          <a:ln w="12700">
            <a:miter lim="400000"/>
          </a:ln>
        </p:spPr>
        <p:txBody>
          <a:bodyPr lIns="36000" tIns="36000" rIns="36000" bIns="36000" anchor="ctr"/>
          <a:lstStyle/>
          <a:p>
            <a:pPr marL="0" marR="0" lvl="0" indent="0" algn="ctr" defTabSz="914400" rtl="0" eaLnBrk="1" fontAlgn="auto" latinLnBrk="0" hangingPunct="0">
              <a:lnSpc>
                <a:spcPct val="90000"/>
              </a:lnSpc>
              <a:spcBef>
                <a:spcPts val="1000"/>
              </a:spcBef>
              <a:spcAft>
                <a:spcPts val="0"/>
              </a:spcAft>
              <a:buClrTx/>
              <a:buSzTx/>
              <a:buFontTx/>
              <a:buNone/>
              <a:tabLst/>
              <a:defRPr sz="1800">
                <a:solidFill>
                  <a:srgbClr val="FFFFFF"/>
                </a:solidFill>
                <a:latin typeface="Calibri Light"/>
                <a:ea typeface="Calibri Light"/>
                <a:cs typeface="Calibri Light"/>
                <a:sym typeface="Calibri Light"/>
              </a:defRPr>
            </a:pPr>
            <a:endParaRPr kumimoji="0" sz="1800" b="0" i="0" u="none" strike="noStrike" kern="0" cap="none" spc="0" normalizeH="0" baseline="0" noProof="0">
              <a:ln>
                <a:noFill/>
              </a:ln>
              <a:solidFill>
                <a:srgbClr val="FFFFFF"/>
              </a:solidFill>
              <a:effectLst/>
              <a:uLnTx/>
              <a:uFillTx/>
              <a:latin typeface="Calibri Light"/>
              <a:cs typeface="Calibri Light"/>
              <a:sym typeface="Calibri Light"/>
            </a:endParaRPr>
          </a:p>
        </p:txBody>
      </p:sp>
      <p:sp>
        <p:nvSpPr>
          <p:cNvPr id="6" name="Rechteck 149">
            <a:extLst>
              <a:ext uri="{FF2B5EF4-FFF2-40B4-BE49-F238E27FC236}">
                <a16:creationId xmlns:a16="http://schemas.microsoft.com/office/drawing/2014/main" id="{1FBEEF69-CE61-4B79-A0A1-E955C7956798}"/>
              </a:ext>
            </a:extLst>
          </p:cNvPr>
          <p:cNvSpPr txBox="1"/>
          <p:nvPr/>
        </p:nvSpPr>
        <p:spPr>
          <a:xfrm>
            <a:off x="9488945" y="1450742"/>
            <a:ext cx="2542049" cy="33218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44000" rIns="144000" bIns="144000" anchor="t">
            <a:spAutoFit/>
          </a:bodyPr>
          <a:lstStyle/>
          <a:p>
            <a:pPr lvl="0" hangingPunct="0">
              <a:lnSpc>
                <a:spcPts val="1880"/>
              </a:lnSpc>
              <a:spcAft>
                <a:spcPts val="999"/>
              </a:spcAft>
              <a:defRPr/>
            </a:pPr>
            <a:r>
              <a:rPr lang="en-US" sz="1400" kern="0" dirty="0">
                <a:solidFill>
                  <a:srgbClr val="000000"/>
                </a:solidFill>
                <a:latin typeface="Century Gothic" panose="020B0502020202020204" pitchFamily="34" charset="0"/>
                <a:sym typeface="Century Gothic"/>
              </a:rPr>
              <a:t>When aiming for differentiation and growth, the best opportunity is to identify solutions that customers need and want. </a:t>
            </a:r>
          </a:p>
          <a:p>
            <a:pPr lvl="0" hangingPunct="0">
              <a:lnSpc>
                <a:spcPts val="1880"/>
              </a:lnSpc>
              <a:spcAft>
                <a:spcPts val="999"/>
              </a:spcAft>
              <a:defRPr/>
            </a:pPr>
            <a:r>
              <a:rPr lang="en-US" sz="1400" kern="0" dirty="0">
                <a:solidFill>
                  <a:srgbClr val="000000"/>
                </a:solidFill>
                <a:latin typeface="Century Gothic" panose="020B0502020202020204" pitchFamily="34" charset="0"/>
                <a:sym typeface="Century Gothic"/>
              </a:rPr>
              <a:t>Being on the leading edge of emerging trends and overcoming customer pain points disrupt the category and accelerates growth. </a:t>
            </a:r>
          </a:p>
        </p:txBody>
      </p:sp>
      <p:sp>
        <p:nvSpPr>
          <p:cNvPr id="4" name="Titel 1">
            <a:extLst>
              <a:ext uri="{FF2B5EF4-FFF2-40B4-BE49-F238E27FC236}">
                <a16:creationId xmlns:a16="http://schemas.microsoft.com/office/drawing/2014/main" id="{170E53DE-2CF2-41EE-8B34-6EC9C13A4307}"/>
              </a:ext>
            </a:extLst>
          </p:cNvPr>
          <p:cNvSpPr txBox="1">
            <a:spLocks/>
          </p:cNvSpPr>
          <p:nvPr/>
        </p:nvSpPr>
        <p:spPr>
          <a:xfrm>
            <a:off x="858352" y="571500"/>
            <a:ext cx="7624466"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r>
              <a:rPr lang="en-US" dirty="0"/>
              <a:t>MARKET ENTRY ASSESSMENT</a:t>
            </a:r>
          </a:p>
        </p:txBody>
      </p:sp>
      <p:sp>
        <p:nvSpPr>
          <p:cNvPr id="39" name="Freeform: Shape 38">
            <a:extLst>
              <a:ext uri="{FF2B5EF4-FFF2-40B4-BE49-F238E27FC236}">
                <a16:creationId xmlns:a16="http://schemas.microsoft.com/office/drawing/2014/main" id="{F6E7D8BC-0F35-49BB-8802-106E21E2F51F}"/>
              </a:ext>
            </a:extLst>
          </p:cNvPr>
          <p:cNvSpPr/>
          <p:nvPr/>
        </p:nvSpPr>
        <p:spPr>
          <a:xfrm>
            <a:off x="1639136" y="2491149"/>
            <a:ext cx="6930678" cy="3408271"/>
          </a:xfrm>
          <a:custGeom>
            <a:avLst/>
            <a:gdLst>
              <a:gd name="connsiteX0" fmla="*/ 6930678 w 6930678"/>
              <a:gd name="connsiteY0" fmla="*/ 0 h 2801480"/>
              <a:gd name="connsiteX1" fmla="*/ 6930678 w 6930678"/>
              <a:gd name="connsiteY1" fmla="*/ 2801480 h 2801480"/>
              <a:gd name="connsiteX2" fmla="*/ 0 w 6930678"/>
              <a:gd name="connsiteY2" fmla="*/ 2801480 h 2801480"/>
              <a:gd name="connsiteX3" fmla="*/ 0 w 6930678"/>
              <a:gd name="connsiteY3" fmla="*/ 1546502 h 2801480"/>
            </a:gdLst>
            <a:ahLst/>
            <a:cxnLst>
              <a:cxn ang="0">
                <a:pos x="connsiteX0" y="connsiteY0"/>
              </a:cxn>
              <a:cxn ang="0">
                <a:pos x="connsiteX1" y="connsiteY1"/>
              </a:cxn>
              <a:cxn ang="0">
                <a:pos x="connsiteX2" y="connsiteY2"/>
              </a:cxn>
              <a:cxn ang="0">
                <a:pos x="connsiteX3" y="connsiteY3"/>
              </a:cxn>
            </a:cxnLst>
            <a:rect l="l" t="t" r="r" b="b"/>
            <a:pathLst>
              <a:path w="6930678" h="2801480">
                <a:moveTo>
                  <a:pt x="6930678" y="0"/>
                </a:moveTo>
                <a:lnTo>
                  <a:pt x="6930678" y="2801480"/>
                </a:lnTo>
                <a:lnTo>
                  <a:pt x="0" y="2801480"/>
                </a:lnTo>
                <a:lnTo>
                  <a:pt x="0" y="1546502"/>
                </a:lnTo>
                <a:close/>
              </a:path>
            </a:pathLst>
          </a:custGeom>
          <a:gradFill>
            <a:gsLst>
              <a:gs pos="100000">
                <a:srgbClr val="DFEAF1">
                  <a:alpha val="0"/>
                </a:srgbClr>
              </a:gs>
              <a:gs pos="0">
                <a:srgbClr val="DFEAF1">
                  <a:alpha val="8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hteck 43">
            <a:extLst>
              <a:ext uri="{FF2B5EF4-FFF2-40B4-BE49-F238E27FC236}">
                <a16:creationId xmlns:a16="http://schemas.microsoft.com/office/drawing/2014/main" id="{2AECC851-6F38-49E5-83A2-CF7AEE54E885}"/>
              </a:ext>
            </a:extLst>
          </p:cNvPr>
          <p:cNvSpPr txBox="1"/>
          <p:nvPr/>
        </p:nvSpPr>
        <p:spPr>
          <a:xfrm>
            <a:off x="4836225" y="6009501"/>
            <a:ext cx="527709" cy="276999"/>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rtlCol="0">
            <a:spAutoFit/>
          </a:bodyPr>
          <a:lstStyle>
            <a:defPPr>
              <a:defRPr lang="en-US"/>
            </a:defPPr>
            <a:lvl1pPr algn="ctr">
              <a:defRPr sz="1200" b="1">
                <a:solidFill>
                  <a:schemeClr val="bg2"/>
                </a:solidFill>
                <a:latin typeface="Century Gothic" panose="020B0502020202020204" pitchFamily="34" charset="0"/>
              </a:defRPr>
            </a:lvl1pPr>
          </a:lstStyle>
          <a:p>
            <a:r>
              <a:rPr lang="en-US" dirty="0">
                <a:sym typeface="Century Gothic"/>
              </a:rPr>
              <a:t>Time</a:t>
            </a:r>
          </a:p>
        </p:txBody>
      </p:sp>
      <p:cxnSp>
        <p:nvCxnSpPr>
          <p:cNvPr id="12" name="Gerade Verbindung mit Pfeil 22">
            <a:extLst>
              <a:ext uri="{FF2B5EF4-FFF2-40B4-BE49-F238E27FC236}">
                <a16:creationId xmlns:a16="http://schemas.microsoft.com/office/drawing/2014/main" id="{BADF7159-3AF0-49D9-B221-B877B49A1454}"/>
              </a:ext>
            </a:extLst>
          </p:cNvPr>
          <p:cNvCxnSpPr>
            <a:cxnSpLocks/>
          </p:cNvCxnSpPr>
          <p:nvPr/>
        </p:nvCxnSpPr>
        <p:spPr bwMode="gray">
          <a:xfrm flipH="1">
            <a:off x="1297505" y="5899435"/>
            <a:ext cx="7614808" cy="0"/>
          </a:xfrm>
          <a:prstGeom prst="straightConnector1">
            <a:avLst/>
          </a:prstGeom>
          <a:ln w="9525">
            <a:solidFill>
              <a:srgbClr val="8A8A8A"/>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Gerade Verbindung mit Pfeil 20">
            <a:extLst>
              <a:ext uri="{FF2B5EF4-FFF2-40B4-BE49-F238E27FC236}">
                <a16:creationId xmlns:a16="http://schemas.microsoft.com/office/drawing/2014/main" id="{97B537FA-ADF6-49EB-9E06-AF9FAA83B864}"/>
              </a:ext>
            </a:extLst>
          </p:cNvPr>
          <p:cNvCxnSpPr>
            <a:cxnSpLocks/>
          </p:cNvCxnSpPr>
          <p:nvPr/>
        </p:nvCxnSpPr>
        <p:spPr bwMode="gray">
          <a:xfrm flipH="1" flipV="1">
            <a:off x="1287847" y="1555513"/>
            <a:ext cx="9658" cy="4343924"/>
          </a:xfrm>
          <a:prstGeom prst="straightConnector1">
            <a:avLst/>
          </a:prstGeom>
          <a:ln w="9525">
            <a:solidFill>
              <a:srgbClr val="8A8A8A"/>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03855B-7687-4A3F-A881-9859AF5BB009}"/>
              </a:ext>
            </a:extLst>
          </p:cNvPr>
          <p:cNvCxnSpPr>
            <a:cxnSpLocks/>
            <a:stCxn id="39" idx="3"/>
            <a:endCxn id="39" idx="0"/>
          </p:cNvCxnSpPr>
          <p:nvPr/>
        </p:nvCxnSpPr>
        <p:spPr>
          <a:xfrm flipV="1">
            <a:off x="1639136" y="2491149"/>
            <a:ext cx="6930678" cy="1881469"/>
          </a:xfrm>
          <a:prstGeom prst="line">
            <a:avLst/>
          </a:prstGeom>
          <a:noFill/>
          <a:ln w="25400" cap="rnd">
            <a:solidFill>
              <a:srgbClr val="2A729F"/>
            </a:solidFill>
            <a:prstDash val="solid"/>
            <a:round/>
            <a:tailEnd type="stealth" w="lg" len="lg"/>
          </a:ln>
          <a:effectLst>
            <a:outerShdw dist="20000" sx="1000" sy="1000" rotWithShape="0">
              <a:srgbClr val="000000"/>
            </a:outerShdw>
          </a:effectLst>
          <a:sp3d/>
        </p:spPr>
        <p:style>
          <a:lnRef idx="0">
            <a:scrgbClr r="0" g="0" b="0"/>
          </a:lnRef>
          <a:fillRef idx="0">
            <a:scrgbClr r="0" g="0" b="0"/>
          </a:fillRef>
          <a:effectRef idx="0">
            <a:scrgbClr r="0" g="0" b="0"/>
          </a:effectRef>
          <a:fontRef idx="none"/>
        </p:style>
      </p:cxnSp>
      <p:sp>
        <p:nvSpPr>
          <p:cNvPr id="24" name="Rechteck 43">
            <a:extLst>
              <a:ext uri="{FF2B5EF4-FFF2-40B4-BE49-F238E27FC236}">
                <a16:creationId xmlns:a16="http://schemas.microsoft.com/office/drawing/2014/main" id="{EE0B9A3A-292F-482F-AEC9-B96A131523DC}"/>
              </a:ext>
            </a:extLst>
          </p:cNvPr>
          <p:cNvSpPr txBox="1"/>
          <p:nvPr/>
        </p:nvSpPr>
        <p:spPr>
          <a:xfrm rot="20744174">
            <a:off x="2165811" y="3397538"/>
            <a:ext cx="3234610" cy="252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967" tIns="35967" rIns="35967" bIns="35967" anchor="ctr">
            <a:spAutoFit/>
          </a:bodyPr>
          <a:lstStyle>
            <a:lvl1pPr algn="l">
              <a:lnSpc>
                <a:spcPct val="100000"/>
              </a:lnSpc>
              <a:defRPr sz="1100"/>
            </a:lvl1pPr>
          </a:lstStyle>
          <a:p>
            <a:pPr marL="0" marR="0" lvl="0" indent="0" algn="ctr" defTabSz="913577" rtl="0" eaLnBrk="1" fontAlgn="auto" latinLnBrk="0" hangingPunct="0">
              <a:lnSpc>
                <a:spcPts val="1420"/>
              </a:lnSpc>
              <a:spcBef>
                <a:spcPts val="999"/>
              </a:spcBef>
              <a:spcAft>
                <a:spcPts val="0"/>
              </a:spcAft>
              <a:buClrTx/>
              <a:buSzTx/>
              <a:buFontTx/>
              <a:buNone/>
              <a:tabLst/>
              <a:defRPr/>
            </a:pPr>
            <a:r>
              <a:rPr kumimoji="0" lang="en-US" sz="1300" b="1" i="0" u="none" strike="noStrike" kern="0" cap="none" spc="0" normalizeH="0" baseline="0" noProof="0" dirty="0">
                <a:ln>
                  <a:noFill/>
                </a:ln>
                <a:solidFill>
                  <a:srgbClr val="2A729F"/>
                </a:solidFill>
                <a:effectLst/>
                <a:uLnTx/>
                <a:uFillTx/>
                <a:latin typeface="Century Gothic"/>
                <a:cs typeface="Calibri"/>
                <a:sym typeface="Century Gothic"/>
              </a:rPr>
              <a:t>Pace of Technological Progress</a:t>
            </a:r>
          </a:p>
        </p:txBody>
      </p:sp>
      <p:grpSp>
        <p:nvGrpSpPr>
          <p:cNvPr id="3" name="Group 2">
            <a:extLst>
              <a:ext uri="{FF2B5EF4-FFF2-40B4-BE49-F238E27FC236}">
                <a16:creationId xmlns:a16="http://schemas.microsoft.com/office/drawing/2014/main" id="{9877FFE9-F192-4E1C-BF2E-6F50B17F36F8}"/>
              </a:ext>
            </a:extLst>
          </p:cNvPr>
          <p:cNvGrpSpPr/>
          <p:nvPr/>
        </p:nvGrpSpPr>
        <p:grpSpPr>
          <a:xfrm>
            <a:off x="1639137" y="5528514"/>
            <a:ext cx="6931036" cy="252173"/>
            <a:chOff x="1510361" y="5513589"/>
            <a:chExt cx="4810342" cy="235953"/>
          </a:xfrm>
        </p:grpSpPr>
        <p:sp>
          <p:nvSpPr>
            <p:cNvPr id="29" name="Rechteck 43">
              <a:extLst>
                <a:ext uri="{FF2B5EF4-FFF2-40B4-BE49-F238E27FC236}">
                  <a16:creationId xmlns:a16="http://schemas.microsoft.com/office/drawing/2014/main" id="{3EE519E5-B535-477A-9DA7-D8D6F4744105}"/>
                </a:ext>
              </a:extLst>
            </p:cNvPr>
            <p:cNvSpPr txBox="1"/>
            <p:nvPr/>
          </p:nvSpPr>
          <p:spPr>
            <a:xfrm>
              <a:off x="1510361" y="5513589"/>
              <a:ext cx="841828" cy="235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967" tIns="35967" rIns="35967" bIns="35967" anchor="ctr">
              <a:spAutoFit/>
            </a:bodyPr>
            <a:lstStyle>
              <a:lvl1pPr algn="l">
                <a:lnSpc>
                  <a:spcPct val="100000"/>
                </a:lnSpc>
                <a:defRPr sz="1100"/>
              </a:lvl1pPr>
            </a:lstStyle>
            <a:p>
              <a:pPr marL="0" marR="0" lvl="0" indent="0" algn="ctr" defTabSz="913577" rtl="0" eaLnBrk="1" fontAlgn="auto" latinLnBrk="0" hangingPunct="0">
                <a:lnSpc>
                  <a:spcPts val="1420"/>
                </a:lnSpc>
                <a:spcBef>
                  <a:spcPts val="999"/>
                </a:spcBef>
                <a:spcAft>
                  <a:spcPts val="0"/>
                </a:spcAft>
                <a:buClrTx/>
                <a:buSzTx/>
                <a:buFontTx/>
                <a:buNone/>
                <a:tabLst/>
                <a:defRPr/>
              </a:pPr>
              <a:r>
                <a:rPr kumimoji="0" lang="en-US" sz="1300" i="0" u="none" strike="noStrike" kern="0" cap="none" spc="0" normalizeH="0" baseline="0" noProof="0" dirty="0">
                  <a:ln>
                    <a:noFill/>
                  </a:ln>
                  <a:solidFill>
                    <a:schemeClr val="bg2"/>
                  </a:solidFill>
                  <a:effectLst/>
                  <a:uLnTx/>
                  <a:uFillTx/>
                  <a:latin typeface="Century Gothic"/>
                  <a:cs typeface="Calibri"/>
                  <a:sym typeface="Century Gothic"/>
                </a:rPr>
                <a:t>1980</a:t>
              </a:r>
            </a:p>
          </p:txBody>
        </p:sp>
        <p:sp>
          <p:nvSpPr>
            <p:cNvPr id="30" name="Rechteck 43">
              <a:extLst>
                <a:ext uri="{FF2B5EF4-FFF2-40B4-BE49-F238E27FC236}">
                  <a16:creationId xmlns:a16="http://schemas.microsoft.com/office/drawing/2014/main" id="{C67185B7-2F81-496D-8E3B-5DE9B66FB7D6}"/>
                </a:ext>
              </a:extLst>
            </p:cNvPr>
            <p:cNvSpPr txBox="1"/>
            <p:nvPr/>
          </p:nvSpPr>
          <p:spPr>
            <a:xfrm>
              <a:off x="2833199" y="5513589"/>
              <a:ext cx="841828" cy="235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967" tIns="35967" rIns="35967" bIns="35967" anchor="ctr">
              <a:spAutoFit/>
            </a:bodyPr>
            <a:lstStyle>
              <a:lvl1pPr algn="l">
                <a:lnSpc>
                  <a:spcPct val="100000"/>
                </a:lnSpc>
                <a:defRPr sz="1100"/>
              </a:lvl1pPr>
            </a:lstStyle>
            <a:p>
              <a:pPr marL="0" marR="0" lvl="0" indent="0" algn="ctr" defTabSz="913577" rtl="0" eaLnBrk="1" fontAlgn="auto" latinLnBrk="0" hangingPunct="0">
                <a:lnSpc>
                  <a:spcPts val="1420"/>
                </a:lnSpc>
                <a:spcBef>
                  <a:spcPts val="999"/>
                </a:spcBef>
                <a:spcAft>
                  <a:spcPts val="0"/>
                </a:spcAft>
                <a:buClrTx/>
                <a:buSzTx/>
                <a:buFontTx/>
                <a:buNone/>
                <a:tabLst/>
                <a:defRPr/>
              </a:pPr>
              <a:r>
                <a:rPr kumimoji="0" lang="en-US" sz="1300" i="0" u="none" strike="noStrike" kern="0" cap="none" spc="0" normalizeH="0" baseline="0" noProof="0" dirty="0">
                  <a:ln>
                    <a:noFill/>
                  </a:ln>
                  <a:solidFill>
                    <a:schemeClr val="bg2"/>
                  </a:solidFill>
                  <a:effectLst/>
                  <a:uLnTx/>
                  <a:uFillTx/>
                  <a:latin typeface="Century Gothic"/>
                  <a:cs typeface="Calibri"/>
                  <a:sym typeface="Century Gothic"/>
                </a:rPr>
                <a:t>1990</a:t>
              </a:r>
            </a:p>
          </p:txBody>
        </p:sp>
        <p:sp>
          <p:nvSpPr>
            <p:cNvPr id="31" name="Rechteck 43">
              <a:extLst>
                <a:ext uri="{FF2B5EF4-FFF2-40B4-BE49-F238E27FC236}">
                  <a16:creationId xmlns:a16="http://schemas.microsoft.com/office/drawing/2014/main" id="{949F8A6B-7575-4990-AF14-FF6B2427FDF6}"/>
                </a:ext>
              </a:extLst>
            </p:cNvPr>
            <p:cNvSpPr txBox="1"/>
            <p:nvPr/>
          </p:nvSpPr>
          <p:spPr>
            <a:xfrm>
              <a:off x="4156037" y="5513589"/>
              <a:ext cx="841828" cy="235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967" tIns="35967" rIns="35967" bIns="35967" anchor="ctr">
              <a:spAutoFit/>
            </a:bodyPr>
            <a:lstStyle>
              <a:lvl1pPr algn="l">
                <a:lnSpc>
                  <a:spcPct val="100000"/>
                </a:lnSpc>
                <a:defRPr sz="1100"/>
              </a:lvl1pPr>
            </a:lstStyle>
            <a:p>
              <a:pPr marL="0" marR="0" lvl="0" indent="0" algn="ctr" defTabSz="913577" rtl="0" eaLnBrk="1" fontAlgn="auto" latinLnBrk="0" hangingPunct="0">
                <a:lnSpc>
                  <a:spcPts val="1420"/>
                </a:lnSpc>
                <a:spcBef>
                  <a:spcPts val="999"/>
                </a:spcBef>
                <a:spcAft>
                  <a:spcPts val="0"/>
                </a:spcAft>
                <a:buClrTx/>
                <a:buSzTx/>
                <a:buFontTx/>
                <a:buNone/>
                <a:tabLst/>
                <a:defRPr/>
              </a:pPr>
              <a:r>
                <a:rPr kumimoji="0" lang="en-US" sz="1300" i="0" u="none" strike="noStrike" kern="0" cap="none" spc="0" normalizeH="0" baseline="0" noProof="0" dirty="0">
                  <a:ln>
                    <a:noFill/>
                  </a:ln>
                  <a:solidFill>
                    <a:schemeClr val="bg2"/>
                  </a:solidFill>
                  <a:effectLst/>
                  <a:uLnTx/>
                  <a:uFillTx/>
                  <a:latin typeface="Century Gothic"/>
                  <a:cs typeface="Calibri"/>
                  <a:sym typeface="Century Gothic"/>
                </a:rPr>
                <a:t>2000</a:t>
              </a:r>
            </a:p>
          </p:txBody>
        </p:sp>
        <p:sp>
          <p:nvSpPr>
            <p:cNvPr id="32" name="Rechteck 43">
              <a:extLst>
                <a:ext uri="{FF2B5EF4-FFF2-40B4-BE49-F238E27FC236}">
                  <a16:creationId xmlns:a16="http://schemas.microsoft.com/office/drawing/2014/main" id="{1342B1BE-9519-48B1-A7B0-846083DE4BB2}"/>
                </a:ext>
              </a:extLst>
            </p:cNvPr>
            <p:cNvSpPr txBox="1"/>
            <p:nvPr/>
          </p:nvSpPr>
          <p:spPr>
            <a:xfrm>
              <a:off x="5478875" y="5513589"/>
              <a:ext cx="841828" cy="235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967" tIns="35967" rIns="35967" bIns="35967" anchor="ctr">
              <a:spAutoFit/>
            </a:bodyPr>
            <a:lstStyle>
              <a:lvl1pPr algn="l">
                <a:lnSpc>
                  <a:spcPct val="100000"/>
                </a:lnSpc>
                <a:defRPr sz="1100"/>
              </a:lvl1pPr>
            </a:lstStyle>
            <a:p>
              <a:pPr marL="0" marR="0" lvl="0" indent="0" algn="ctr" defTabSz="913577" rtl="0" eaLnBrk="1" fontAlgn="auto" latinLnBrk="0" hangingPunct="0">
                <a:lnSpc>
                  <a:spcPts val="1420"/>
                </a:lnSpc>
                <a:spcBef>
                  <a:spcPts val="999"/>
                </a:spcBef>
                <a:spcAft>
                  <a:spcPts val="0"/>
                </a:spcAft>
                <a:buClrTx/>
                <a:buSzTx/>
                <a:buFontTx/>
                <a:buNone/>
                <a:tabLst/>
                <a:defRPr/>
              </a:pPr>
              <a:r>
                <a:rPr kumimoji="0" lang="en-US" sz="1300" i="0" u="none" strike="noStrike" kern="0" cap="none" spc="0" normalizeH="0" baseline="0" noProof="0" dirty="0">
                  <a:ln>
                    <a:noFill/>
                  </a:ln>
                  <a:solidFill>
                    <a:schemeClr val="bg2"/>
                  </a:solidFill>
                  <a:effectLst/>
                  <a:uLnTx/>
                  <a:uFillTx/>
                  <a:latin typeface="Century Gothic"/>
                  <a:cs typeface="Calibri"/>
                  <a:sym typeface="Century Gothic"/>
                </a:rPr>
                <a:t>2010</a:t>
              </a:r>
            </a:p>
          </p:txBody>
        </p:sp>
      </p:grpSp>
      <p:grpSp>
        <p:nvGrpSpPr>
          <p:cNvPr id="2" name="Group 1">
            <a:extLst>
              <a:ext uri="{FF2B5EF4-FFF2-40B4-BE49-F238E27FC236}">
                <a16:creationId xmlns:a16="http://schemas.microsoft.com/office/drawing/2014/main" id="{F79CDCF5-9C93-4F37-B194-68C9022CA33A}"/>
              </a:ext>
            </a:extLst>
          </p:cNvPr>
          <p:cNvGrpSpPr/>
          <p:nvPr/>
        </p:nvGrpSpPr>
        <p:grpSpPr>
          <a:xfrm>
            <a:off x="6442228" y="2219284"/>
            <a:ext cx="168526" cy="1848936"/>
            <a:chOff x="6442228" y="2219284"/>
            <a:chExt cx="168526" cy="1848936"/>
          </a:xfrm>
        </p:grpSpPr>
        <p:sp>
          <p:nvSpPr>
            <p:cNvPr id="42" name="Arc 41">
              <a:extLst>
                <a:ext uri="{FF2B5EF4-FFF2-40B4-BE49-F238E27FC236}">
                  <a16:creationId xmlns:a16="http://schemas.microsoft.com/office/drawing/2014/main" id="{BEEDA9BE-2C31-4BB6-A372-F935D4FD75E6}"/>
                </a:ext>
              </a:extLst>
            </p:cNvPr>
            <p:cNvSpPr/>
            <p:nvPr/>
          </p:nvSpPr>
          <p:spPr>
            <a:xfrm rot="18900000">
              <a:off x="6447648" y="2219284"/>
              <a:ext cx="157686" cy="168526"/>
            </a:xfrm>
            <a:prstGeom prst="arc">
              <a:avLst/>
            </a:prstGeom>
            <a:noFill/>
            <a:ln w="19050" cap="rnd">
              <a:solidFill>
                <a:schemeClr val="bg2"/>
              </a:solidFill>
              <a:prstDash val="solid"/>
              <a:round/>
              <a:tailEnd type="none" w="lg" len="lg"/>
            </a:ln>
            <a:effectLst>
              <a:outerShdw dist="20000" sx="1000" sy="1000" rotWithShape="0">
                <a:srgbClr val="000000"/>
              </a:outerShdw>
            </a:effectLst>
            <a:sp3d/>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46" name="Straight Connector 45">
              <a:extLst>
                <a:ext uri="{FF2B5EF4-FFF2-40B4-BE49-F238E27FC236}">
                  <a16:creationId xmlns:a16="http://schemas.microsoft.com/office/drawing/2014/main" id="{66AD609E-4457-4461-A6CE-B01FC839E0D4}"/>
                </a:ext>
              </a:extLst>
            </p:cNvPr>
            <p:cNvCxnSpPr>
              <a:cxnSpLocks/>
            </p:cNvCxnSpPr>
            <p:nvPr/>
          </p:nvCxnSpPr>
          <p:spPr>
            <a:xfrm>
              <a:off x="6526491" y="2277874"/>
              <a:ext cx="0" cy="1737175"/>
            </a:xfrm>
            <a:prstGeom prst="line">
              <a:avLst/>
            </a:prstGeom>
            <a:ln w="9525" cap="rnd">
              <a:solidFill>
                <a:schemeClr val="bg2"/>
              </a:solidFill>
              <a:prstDash val="sysDash"/>
              <a:headEnd type="stealth" w="med" len="med"/>
              <a:tailEnd type="stealth" w="med" len="med"/>
            </a:ln>
          </p:spPr>
          <p:style>
            <a:lnRef idx="1">
              <a:schemeClr val="accent1"/>
            </a:lnRef>
            <a:fillRef idx="0">
              <a:schemeClr val="accent1"/>
            </a:fillRef>
            <a:effectRef idx="0">
              <a:schemeClr val="accent1"/>
            </a:effectRef>
            <a:fontRef idx="minor">
              <a:schemeClr val="tx1"/>
            </a:fontRef>
          </p:style>
        </p:cxnSp>
        <p:sp>
          <p:nvSpPr>
            <p:cNvPr id="53" name="Arc 52">
              <a:extLst>
                <a:ext uri="{FF2B5EF4-FFF2-40B4-BE49-F238E27FC236}">
                  <a16:creationId xmlns:a16="http://schemas.microsoft.com/office/drawing/2014/main" id="{9B510543-7233-48B0-A288-40A8AA9B7A34}"/>
                </a:ext>
              </a:extLst>
            </p:cNvPr>
            <p:cNvSpPr/>
            <p:nvPr/>
          </p:nvSpPr>
          <p:spPr>
            <a:xfrm rot="2700000" flipV="1">
              <a:off x="6447648" y="3905114"/>
              <a:ext cx="157686" cy="168526"/>
            </a:xfrm>
            <a:prstGeom prst="arc">
              <a:avLst/>
            </a:prstGeom>
            <a:noFill/>
            <a:ln w="19050" cap="rnd">
              <a:solidFill>
                <a:schemeClr val="bg2"/>
              </a:solidFill>
              <a:prstDash val="solid"/>
              <a:round/>
              <a:tailEnd type="none" w="lg" len="lg"/>
            </a:ln>
            <a:effectLst>
              <a:outerShdw dist="20000" sx="1000" sy="1000" rotWithShape="0">
                <a:srgbClr val="000000"/>
              </a:outerShdw>
            </a:effectLst>
            <a:sp3d/>
          </p:spPr>
          <p:style>
            <a:lnRef idx="0">
              <a:scrgbClr r="0" g="0" b="0"/>
            </a:lnRef>
            <a:fillRef idx="0">
              <a:scrgbClr r="0" g="0" b="0"/>
            </a:fillRef>
            <a:effectRef idx="0">
              <a:scrgbClr r="0" g="0" b="0"/>
            </a:effectRef>
            <a:fontRef idx="none"/>
          </p:style>
          <p:txBody>
            <a:bodyPr rtlCol="0" anchor="ctr"/>
            <a:lstStyle/>
            <a:p>
              <a:pPr algn="ctr"/>
              <a:endParaRPr lang="en-US"/>
            </a:p>
          </p:txBody>
        </p:sp>
      </p:grpSp>
      <p:grpSp>
        <p:nvGrpSpPr>
          <p:cNvPr id="7" name="Group 6">
            <a:extLst>
              <a:ext uri="{FF2B5EF4-FFF2-40B4-BE49-F238E27FC236}">
                <a16:creationId xmlns:a16="http://schemas.microsoft.com/office/drawing/2014/main" id="{6417A541-450F-4787-99A2-4A5CEB0B367E}"/>
              </a:ext>
            </a:extLst>
          </p:cNvPr>
          <p:cNvGrpSpPr/>
          <p:nvPr/>
        </p:nvGrpSpPr>
        <p:grpSpPr>
          <a:xfrm>
            <a:off x="7213953" y="2219284"/>
            <a:ext cx="168526" cy="855885"/>
            <a:chOff x="7213953" y="2219284"/>
            <a:chExt cx="168526" cy="855885"/>
          </a:xfrm>
        </p:grpSpPr>
        <p:sp>
          <p:nvSpPr>
            <p:cNvPr id="57" name="Arc 56">
              <a:extLst>
                <a:ext uri="{FF2B5EF4-FFF2-40B4-BE49-F238E27FC236}">
                  <a16:creationId xmlns:a16="http://schemas.microsoft.com/office/drawing/2014/main" id="{8617E51A-9EC1-4169-9BBD-5E622DAE4224}"/>
                </a:ext>
              </a:extLst>
            </p:cNvPr>
            <p:cNvSpPr/>
            <p:nvPr/>
          </p:nvSpPr>
          <p:spPr>
            <a:xfrm rot="18900000">
              <a:off x="7219373" y="2219284"/>
              <a:ext cx="157686" cy="168526"/>
            </a:xfrm>
            <a:prstGeom prst="arc">
              <a:avLst/>
            </a:prstGeom>
            <a:noFill/>
            <a:ln w="19050" cap="rnd">
              <a:solidFill>
                <a:schemeClr val="tx2"/>
              </a:solidFill>
              <a:prstDash val="solid"/>
              <a:round/>
              <a:tailEnd type="none" w="lg" len="lg"/>
            </a:ln>
            <a:effectLst>
              <a:outerShdw dist="20000" sx="1000" sy="1000" rotWithShape="0">
                <a:srgbClr val="000000"/>
              </a:outerShdw>
            </a:effectLst>
            <a:sp3d/>
          </p:spPr>
          <p:style>
            <a:lnRef idx="0">
              <a:scrgbClr r="0" g="0" b="0"/>
            </a:lnRef>
            <a:fillRef idx="0">
              <a:scrgbClr r="0" g="0" b="0"/>
            </a:fillRef>
            <a:effectRef idx="0">
              <a:scrgbClr r="0" g="0" b="0"/>
            </a:effectRef>
            <a:fontRef idx="none"/>
          </p:style>
          <p:txBody>
            <a:bodyPr rtlCol="0" anchor="ctr"/>
            <a:lstStyle/>
            <a:p>
              <a:pPr algn="ctr"/>
              <a:endParaRPr lang="en-US"/>
            </a:p>
          </p:txBody>
        </p:sp>
        <p:cxnSp>
          <p:nvCxnSpPr>
            <p:cNvPr id="58" name="Straight Connector 57">
              <a:extLst>
                <a:ext uri="{FF2B5EF4-FFF2-40B4-BE49-F238E27FC236}">
                  <a16:creationId xmlns:a16="http://schemas.microsoft.com/office/drawing/2014/main" id="{84D3C420-3E86-4F12-BED4-78B735F4EB98}"/>
                </a:ext>
              </a:extLst>
            </p:cNvPr>
            <p:cNvCxnSpPr>
              <a:cxnSpLocks/>
            </p:cNvCxnSpPr>
            <p:nvPr/>
          </p:nvCxnSpPr>
          <p:spPr>
            <a:xfrm>
              <a:off x="7298216" y="2274351"/>
              <a:ext cx="0" cy="751171"/>
            </a:xfrm>
            <a:prstGeom prst="line">
              <a:avLst/>
            </a:prstGeom>
            <a:ln w="9525" cap="rnd">
              <a:solidFill>
                <a:schemeClr val="tx2"/>
              </a:solidFill>
              <a:prstDash val="sysDash"/>
              <a:headEnd type="stealth" w="med" len="med"/>
              <a:tailEnd type="stealth" w="med" len="med"/>
            </a:ln>
          </p:spPr>
          <p:style>
            <a:lnRef idx="1">
              <a:schemeClr val="accent1"/>
            </a:lnRef>
            <a:fillRef idx="0">
              <a:schemeClr val="accent1"/>
            </a:fillRef>
            <a:effectRef idx="0">
              <a:schemeClr val="accent1"/>
            </a:effectRef>
            <a:fontRef idx="minor">
              <a:schemeClr val="tx1"/>
            </a:fontRef>
          </p:style>
        </p:cxnSp>
        <p:sp>
          <p:nvSpPr>
            <p:cNvPr id="59" name="Arc 58">
              <a:extLst>
                <a:ext uri="{FF2B5EF4-FFF2-40B4-BE49-F238E27FC236}">
                  <a16:creationId xmlns:a16="http://schemas.microsoft.com/office/drawing/2014/main" id="{01EBB1F9-52F7-442E-958A-C5CB8BCAB57A}"/>
                </a:ext>
              </a:extLst>
            </p:cNvPr>
            <p:cNvSpPr/>
            <p:nvPr/>
          </p:nvSpPr>
          <p:spPr>
            <a:xfrm rot="2700000" flipV="1">
              <a:off x="7219373" y="2912063"/>
              <a:ext cx="157686" cy="168526"/>
            </a:xfrm>
            <a:prstGeom prst="arc">
              <a:avLst/>
            </a:prstGeom>
            <a:noFill/>
            <a:ln w="19050" cap="rnd">
              <a:solidFill>
                <a:schemeClr val="tx2"/>
              </a:solidFill>
              <a:prstDash val="solid"/>
              <a:round/>
              <a:tailEnd type="none" w="lg" len="lg"/>
            </a:ln>
            <a:effectLst>
              <a:outerShdw dist="20000" sx="1000" sy="1000" rotWithShape="0">
                <a:srgbClr val="000000"/>
              </a:outerShdw>
            </a:effectLst>
            <a:sp3d/>
          </p:spPr>
          <p:style>
            <a:lnRef idx="0">
              <a:scrgbClr r="0" g="0" b="0"/>
            </a:lnRef>
            <a:fillRef idx="0">
              <a:scrgbClr r="0" g="0" b="0"/>
            </a:fillRef>
            <a:effectRef idx="0">
              <a:scrgbClr r="0" g="0" b="0"/>
            </a:effectRef>
            <a:fontRef idx="none"/>
          </p:style>
          <p:txBody>
            <a:bodyPr rtlCol="0" anchor="ctr"/>
            <a:lstStyle/>
            <a:p>
              <a:pPr algn="ctr"/>
              <a:endParaRPr lang="en-US"/>
            </a:p>
          </p:txBody>
        </p:sp>
      </p:grpSp>
      <p:sp>
        <p:nvSpPr>
          <p:cNvPr id="64" name="Rechteck 43">
            <a:extLst>
              <a:ext uri="{FF2B5EF4-FFF2-40B4-BE49-F238E27FC236}">
                <a16:creationId xmlns:a16="http://schemas.microsoft.com/office/drawing/2014/main" id="{03985BC9-DA2B-42ED-BF09-A3BB4093A77E}"/>
              </a:ext>
            </a:extLst>
          </p:cNvPr>
          <p:cNvSpPr txBox="1"/>
          <p:nvPr/>
        </p:nvSpPr>
        <p:spPr>
          <a:xfrm>
            <a:off x="4395087" y="1551258"/>
            <a:ext cx="2207604" cy="572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967" tIns="35967" rIns="35967" bIns="35967" anchor="ctr">
            <a:spAutoFit/>
          </a:bodyPr>
          <a:lstStyle>
            <a:lvl1pPr algn="l">
              <a:lnSpc>
                <a:spcPct val="100000"/>
              </a:lnSpc>
              <a:defRPr sz="1100"/>
            </a:lvl1pPr>
          </a:lstStyle>
          <a:p>
            <a:pPr marL="0" marR="0" lvl="0" indent="0" algn="r" defTabSz="913577" rtl="0" eaLnBrk="1" fontAlgn="auto" latinLnBrk="0" hangingPunct="0">
              <a:lnSpc>
                <a:spcPts val="1900"/>
              </a:lnSpc>
              <a:spcBef>
                <a:spcPts val="999"/>
              </a:spcBef>
              <a:spcAft>
                <a:spcPts val="0"/>
              </a:spcAft>
              <a:buClrTx/>
              <a:buSzTx/>
              <a:buFontTx/>
              <a:buNone/>
              <a:tabLst/>
              <a:defRPr/>
            </a:pPr>
            <a:r>
              <a:rPr kumimoji="0" lang="en-US" sz="1300" b="1" i="0" u="none" strike="noStrike" kern="0" cap="none" spc="0" normalizeH="0" baseline="0" noProof="0" dirty="0">
                <a:ln>
                  <a:noFill/>
                </a:ln>
                <a:solidFill>
                  <a:schemeClr val="bg2"/>
                </a:solidFill>
                <a:effectLst/>
                <a:uLnTx/>
                <a:uFillTx/>
                <a:latin typeface="Century Gothic"/>
                <a:cs typeface="Calibri"/>
                <a:sym typeface="Century Gothic"/>
              </a:rPr>
              <a:t>Range of performance that customers can utilize</a:t>
            </a:r>
          </a:p>
        </p:txBody>
      </p:sp>
      <p:sp>
        <p:nvSpPr>
          <p:cNvPr id="65" name="Rechteck 43">
            <a:extLst>
              <a:ext uri="{FF2B5EF4-FFF2-40B4-BE49-F238E27FC236}">
                <a16:creationId xmlns:a16="http://schemas.microsoft.com/office/drawing/2014/main" id="{C3B4DA0F-294B-498D-B11B-656FA6DEC741}"/>
              </a:ext>
            </a:extLst>
          </p:cNvPr>
          <p:cNvSpPr txBox="1"/>
          <p:nvPr/>
        </p:nvSpPr>
        <p:spPr>
          <a:xfrm>
            <a:off x="7213883" y="1811664"/>
            <a:ext cx="1272111" cy="312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967" tIns="35967" rIns="35967" bIns="35967" anchor="ctr">
            <a:spAutoFit/>
          </a:bodyPr>
          <a:lstStyle>
            <a:lvl1pPr algn="l">
              <a:lnSpc>
                <a:spcPct val="100000"/>
              </a:lnSpc>
              <a:defRPr sz="1100"/>
            </a:lvl1pPr>
          </a:lstStyle>
          <a:p>
            <a:pPr marL="0" marR="0" lvl="0" indent="0" defTabSz="913577" rtl="0" eaLnBrk="1" fontAlgn="auto" latinLnBrk="0" hangingPunct="0">
              <a:lnSpc>
                <a:spcPts val="1900"/>
              </a:lnSpc>
              <a:spcBef>
                <a:spcPts val="999"/>
              </a:spcBef>
              <a:spcAft>
                <a:spcPts val="0"/>
              </a:spcAft>
              <a:buClrTx/>
              <a:buSzTx/>
              <a:buFontTx/>
              <a:buNone/>
              <a:tabLst/>
              <a:defRPr/>
            </a:pPr>
            <a:r>
              <a:rPr kumimoji="0" lang="en-US" sz="1300" b="1" i="0" u="none" strike="noStrike" kern="0" cap="none" spc="0" normalizeH="0" baseline="0" noProof="0" dirty="0">
                <a:ln>
                  <a:noFill/>
                </a:ln>
                <a:solidFill>
                  <a:schemeClr val="accent2"/>
                </a:solidFill>
                <a:effectLst/>
                <a:uLnTx/>
                <a:uFillTx/>
                <a:latin typeface="Century Gothic"/>
                <a:cs typeface="Calibri"/>
                <a:sym typeface="Century Gothic"/>
              </a:rPr>
              <a:t>Unmet Needs</a:t>
            </a:r>
          </a:p>
        </p:txBody>
      </p:sp>
      <p:grpSp>
        <p:nvGrpSpPr>
          <p:cNvPr id="63" name="Group 62">
            <a:extLst>
              <a:ext uri="{FF2B5EF4-FFF2-40B4-BE49-F238E27FC236}">
                <a16:creationId xmlns:a16="http://schemas.microsoft.com/office/drawing/2014/main" id="{58EBC27A-35D5-45AE-AB92-84BC997634E4}"/>
              </a:ext>
            </a:extLst>
          </p:cNvPr>
          <p:cNvGrpSpPr/>
          <p:nvPr/>
        </p:nvGrpSpPr>
        <p:grpSpPr>
          <a:xfrm>
            <a:off x="858352" y="1551258"/>
            <a:ext cx="314160" cy="4348159"/>
            <a:chOff x="910066" y="1272299"/>
            <a:chExt cx="314160" cy="4773448"/>
          </a:xfrm>
        </p:grpSpPr>
        <p:sp>
          <p:nvSpPr>
            <p:cNvPr id="66" name="TextBox 65">
              <a:extLst>
                <a:ext uri="{FF2B5EF4-FFF2-40B4-BE49-F238E27FC236}">
                  <a16:creationId xmlns:a16="http://schemas.microsoft.com/office/drawing/2014/main" id="{E1014A72-1071-42FC-8D1E-02B0041C694A}"/>
                </a:ext>
              </a:extLst>
            </p:cNvPr>
            <p:cNvSpPr txBox="1"/>
            <p:nvPr/>
          </p:nvSpPr>
          <p:spPr>
            <a:xfrm rot="16200000">
              <a:off x="745488" y="1436877"/>
              <a:ext cx="643315" cy="314159"/>
            </a:xfrm>
            <a:prstGeom prst="rect">
              <a:avLst/>
            </a:prstGeom>
            <a:noFill/>
          </p:spPr>
          <p:txBody>
            <a:bodyPr wrap="none" rtlCol="0">
              <a:spAutoFit/>
            </a:bodyPr>
            <a:lstStyle/>
            <a:p>
              <a:pPr algn="r"/>
              <a:r>
                <a:rPr lang="en-US" sz="1200" dirty="0">
                  <a:solidFill>
                    <a:srgbClr val="A3AAAB"/>
                  </a:solidFill>
                  <a:latin typeface="Century Gothic" panose="020B0502020202020204" pitchFamily="34" charset="0"/>
                </a:rPr>
                <a:t>High</a:t>
              </a:r>
            </a:p>
          </p:txBody>
        </p:sp>
        <p:sp>
          <p:nvSpPr>
            <p:cNvPr id="67" name="TextBox 66">
              <a:extLst>
                <a:ext uri="{FF2B5EF4-FFF2-40B4-BE49-F238E27FC236}">
                  <a16:creationId xmlns:a16="http://schemas.microsoft.com/office/drawing/2014/main" id="{6CCFE3F8-E43D-4B0D-BFA2-BD75191F0AFF}"/>
                </a:ext>
              </a:extLst>
            </p:cNvPr>
            <p:cNvSpPr txBox="1"/>
            <p:nvPr/>
          </p:nvSpPr>
          <p:spPr>
            <a:xfrm rot="16200000">
              <a:off x="767316" y="5588837"/>
              <a:ext cx="599661" cy="314159"/>
            </a:xfrm>
            <a:prstGeom prst="rect">
              <a:avLst/>
            </a:prstGeom>
            <a:noFill/>
          </p:spPr>
          <p:txBody>
            <a:bodyPr wrap="none" rtlCol="0">
              <a:spAutoFit/>
            </a:bodyPr>
            <a:lstStyle/>
            <a:p>
              <a:r>
                <a:rPr lang="en-US" sz="1200" dirty="0">
                  <a:solidFill>
                    <a:srgbClr val="A3AAAB"/>
                  </a:solidFill>
                  <a:latin typeface="Century Gothic" panose="020B0502020202020204" pitchFamily="34" charset="0"/>
                </a:rPr>
                <a:t>Low</a:t>
              </a:r>
            </a:p>
          </p:txBody>
        </p:sp>
        <p:sp>
          <p:nvSpPr>
            <p:cNvPr id="68" name="TextBox 67">
              <a:extLst>
                <a:ext uri="{FF2B5EF4-FFF2-40B4-BE49-F238E27FC236}">
                  <a16:creationId xmlns:a16="http://schemas.microsoft.com/office/drawing/2014/main" id="{A8EF54C0-74C2-4F4E-AB28-7A5974A16B5F}"/>
                </a:ext>
              </a:extLst>
            </p:cNvPr>
            <p:cNvSpPr txBox="1"/>
            <p:nvPr/>
          </p:nvSpPr>
          <p:spPr>
            <a:xfrm rot="16200000">
              <a:off x="439606" y="3520527"/>
              <a:ext cx="1255084" cy="276999"/>
            </a:xfrm>
            <a:prstGeom prst="rect">
              <a:avLst/>
            </a:prstGeom>
            <a:noFill/>
          </p:spPr>
          <p:txBody>
            <a:bodyPr wrap="none" rtlCol="0">
              <a:spAutoFit/>
            </a:bodyPr>
            <a:lstStyle/>
            <a:p>
              <a:pPr algn="ctr"/>
              <a:r>
                <a:rPr lang="en-US" sz="1200" b="1" dirty="0">
                  <a:solidFill>
                    <a:schemeClr val="bg2"/>
                  </a:solidFill>
                  <a:latin typeface="Century Gothic" panose="020B0502020202020204" pitchFamily="34" charset="0"/>
                </a:rPr>
                <a:t>Performance</a:t>
              </a:r>
            </a:p>
          </p:txBody>
        </p:sp>
      </p:grpSp>
    </p:spTree>
    <p:extLst>
      <p:ext uri="{BB962C8B-B14F-4D97-AF65-F5344CB8AC3E}">
        <p14:creationId xmlns:p14="http://schemas.microsoft.com/office/powerpoint/2010/main" val="99567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1500"/>
                                        <p:tgtEl>
                                          <p:spTgt spid="17"/>
                                        </p:tgtEl>
                                      </p:cBhvr>
                                    </p:animEffect>
                                  </p:childTnLst>
                                </p:cTn>
                              </p:par>
                              <p:par>
                                <p:cTn id="11" presetID="12" presetClass="entr" presetSubtype="2" fill="hold" nodeType="withEffect">
                                  <p:stCondLst>
                                    <p:cond delay="500"/>
                                  </p:stCondLst>
                                  <p:childTnLst>
                                    <p:set>
                                      <p:cBhvr>
                                        <p:cTn id="12" dur="1" fill="hold">
                                          <p:stCondLst>
                                            <p:cond delay="0"/>
                                          </p:stCondLst>
                                        </p:cTn>
                                        <p:tgtEl>
                                          <p:spTgt spid="63"/>
                                        </p:tgtEl>
                                        <p:attrNameLst>
                                          <p:attrName>style.visibility</p:attrName>
                                        </p:attrNameLst>
                                      </p:cBhvr>
                                      <p:to>
                                        <p:strVal val="visible"/>
                                      </p:to>
                                    </p:set>
                                    <p:anim calcmode="lin" valueType="num">
                                      <p:cBhvr additive="base">
                                        <p:cTn id="13" dur="1000"/>
                                        <p:tgtEl>
                                          <p:spTgt spid="63"/>
                                        </p:tgtEl>
                                        <p:attrNameLst>
                                          <p:attrName>ppt_x</p:attrName>
                                        </p:attrNameLst>
                                      </p:cBhvr>
                                      <p:tavLst>
                                        <p:tav tm="0">
                                          <p:val>
                                            <p:strVal val="#ppt_x+#ppt_w*1.125000"/>
                                          </p:val>
                                        </p:tav>
                                        <p:tav tm="100000">
                                          <p:val>
                                            <p:strVal val="#ppt_x"/>
                                          </p:val>
                                        </p:tav>
                                      </p:tavLst>
                                    </p:anim>
                                    <p:animEffect transition="in" filter="wipe(left)">
                                      <p:cBhvr>
                                        <p:cTn id="14" dur="1000"/>
                                        <p:tgtEl>
                                          <p:spTgt spid="63"/>
                                        </p:tgtEl>
                                      </p:cBhvr>
                                    </p:animEffect>
                                  </p:childTnLst>
                                </p:cTn>
                              </p:par>
                              <p:par>
                                <p:cTn id="15" presetID="12" presetClass="entr" presetSubtype="4"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p:tgtEl>
                                          <p:spTgt spid="3"/>
                                        </p:tgtEl>
                                        <p:attrNameLst>
                                          <p:attrName>ppt_y</p:attrName>
                                        </p:attrNameLst>
                                      </p:cBhvr>
                                      <p:tavLst>
                                        <p:tav tm="0">
                                          <p:val>
                                            <p:strVal val="#ppt_y+#ppt_h*1.125000"/>
                                          </p:val>
                                        </p:tav>
                                        <p:tav tm="100000">
                                          <p:val>
                                            <p:strVal val="#ppt_y"/>
                                          </p:val>
                                        </p:tav>
                                      </p:tavLst>
                                    </p:anim>
                                    <p:animEffect transition="in" filter="wipe(up)">
                                      <p:cBhvr>
                                        <p:cTn id="18" dur="1000"/>
                                        <p:tgtEl>
                                          <p:spTgt spid="3"/>
                                        </p:tgtEl>
                                      </p:cBhvr>
                                    </p:animEffect>
                                  </p:childTnLst>
                                </p:cTn>
                              </p:par>
                              <p:par>
                                <p:cTn id="19" presetID="12" presetClass="entr" presetSubtype="1" fill="hold" grpId="0" nodeType="withEffect">
                                  <p:stCondLst>
                                    <p:cond delay="5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p:tgtEl>
                                          <p:spTgt spid="16"/>
                                        </p:tgtEl>
                                        <p:attrNameLst>
                                          <p:attrName>ppt_y</p:attrName>
                                        </p:attrNameLst>
                                      </p:cBhvr>
                                      <p:tavLst>
                                        <p:tav tm="0">
                                          <p:val>
                                            <p:strVal val="#ppt_y-#ppt_h*1.125000"/>
                                          </p:val>
                                        </p:tav>
                                        <p:tav tm="100000">
                                          <p:val>
                                            <p:strVal val="#ppt_y"/>
                                          </p:val>
                                        </p:tav>
                                      </p:tavLst>
                                    </p:anim>
                                    <p:animEffect transition="in" filter="wipe(down)">
                                      <p:cBhvr>
                                        <p:cTn id="22" dur="1000"/>
                                        <p:tgtEl>
                                          <p:spTgt spid="16"/>
                                        </p:tgtEl>
                                      </p:cBhvr>
                                    </p:animEffect>
                                  </p:childTnLst>
                                </p:cTn>
                              </p:par>
                              <p:par>
                                <p:cTn id="23" presetID="22" presetClass="entr" presetSubtype="8" fill="hold" nodeType="withEffect">
                                  <p:stCondLst>
                                    <p:cond delay="125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2000"/>
                                        <p:tgtEl>
                                          <p:spTgt spid="23"/>
                                        </p:tgtEl>
                                      </p:cBhvr>
                                    </p:animEffect>
                                  </p:childTnLst>
                                </p:cTn>
                              </p:par>
                              <p:par>
                                <p:cTn id="26" presetID="22" presetClass="entr" presetSubtype="8" fill="hold" grpId="0" nodeType="withEffect">
                                  <p:stCondLst>
                                    <p:cond delay="125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2000"/>
                                        <p:tgtEl>
                                          <p:spTgt spid="39"/>
                                        </p:tgtEl>
                                      </p:cBhvr>
                                    </p:animEffect>
                                  </p:childTnLst>
                                </p:cTn>
                              </p:par>
                              <p:par>
                                <p:cTn id="29" presetID="22" presetClass="entr" presetSubtype="8" fill="hold" grpId="0" nodeType="withEffect">
                                  <p:stCondLst>
                                    <p:cond delay="125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2000"/>
                                        <p:tgtEl>
                                          <p:spTgt spid="24"/>
                                        </p:tgtEl>
                                      </p:cBhvr>
                                    </p:animEffect>
                                  </p:childTnLst>
                                </p:cTn>
                              </p:par>
                              <p:par>
                                <p:cTn id="32" presetID="10" presetClass="entr" presetSubtype="0" fill="hold" nodeType="withEffect">
                                  <p:stCondLst>
                                    <p:cond delay="375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childTnLst>
                                </p:cTn>
                              </p:par>
                              <p:par>
                                <p:cTn id="35" presetID="10" presetClass="entr" presetSubtype="0" fill="hold" nodeType="withEffect">
                                  <p:stCondLst>
                                    <p:cond delay="300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23" presetClass="entr" presetSubtype="272" fill="hold" nodeType="withEffect">
                                  <p:stCondLst>
                                    <p:cond delay="375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00" fill="hold"/>
                                        <p:tgtEl>
                                          <p:spTgt spid="7"/>
                                        </p:tgtEl>
                                        <p:attrNameLst>
                                          <p:attrName>ppt_w</p:attrName>
                                        </p:attrNameLst>
                                      </p:cBhvr>
                                      <p:tavLst>
                                        <p:tav tm="0">
                                          <p:val>
                                            <p:strVal val="2/3*#ppt_w"/>
                                          </p:val>
                                        </p:tav>
                                        <p:tav tm="100000">
                                          <p:val>
                                            <p:strVal val="#ppt_w"/>
                                          </p:val>
                                        </p:tav>
                                      </p:tavLst>
                                    </p:anim>
                                    <p:anim calcmode="lin" valueType="num">
                                      <p:cBhvr>
                                        <p:cTn id="41" dur="1000" fill="hold"/>
                                        <p:tgtEl>
                                          <p:spTgt spid="7"/>
                                        </p:tgtEl>
                                        <p:attrNameLst>
                                          <p:attrName>ppt_h</p:attrName>
                                        </p:attrNameLst>
                                      </p:cBhvr>
                                      <p:tavLst>
                                        <p:tav tm="0">
                                          <p:val>
                                            <p:strVal val="2/3*#ppt_h"/>
                                          </p:val>
                                        </p:tav>
                                        <p:tav tm="100000">
                                          <p:val>
                                            <p:strVal val="#ppt_h"/>
                                          </p:val>
                                        </p:tav>
                                      </p:tavLst>
                                    </p:anim>
                                  </p:childTnLst>
                                </p:cTn>
                              </p:par>
                              <p:par>
                                <p:cTn id="42" presetID="23" presetClass="entr" presetSubtype="272" fill="hold" nodeType="withEffect">
                                  <p:stCondLst>
                                    <p:cond delay="3000"/>
                                  </p:stCondLst>
                                  <p:childTnLst>
                                    <p:set>
                                      <p:cBhvr>
                                        <p:cTn id="43" dur="1" fill="hold">
                                          <p:stCondLst>
                                            <p:cond delay="0"/>
                                          </p:stCondLst>
                                        </p:cTn>
                                        <p:tgtEl>
                                          <p:spTgt spid="2"/>
                                        </p:tgtEl>
                                        <p:attrNameLst>
                                          <p:attrName>style.visibility</p:attrName>
                                        </p:attrNameLst>
                                      </p:cBhvr>
                                      <p:to>
                                        <p:strVal val="visible"/>
                                      </p:to>
                                    </p:set>
                                    <p:anim calcmode="lin" valueType="num">
                                      <p:cBhvr>
                                        <p:cTn id="44" dur="1000" fill="hold"/>
                                        <p:tgtEl>
                                          <p:spTgt spid="2"/>
                                        </p:tgtEl>
                                        <p:attrNameLst>
                                          <p:attrName>ppt_w</p:attrName>
                                        </p:attrNameLst>
                                      </p:cBhvr>
                                      <p:tavLst>
                                        <p:tav tm="0">
                                          <p:val>
                                            <p:strVal val="2/3*#ppt_w"/>
                                          </p:val>
                                        </p:tav>
                                        <p:tav tm="100000">
                                          <p:val>
                                            <p:strVal val="#ppt_w"/>
                                          </p:val>
                                        </p:tav>
                                      </p:tavLst>
                                    </p:anim>
                                    <p:anim calcmode="lin" valueType="num">
                                      <p:cBhvr>
                                        <p:cTn id="45" dur="1000" fill="hold"/>
                                        <p:tgtEl>
                                          <p:spTgt spid="2"/>
                                        </p:tgtEl>
                                        <p:attrNameLst>
                                          <p:attrName>ppt_h</p:attrName>
                                        </p:attrNameLst>
                                      </p:cBhvr>
                                      <p:tavLst>
                                        <p:tav tm="0">
                                          <p:val>
                                            <p:strVal val="2/3*#ppt_h"/>
                                          </p:val>
                                        </p:tav>
                                        <p:tav tm="100000">
                                          <p:val>
                                            <p:strVal val="#ppt_h"/>
                                          </p:val>
                                        </p:tav>
                                      </p:tavLst>
                                    </p:anim>
                                  </p:childTnLst>
                                </p:cTn>
                              </p:par>
                              <p:par>
                                <p:cTn id="46" presetID="12" presetClass="entr" presetSubtype="4" fill="hold" grpId="0" nodeType="withEffect">
                                  <p:stCondLst>
                                    <p:cond delay="3000"/>
                                  </p:stCondLst>
                                  <p:childTnLst>
                                    <p:set>
                                      <p:cBhvr>
                                        <p:cTn id="47" dur="1" fill="hold">
                                          <p:stCondLst>
                                            <p:cond delay="0"/>
                                          </p:stCondLst>
                                        </p:cTn>
                                        <p:tgtEl>
                                          <p:spTgt spid="64"/>
                                        </p:tgtEl>
                                        <p:attrNameLst>
                                          <p:attrName>style.visibility</p:attrName>
                                        </p:attrNameLst>
                                      </p:cBhvr>
                                      <p:to>
                                        <p:strVal val="visible"/>
                                      </p:to>
                                    </p:set>
                                    <p:anim calcmode="lin" valueType="num">
                                      <p:cBhvr additive="base">
                                        <p:cTn id="48" dur="1000"/>
                                        <p:tgtEl>
                                          <p:spTgt spid="64"/>
                                        </p:tgtEl>
                                        <p:attrNameLst>
                                          <p:attrName>ppt_y</p:attrName>
                                        </p:attrNameLst>
                                      </p:cBhvr>
                                      <p:tavLst>
                                        <p:tav tm="0">
                                          <p:val>
                                            <p:strVal val="#ppt_y+#ppt_h*1.125000"/>
                                          </p:val>
                                        </p:tav>
                                        <p:tav tm="100000">
                                          <p:val>
                                            <p:strVal val="#ppt_y"/>
                                          </p:val>
                                        </p:tav>
                                      </p:tavLst>
                                    </p:anim>
                                    <p:animEffect transition="in" filter="wipe(up)">
                                      <p:cBhvr>
                                        <p:cTn id="49" dur="1000"/>
                                        <p:tgtEl>
                                          <p:spTgt spid="64"/>
                                        </p:tgtEl>
                                      </p:cBhvr>
                                    </p:animEffect>
                                  </p:childTnLst>
                                </p:cTn>
                              </p:par>
                              <p:par>
                                <p:cTn id="50" presetID="12" presetClass="entr" presetSubtype="4" fill="hold" grpId="0" nodeType="withEffect">
                                  <p:stCondLst>
                                    <p:cond delay="3750"/>
                                  </p:stCondLst>
                                  <p:childTnLst>
                                    <p:set>
                                      <p:cBhvr>
                                        <p:cTn id="51" dur="1" fill="hold">
                                          <p:stCondLst>
                                            <p:cond delay="0"/>
                                          </p:stCondLst>
                                        </p:cTn>
                                        <p:tgtEl>
                                          <p:spTgt spid="65"/>
                                        </p:tgtEl>
                                        <p:attrNameLst>
                                          <p:attrName>style.visibility</p:attrName>
                                        </p:attrNameLst>
                                      </p:cBhvr>
                                      <p:to>
                                        <p:strVal val="visible"/>
                                      </p:to>
                                    </p:set>
                                    <p:anim calcmode="lin" valueType="num">
                                      <p:cBhvr additive="base">
                                        <p:cTn id="52" dur="1000"/>
                                        <p:tgtEl>
                                          <p:spTgt spid="65"/>
                                        </p:tgtEl>
                                        <p:attrNameLst>
                                          <p:attrName>ppt_y</p:attrName>
                                        </p:attrNameLst>
                                      </p:cBhvr>
                                      <p:tavLst>
                                        <p:tav tm="0">
                                          <p:val>
                                            <p:strVal val="#ppt_y+#ppt_h*1.125000"/>
                                          </p:val>
                                        </p:tav>
                                        <p:tav tm="100000">
                                          <p:val>
                                            <p:strVal val="#ppt_y"/>
                                          </p:val>
                                        </p:tav>
                                      </p:tavLst>
                                    </p:anim>
                                    <p:animEffect transition="in" filter="wipe(up)">
                                      <p:cBhvr>
                                        <p:cTn id="53"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6" grpId="0"/>
      <p:bldP spid="24" grpId="0" animBg="1"/>
      <p:bldP spid="64" grpId="0"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2" name="Group 371">
            <a:extLst>
              <a:ext uri="{FF2B5EF4-FFF2-40B4-BE49-F238E27FC236}">
                <a16:creationId xmlns:a16="http://schemas.microsoft.com/office/drawing/2014/main" id="{D07A997F-C63A-4127-81BE-320AC244439F}"/>
              </a:ext>
            </a:extLst>
          </p:cNvPr>
          <p:cNvGrpSpPr/>
          <p:nvPr/>
        </p:nvGrpSpPr>
        <p:grpSpPr>
          <a:xfrm>
            <a:off x="4385130" y="2666262"/>
            <a:ext cx="1423297" cy="3636243"/>
            <a:chOff x="-167105" y="3730364"/>
            <a:chExt cx="4071310" cy="3072422"/>
          </a:xfrm>
        </p:grpSpPr>
        <p:cxnSp>
          <p:nvCxnSpPr>
            <p:cNvPr id="373" name="Straight Connector 372">
              <a:extLst>
                <a:ext uri="{FF2B5EF4-FFF2-40B4-BE49-F238E27FC236}">
                  <a16:creationId xmlns:a16="http://schemas.microsoft.com/office/drawing/2014/main" id="{AB625585-B00C-41AA-8D5B-FB3A0FB5C220}"/>
                </a:ext>
              </a:extLst>
            </p:cNvPr>
            <p:cNvCxnSpPr>
              <a:cxnSpLocks/>
            </p:cNvCxnSpPr>
            <p:nvPr/>
          </p:nvCxnSpPr>
          <p:spPr>
            <a:xfrm rot="5400000" flipV="1">
              <a:off x="1868549" y="169471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B1A91380-E987-4FB4-8416-F61E9A807A84}"/>
                </a:ext>
              </a:extLst>
            </p:cNvPr>
            <p:cNvCxnSpPr>
              <a:cxnSpLocks/>
            </p:cNvCxnSpPr>
            <p:nvPr/>
          </p:nvCxnSpPr>
          <p:spPr>
            <a:xfrm rot="5400000" flipV="1">
              <a:off x="1868549" y="20360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9A66BD0C-E8C1-4770-AF45-9F7602847140}"/>
                </a:ext>
              </a:extLst>
            </p:cNvPr>
            <p:cNvCxnSpPr>
              <a:cxnSpLocks/>
            </p:cNvCxnSpPr>
            <p:nvPr/>
          </p:nvCxnSpPr>
          <p:spPr>
            <a:xfrm rot="5400000" flipV="1">
              <a:off x="1868549" y="237747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4189399-A072-43E4-A4E9-77889B9E6E09}"/>
                </a:ext>
              </a:extLst>
            </p:cNvPr>
            <p:cNvCxnSpPr>
              <a:cxnSpLocks/>
            </p:cNvCxnSpPr>
            <p:nvPr/>
          </p:nvCxnSpPr>
          <p:spPr>
            <a:xfrm rot="5400000" flipV="1">
              <a:off x="1868549" y="271885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4CA9ACF8-C428-44DF-9BA3-2BAC063DD444}"/>
                </a:ext>
              </a:extLst>
            </p:cNvPr>
            <p:cNvCxnSpPr>
              <a:cxnSpLocks/>
            </p:cNvCxnSpPr>
            <p:nvPr/>
          </p:nvCxnSpPr>
          <p:spPr>
            <a:xfrm rot="5400000" flipV="1">
              <a:off x="1868549" y="306023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C1CABB94-A3DE-4669-BA70-7AD56918A1DE}"/>
                </a:ext>
              </a:extLst>
            </p:cNvPr>
            <p:cNvCxnSpPr>
              <a:cxnSpLocks/>
            </p:cNvCxnSpPr>
            <p:nvPr/>
          </p:nvCxnSpPr>
          <p:spPr>
            <a:xfrm rot="5400000" flipV="1">
              <a:off x="1868549" y="340161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60526D4-92B6-44C9-B608-CA27F8EEB961}"/>
                </a:ext>
              </a:extLst>
            </p:cNvPr>
            <p:cNvCxnSpPr>
              <a:cxnSpLocks/>
            </p:cNvCxnSpPr>
            <p:nvPr/>
          </p:nvCxnSpPr>
          <p:spPr>
            <a:xfrm rot="5400000" flipV="1">
              <a:off x="1868549" y="37429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BF39A7DB-FF86-4321-873C-989FCABF4405}"/>
                </a:ext>
              </a:extLst>
            </p:cNvPr>
            <p:cNvCxnSpPr>
              <a:cxnSpLocks/>
            </p:cNvCxnSpPr>
            <p:nvPr/>
          </p:nvCxnSpPr>
          <p:spPr>
            <a:xfrm rot="5400000" flipV="1">
              <a:off x="1868549" y="408437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389B34A0-4171-4A7C-B0AF-6626D69DEDBE}"/>
                </a:ext>
              </a:extLst>
            </p:cNvPr>
            <p:cNvCxnSpPr>
              <a:cxnSpLocks/>
            </p:cNvCxnSpPr>
            <p:nvPr/>
          </p:nvCxnSpPr>
          <p:spPr>
            <a:xfrm rot="5400000" flipV="1">
              <a:off x="1868549" y="442575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6AE45C38-B5DB-4657-B8E7-0EB00F27D79D}"/>
                </a:ext>
              </a:extLst>
            </p:cNvPr>
            <p:cNvCxnSpPr>
              <a:cxnSpLocks/>
            </p:cNvCxnSpPr>
            <p:nvPr/>
          </p:nvCxnSpPr>
          <p:spPr>
            <a:xfrm rot="5400000" flipV="1">
              <a:off x="1868549" y="4767131"/>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D9B53C3F-FF19-431B-84A7-9AFA2FF37817}"/>
              </a:ext>
            </a:extLst>
          </p:cNvPr>
          <p:cNvGrpSpPr/>
          <p:nvPr/>
        </p:nvGrpSpPr>
        <p:grpSpPr>
          <a:xfrm>
            <a:off x="6248325" y="2666262"/>
            <a:ext cx="1423297" cy="3636243"/>
            <a:chOff x="-167105" y="3730364"/>
            <a:chExt cx="4071310" cy="3072422"/>
          </a:xfrm>
        </p:grpSpPr>
        <p:cxnSp>
          <p:nvCxnSpPr>
            <p:cNvPr id="384" name="Straight Connector 383">
              <a:extLst>
                <a:ext uri="{FF2B5EF4-FFF2-40B4-BE49-F238E27FC236}">
                  <a16:creationId xmlns:a16="http://schemas.microsoft.com/office/drawing/2014/main" id="{92615951-0B2B-4936-A7B3-5A83AA9FB7F5}"/>
                </a:ext>
              </a:extLst>
            </p:cNvPr>
            <p:cNvCxnSpPr>
              <a:cxnSpLocks/>
            </p:cNvCxnSpPr>
            <p:nvPr/>
          </p:nvCxnSpPr>
          <p:spPr>
            <a:xfrm rot="5400000" flipV="1">
              <a:off x="1868549" y="169471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22712A69-C818-44DC-A509-54676AFBFF37}"/>
                </a:ext>
              </a:extLst>
            </p:cNvPr>
            <p:cNvCxnSpPr>
              <a:cxnSpLocks/>
            </p:cNvCxnSpPr>
            <p:nvPr/>
          </p:nvCxnSpPr>
          <p:spPr>
            <a:xfrm rot="5400000" flipV="1">
              <a:off x="1868549" y="20360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6C68811F-6549-48E2-A0A4-0D1F540D307B}"/>
                </a:ext>
              </a:extLst>
            </p:cNvPr>
            <p:cNvCxnSpPr>
              <a:cxnSpLocks/>
            </p:cNvCxnSpPr>
            <p:nvPr/>
          </p:nvCxnSpPr>
          <p:spPr>
            <a:xfrm rot="5400000" flipV="1">
              <a:off x="1868549" y="237747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E0834E3-A738-4C36-911E-80C4400A03DE}"/>
                </a:ext>
              </a:extLst>
            </p:cNvPr>
            <p:cNvCxnSpPr>
              <a:cxnSpLocks/>
            </p:cNvCxnSpPr>
            <p:nvPr/>
          </p:nvCxnSpPr>
          <p:spPr>
            <a:xfrm rot="5400000" flipV="1">
              <a:off x="1868549" y="271885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DBBD09EC-819A-485B-B666-6325DC66E27A}"/>
                </a:ext>
              </a:extLst>
            </p:cNvPr>
            <p:cNvCxnSpPr>
              <a:cxnSpLocks/>
            </p:cNvCxnSpPr>
            <p:nvPr/>
          </p:nvCxnSpPr>
          <p:spPr>
            <a:xfrm rot="5400000" flipV="1">
              <a:off x="1868549" y="306023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FE635C5-F9A3-4594-A358-B3727127A679}"/>
                </a:ext>
              </a:extLst>
            </p:cNvPr>
            <p:cNvCxnSpPr>
              <a:cxnSpLocks/>
            </p:cNvCxnSpPr>
            <p:nvPr/>
          </p:nvCxnSpPr>
          <p:spPr>
            <a:xfrm rot="5400000" flipV="1">
              <a:off x="1868549" y="340161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012FCB14-7CFD-4AC2-96F0-655348C77EB6}"/>
                </a:ext>
              </a:extLst>
            </p:cNvPr>
            <p:cNvCxnSpPr>
              <a:cxnSpLocks/>
            </p:cNvCxnSpPr>
            <p:nvPr/>
          </p:nvCxnSpPr>
          <p:spPr>
            <a:xfrm rot="5400000" flipV="1">
              <a:off x="1868549" y="37429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42175609-B264-43B7-B510-48B24B04D207}"/>
                </a:ext>
              </a:extLst>
            </p:cNvPr>
            <p:cNvCxnSpPr>
              <a:cxnSpLocks/>
            </p:cNvCxnSpPr>
            <p:nvPr/>
          </p:nvCxnSpPr>
          <p:spPr>
            <a:xfrm rot="5400000" flipV="1">
              <a:off x="1868549" y="408437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B000B5BD-D1E9-4FE0-9078-787FD889BDE7}"/>
                </a:ext>
              </a:extLst>
            </p:cNvPr>
            <p:cNvCxnSpPr>
              <a:cxnSpLocks/>
            </p:cNvCxnSpPr>
            <p:nvPr/>
          </p:nvCxnSpPr>
          <p:spPr>
            <a:xfrm rot="5400000" flipV="1">
              <a:off x="1868549" y="442575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B52CC76-54D8-4B5C-9FF2-4DCDEBF580BB}"/>
                </a:ext>
              </a:extLst>
            </p:cNvPr>
            <p:cNvCxnSpPr>
              <a:cxnSpLocks/>
            </p:cNvCxnSpPr>
            <p:nvPr/>
          </p:nvCxnSpPr>
          <p:spPr>
            <a:xfrm rot="5400000" flipV="1">
              <a:off x="1868549" y="4767131"/>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grpSp>
      <p:grpSp>
        <p:nvGrpSpPr>
          <p:cNvPr id="394" name="Group 393">
            <a:extLst>
              <a:ext uri="{FF2B5EF4-FFF2-40B4-BE49-F238E27FC236}">
                <a16:creationId xmlns:a16="http://schemas.microsoft.com/office/drawing/2014/main" id="{C496410E-0CFF-4AAF-9EAD-C6B1BEE4D393}"/>
              </a:ext>
            </a:extLst>
          </p:cNvPr>
          <p:cNvGrpSpPr/>
          <p:nvPr/>
        </p:nvGrpSpPr>
        <p:grpSpPr>
          <a:xfrm>
            <a:off x="8111520" y="2666262"/>
            <a:ext cx="1423297" cy="3636243"/>
            <a:chOff x="-167105" y="3730364"/>
            <a:chExt cx="4071310" cy="3072422"/>
          </a:xfrm>
        </p:grpSpPr>
        <p:cxnSp>
          <p:nvCxnSpPr>
            <p:cNvPr id="395" name="Straight Connector 394">
              <a:extLst>
                <a:ext uri="{FF2B5EF4-FFF2-40B4-BE49-F238E27FC236}">
                  <a16:creationId xmlns:a16="http://schemas.microsoft.com/office/drawing/2014/main" id="{2E1C9248-9D10-4D52-908B-7F8D438C7FF3}"/>
                </a:ext>
              </a:extLst>
            </p:cNvPr>
            <p:cNvCxnSpPr>
              <a:cxnSpLocks/>
            </p:cNvCxnSpPr>
            <p:nvPr/>
          </p:nvCxnSpPr>
          <p:spPr>
            <a:xfrm rot="5400000" flipV="1">
              <a:off x="1868549" y="169471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979D9265-9D11-44E0-9D46-450460CBF188}"/>
                </a:ext>
              </a:extLst>
            </p:cNvPr>
            <p:cNvCxnSpPr>
              <a:cxnSpLocks/>
            </p:cNvCxnSpPr>
            <p:nvPr/>
          </p:nvCxnSpPr>
          <p:spPr>
            <a:xfrm rot="5400000" flipV="1">
              <a:off x="1868549" y="20360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09B83AD3-210C-4082-9368-71FD82ED0D85}"/>
                </a:ext>
              </a:extLst>
            </p:cNvPr>
            <p:cNvCxnSpPr>
              <a:cxnSpLocks/>
            </p:cNvCxnSpPr>
            <p:nvPr/>
          </p:nvCxnSpPr>
          <p:spPr>
            <a:xfrm rot="5400000" flipV="1">
              <a:off x="1868549" y="237747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1C7DD30A-5440-4F7C-9950-94816BA593F3}"/>
                </a:ext>
              </a:extLst>
            </p:cNvPr>
            <p:cNvCxnSpPr>
              <a:cxnSpLocks/>
            </p:cNvCxnSpPr>
            <p:nvPr/>
          </p:nvCxnSpPr>
          <p:spPr>
            <a:xfrm rot="5400000" flipV="1">
              <a:off x="1868549" y="271885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45D15BCA-D472-4354-9943-C3D4A4E6B1D1}"/>
                </a:ext>
              </a:extLst>
            </p:cNvPr>
            <p:cNvCxnSpPr>
              <a:cxnSpLocks/>
            </p:cNvCxnSpPr>
            <p:nvPr/>
          </p:nvCxnSpPr>
          <p:spPr>
            <a:xfrm rot="5400000" flipV="1">
              <a:off x="1868549" y="306023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47D04288-CA0D-42B9-9267-764AF8DFEB00}"/>
                </a:ext>
              </a:extLst>
            </p:cNvPr>
            <p:cNvCxnSpPr>
              <a:cxnSpLocks/>
            </p:cNvCxnSpPr>
            <p:nvPr/>
          </p:nvCxnSpPr>
          <p:spPr>
            <a:xfrm rot="5400000" flipV="1">
              <a:off x="1868549" y="340161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42AE82D9-14F4-4226-AB13-73692CCB59A9}"/>
                </a:ext>
              </a:extLst>
            </p:cNvPr>
            <p:cNvCxnSpPr>
              <a:cxnSpLocks/>
            </p:cNvCxnSpPr>
            <p:nvPr/>
          </p:nvCxnSpPr>
          <p:spPr>
            <a:xfrm rot="5400000" flipV="1">
              <a:off x="1868549" y="37429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E5590735-4FA8-4F88-A8CD-C1C63CCDC207}"/>
                </a:ext>
              </a:extLst>
            </p:cNvPr>
            <p:cNvCxnSpPr>
              <a:cxnSpLocks/>
            </p:cNvCxnSpPr>
            <p:nvPr/>
          </p:nvCxnSpPr>
          <p:spPr>
            <a:xfrm rot="5400000" flipV="1">
              <a:off x="1868549" y="408437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713E5F9-6169-43D8-AAE6-3A4FCDC7A2B9}"/>
                </a:ext>
              </a:extLst>
            </p:cNvPr>
            <p:cNvCxnSpPr>
              <a:cxnSpLocks/>
            </p:cNvCxnSpPr>
            <p:nvPr/>
          </p:nvCxnSpPr>
          <p:spPr>
            <a:xfrm rot="5400000" flipV="1">
              <a:off x="1868549" y="442575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335B1890-1258-4CF1-B129-C0FE925A1892}"/>
                </a:ext>
              </a:extLst>
            </p:cNvPr>
            <p:cNvCxnSpPr>
              <a:cxnSpLocks/>
            </p:cNvCxnSpPr>
            <p:nvPr/>
          </p:nvCxnSpPr>
          <p:spPr>
            <a:xfrm rot="5400000" flipV="1">
              <a:off x="1868549" y="4767131"/>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grpSp>
      <p:grpSp>
        <p:nvGrpSpPr>
          <p:cNvPr id="405" name="Group 404">
            <a:extLst>
              <a:ext uri="{FF2B5EF4-FFF2-40B4-BE49-F238E27FC236}">
                <a16:creationId xmlns:a16="http://schemas.microsoft.com/office/drawing/2014/main" id="{0E2307BA-C204-400C-9CAE-E30ABDB8D9C0}"/>
              </a:ext>
            </a:extLst>
          </p:cNvPr>
          <p:cNvGrpSpPr/>
          <p:nvPr/>
        </p:nvGrpSpPr>
        <p:grpSpPr>
          <a:xfrm>
            <a:off x="9974713" y="2666262"/>
            <a:ext cx="1423297" cy="3636243"/>
            <a:chOff x="-167105" y="3730364"/>
            <a:chExt cx="4071310" cy="3072422"/>
          </a:xfrm>
        </p:grpSpPr>
        <p:cxnSp>
          <p:nvCxnSpPr>
            <p:cNvPr id="406" name="Straight Connector 405">
              <a:extLst>
                <a:ext uri="{FF2B5EF4-FFF2-40B4-BE49-F238E27FC236}">
                  <a16:creationId xmlns:a16="http://schemas.microsoft.com/office/drawing/2014/main" id="{9C6B8D5E-C147-4D31-9552-1126A6C47BEF}"/>
                </a:ext>
              </a:extLst>
            </p:cNvPr>
            <p:cNvCxnSpPr>
              <a:cxnSpLocks/>
            </p:cNvCxnSpPr>
            <p:nvPr/>
          </p:nvCxnSpPr>
          <p:spPr>
            <a:xfrm rot="5400000" flipV="1">
              <a:off x="1868549" y="169471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8D99F900-B383-4AC4-8364-D3F93D3CF4E4}"/>
                </a:ext>
              </a:extLst>
            </p:cNvPr>
            <p:cNvCxnSpPr>
              <a:cxnSpLocks/>
            </p:cNvCxnSpPr>
            <p:nvPr/>
          </p:nvCxnSpPr>
          <p:spPr>
            <a:xfrm rot="5400000" flipV="1">
              <a:off x="1868549" y="20360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8616A4D-B6A8-4953-8389-3021DD50C82D}"/>
                </a:ext>
              </a:extLst>
            </p:cNvPr>
            <p:cNvCxnSpPr>
              <a:cxnSpLocks/>
            </p:cNvCxnSpPr>
            <p:nvPr/>
          </p:nvCxnSpPr>
          <p:spPr>
            <a:xfrm rot="5400000" flipV="1">
              <a:off x="1868549" y="237747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D55C3C4A-2094-48A0-B7D6-0DE4F9E67AC3}"/>
                </a:ext>
              </a:extLst>
            </p:cNvPr>
            <p:cNvCxnSpPr>
              <a:cxnSpLocks/>
            </p:cNvCxnSpPr>
            <p:nvPr/>
          </p:nvCxnSpPr>
          <p:spPr>
            <a:xfrm rot="5400000" flipV="1">
              <a:off x="1868549" y="271885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FDB25CA5-F53A-4E2F-8889-983A298B5A10}"/>
                </a:ext>
              </a:extLst>
            </p:cNvPr>
            <p:cNvCxnSpPr>
              <a:cxnSpLocks/>
            </p:cNvCxnSpPr>
            <p:nvPr/>
          </p:nvCxnSpPr>
          <p:spPr>
            <a:xfrm rot="5400000" flipV="1">
              <a:off x="1868549" y="306023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A9202FD-AE3D-4974-AED1-4265670BA87D}"/>
                </a:ext>
              </a:extLst>
            </p:cNvPr>
            <p:cNvCxnSpPr>
              <a:cxnSpLocks/>
            </p:cNvCxnSpPr>
            <p:nvPr/>
          </p:nvCxnSpPr>
          <p:spPr>
            <a:xfrm rot="5400000" flipV="1">
              <a:off x="1868549" y="340161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9D2D74D8-962F-4E85-8EFD-26DC0330F7EE}"/>
                </a:ext>
              </a:extLst>
            </p:cNvPr>
            <p:cNvCxnSpPr>
              <a:cxnSpLocks/>
            </p:cNvCxnSpPr>
            <p:nvPr/>
          </p:nvCxnSpPr>
          <p:spPr>
            <a:xfrm rot="5400000" flipV="1">
              <a:off x="1868549" y="37429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1827056D-FF02-46A1-829E-20E6B5CECDBB}"/>
                </a:ext>
              </a:extLst>
            </p:cNvPr>
            <p:cNvCxnSpPr>
              <a:cxnSpLocks/>
            </p:cNvCxnSpPr>
            <p:nvPr/>
          </p:nvCxnSpPr>
          <p:spPr>
            <a:xfrm rot="5400000" flipV="1">
              <a:off x="1868549" y="408437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6A73A457-4C30-44CB-ADEC-4207211789BB}"/>
                </a:ext>
              </a:extLst>
            </p:cNvPr>
            <p:cNvCxnSpPr>
              <a:cxnSpLocks/>
            </p:cNvCxnSpPr>
            <p:nvPr/>
          </p:nvCxnSpPr>
          <p:spPr>
            <a:xfrm rot="5400000" flipV="1">
              <a:off x="1868549" y="442575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B52829E8-C3F6-44DE-927B-7EB81507AA88}"/>
                </a:ext>
              </a:extLst>
            </p:cNvPr>
            <p:cNvCxnSpPr>
              <a:cxnSpLocks/>
            </p:cNvCxnSpPr>
            <p:nvPr/>
          </p:nvCxnSpPr>
          <p:spPr>
            <a:xfrm rot="5400000" flipV="1">
              <a:off x="1868549" y="4767131"/>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CCADBBA-779E-41D7-87C3-AF84DDDC7DEA}"/>
              </a:ext>
            </a:extLst>
          </p:cNvPr>
          <p:cNvGrpSpPr/>
          <p:nvPr/>
        </p:nvGrpSpPr>
        <p:grpSpPr>
          <a:xfrm>
            <a:off x="2522602" y="2476071"/>
            <a:ext cx="8874740" cy="3826434"/>
            <a:chOff x="2701277" y="2405690"/>
            <a:chExt cx="8874740" cy="4071310"/>
          </a:xfrm>
        </p:grpSpPr>
        <p:grpSp>
          <p:nvGrpSpPr>
            <p:cNvPr id="13" name="Group 12">
              <a:extLst>
                <a:ext uri="{FF2B5EF4-FFF2-40B4-BE49-F238E27FC236}">
                  <a16:creationId xmlns:a16="http://schemas.microsoft.com/office/drawing/2014/main" id="{1F03E0E9-B8C7-4DF3-B44B-214EEB0F6D51}"/>
                </a:ext>
              </a:extLst>
            </p:cNvPr>
            <p:cNvGrpSpPr/>
            <p:nvPr/>
          </p:nvGrpSpPr>
          <p:grpSpPr>
            <a:xfrm>
              <a:off x="4564472" y="2405690"/>
              <a:ext cx="1421961" cy="4071310"/>
              <a:chOff x="4431123" y="2405690"/>
              <a:chExt cx="1421961" cy="4071310"/>
            </a:xfrm>
          </p:grpSpPr>
          <p:cxnSp>
            <p:nvCxnSpPr>
              <p:cNvPr id="10" name="Straight Connector 9">
                <a:extLst>
                  <a:ext uri="{FF2B5EF4-FFF2-40B4-BE49-F238E27FC236}">
                    <a16:creationId xmlns:a16="http://schemas.microsoft.com/office/drawing/2014/main" id="{9BF58CF5-7199-4845-9E03-58E43671D6AF}"/>
                  </a:ext>
                </a:extLst>
              </p:cNvPr>
              <p:cNvCxnSpPr>
                <a:cxnSpLocks/>
              </p:cNvCxnSpPr>
              <p:nvPr/>
            </p:nvCxnSpPr>
            <p:spPr>
              <a:xfrm flipV="1">
                <a:off x="443112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95425D8-119E-4ABA-BA41-DF8D13F9ECED}"/>
                  </a:ext>
                </a:extLst>
              </p:cNvPr>
              <p:cNvCxnSpPr>
                <a:cxnSpLocks/>
              </p:cNvCxnSpPr>
              <p:nvPr/>
            </p:nvCxnSpPr>
            <p:spPr>
              <a:xfrm flipV="1">
                <a:off x="478661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E543C7F-4FB2-4C6A-A7BF-9144EBA89D78}"/>
                  </a:ext>
                </a:extLst>
              </p:cNvPr>
              <p:cNvCxnSpPr>
                <a:cxnSpLocks/>
              </p:cNvCxnSpPr>
              <p:nvPr/>
            </p:nvCxnSpPr>
            <p:spPr>
              <a:xfrm flipV="1">
                <a:off x="514210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E34A2E6-06D6-45FA-BDBB-F49E04231048}"/>
                  </a:ext>
                </a:extLst>
              </p:cNvPr>
              <p:cNvCxnSpPr>
                <a:cxnSpLocks/>
              </p:cNvCxnSpPr>
              <p:nvPr/>
            </p:nvCxnSpPr>
            <p:spPr>
              <a:xfrm flipV="1">
                <a:off x="549759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5BBFE77-1486-45D7-B35F-9281ADE74FA6}"/>
                  </a:ext>
                </a:extLst>
              </p:cNvPr>
              <p:cNvCxnSpPr>
                <a:cxnSpLocks/>
              </p:cNvCxnSpPr>
              <p:nvPr/>
            </p:nvCxnSpPr>
            <p:spPr>
              <a:xfrm flipV="1">
                <a:off x="585308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8FB90EF0-0791-4471-88B4-89AA216A6B40}"/>
                </a:ext>
              </a:extLst>
            </p:cNvPr>
            <p:cNvGrpSpPr/>
            <p:nvPr/>
          </p:nvGrpSpPr>
          <p:grpSpPr>
            <a:xfrm>
              <a:off x="2701277" y="2405690"/>
              <a:ext cx="1421961" cy="4071310"/>
              <a:chOff x="4431123" y="2405690"/>
              <a:chExt cx="1421961" cy="4071310"/>
            </a:xfrm>
          </p:grpSpPr>
          <p:cxnSp>
            <p:nvCxnSpPr>
              <p:cNvPr id="229" name="Straight Connector 228">
                <a:extLst>
                  <a:ext uri="{FF2B5EF4-FFF2-40B4-BE49-F238E27FC236}">
                    <a16:creationId xmlns:a16="http://schemas.microsoft.com/office/drawing/2014/main" id="{3F5008DC-DAE9-463D-9038-776AF9182984}"/>
                  </a:ext>
                </a:extLst>
              </p:cNvPr>
              <p:cNvCxnSpPr>
                <a:cxnSpLocks/>
              </p:cNvCxnSpPr>
              <p:nvPr/>
            </p:nvCxnSpPr>
            <p:spPr>
              <a:xfrm flipV="1">
                <a:off x="443112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16E78DC-3D76-4BBE-A5CD-EE736FB970C2}"/>
                  </a:ext>
                </a:extLst>
              </p:cNvPr>
              <p:cNvCxnSpPr>
                <a:cxnSpLocks/>
              </p:cNvCxnSpPr>
              <p:nvPr/>
            </p:nvCxnSpPr>
            <p:spPr>
              <a:xfrm flipV="1">
                <a:off x="478661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EE44167-A419-4FDF-BA2A-AC09B34A08B4}"/>
                  </a:ext>
                </a:extLst>
              </p:cNvPr>
              <p:cNvCxnSpPr>
                <a:cxnSpLocks/>
              </p:cNvCxnSpPr>
              <p:nvPr/>
            </p:nvCxnSpPr>
            <p:spPr>
              <a:xfrm flipV="1">
                <a:off x="514210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F6A330C0-5579-45F9-B6DE-A4B189400DF7}"/>
                  </a:ext>
                </a:extLst>
              </p:cNvPr>
              <p:cNvCxnSpPr>
                <a:cxnSpLocks/>
              </p:cNvCxnSpPr>
              <p:nvPr/>
            </p:nvCxnSpPr>
            <p:spPr>
              <a:xfrm flipV="1">
                <a:off x="549759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D2A2B1AB-20EA-4224-8D50-2E33CBBC66B5}"/>
                  </a:ext>
                </a:extLst>
              </p:cNvPr>
              <p:cNvCxnSpPr>
                <a:cxnSpLocks/>
              </p:cNvCxnSpPr>
              <p:nvPr/>
            </p:nvCxnSpPr>
            <p:spPr>
              <a:xfrm flipV="1">
                <a:off x="585308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1991822E-D00D-4B77-8B23-12664B7D502F}"/>
                </a:ext>
              </a:extLst>
            </p:cNvPr>
            <p:cNvGrpSpPr/>
            <p:nvPr/>
          </p:nvGrpSpPr>
          <p:grpSpPr>
            <a:xfrm>
              <a:off x="6427667" y="2405690"/>
              <a:ext cx="1421961" cy="4071310"/>
              <a:chOff x="4431123" y="2405690"/>
              <a:chExt cx="1421961" cy="4071310"/>
            </a:xfrm>
          </p:grpSpPr>
          <p:cxnSp>
            <p:nvCxnSpPr>
              <p:cNvPr id="241" name="Straight Connector 240">
                <a:extLst>
                  <a:ext uri="{FF2B5EF4-FFF2-40B4-BE49-F238E27FC236}">
                    <a16:creationId xmlns:a16="http://schemas.microsoft.com/office/drawing/2014/main" id="{324D62D3-E24F-40E2-BF8A-5E661D6A918D}"/>
                  </a:ext>
                </a:extLst>
              </p:cNvPr>
              <p:cNvCxnSpPr>
                <a:cxnSpLocks/>
              </p:cNvCxnSpPr>
              <p:nvPr/>
            </p:nvCxnSpPr>
            <p:spPr>
              <a:xfrm flipV="1">
                <a:off x="443112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F631A5E-8B82-4019-A501-90E34E507A07}"/>
                  </a:ext>
                </a:extLst>
              </p:cNvPr>
              <p:cNvCxnSpPr>
                <a:cxnSpLocks/>
              </p:cNvCxnSpPr>
              <p:nvPr/>
            </p:nvCxnSpPr>
            <p:spPr>
              <a:xfrm flipV="1">
                <a:off x="478661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1B10150-4D94-4A08-B72E-080537E9CCC7}"/>
                  </a:ext>
                </a:extLst>
              </p:cNvPr>
              <p:cNvCxnSpPr>
                <a:cxnSpLocks/>
              </p:cNvCxnSpPr>
              <p:nvPr/>
            </p:nvCxnSpPr>
            <p:spPr>
              <a:xfrm flipV="1">
                <a:off x="514210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D255F9F-498B-4D77-B8AA-4E4C9FF4CC94}"/>
                  </a:ext>
                </a:extLst>
              </p:cNvPr>
              <p:cNvCxnSpPr>
                <a:cxnSpLocks/>
              </p:cNvCxnSpPr>
              <p:nvPr/>
            </p:nvCxnSpPr>
            <p:spPr>
              <a:xfrm flipV="1">
                <a:off x="549759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DEC367F0-699A-4DDE-B852-1CB49E226258}"/>
                  </a:ext>
                </a:extLst>
              </p:cNvPr>
              <p:cNvCxnSpPr>
                <a:cxnSpLocks/>
              </p:cNvCxnSpPr>
              <p:nvPr/>
            </p:nvCxnSpPr>
            <p:spPr>
              <a:xfrm flipV="1">
                <a:off x="585308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C5DCDD3B-EEE5-46E9-BAA3-50C1EF7297C0}"/>
                </a:ext>
              </a:extLst>
            </p:cNvPr>
            <p:cNvGrpSpPr/>
            <p:nvPr/>
          </p:nvGrpSpPr>
          <p:grpSpPr>
            <a:xfrm>
              <a:off x="8290862" y="2405690"/>
              <a:ext cx="1421961" cy="4071310"/>
              <a:chOff x="4431123" y="2405690"/>
              <a:chExt cx="1421961" cy="4071310"/>
            </a:xfrm>
          </p:grpSpPr>
          <p:cxnSp>
            <p:nvCxnSpPr>
              <p:cNvPr id="253" name="Straight Connector 252">
                <a:extLst>
                  <a:ext uri="{FF2B5EF4-FFF2-40B4-BE49-F238E27FC236}">
                    <a16:creationId xmlns:a16="http://schemas.microsoft.com/office/drawing/2014/main" id="{165C107D-867D-477A-8BC3-79B6B575DE8D}"/>
                  </a:ext>
                </a:extLst>
              </p:cNvPr>
              <p:cNvCxnSpPr>
                <a:cxnSpLocks/>
              </p:cNvCxnSpPr>
              <p:nvPr/>
            </p:nvCxnSpPr>
            <p:spPr>
              <a:xfrm flipV="1">
                <a:off x="443112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CC78BB3-F5DF-4ECA-9836-35E2B4F0386C}"/>
                  </a:ext>
                </a:extLst>
              </p:cNvPr>
              <p:cNvCxnSpPr>
                <a:cxnSpLocks/>
              </p:cNvCxnSpPr>
              <p:nvPr/>
            </p:nvCxnSpPr>
            <p:spPr>
              <a:xfrm flipV="1">
                <a:off x="478661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6831AC20-5FF3-4B6A-A5BC-E5603E68554E}"/>
                  </a:ext>
                </a:extLst>
              </p:cNvPr>
              <p:cNvCxnSpPr>
                <a:cxnSpLocks/>
              </p:cNvCxnSpPr>
              <p:nvPr/>
            </p:nvCxnSpPr>
            <p:spPr>
              <a:xfrm flipV="1">
                <a:off x="514210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50E4E89-860F-4A3E-9D72-BF2DAD8821C1}"/>
                  </a:ext>
                </a:extLst>
              </p:cNvPr>
              <p:cNvCxnSpPr>
                <a:cxnSpLocks/>
              </p:cNvCxnSpPr>
              <p:nvPr/>
            </p:nvCxnSpPr>
            <p:spPr>
              <a:xfrm flipV="1">
                <a:off x="549759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23E2A75-7444-46BB-B92F-77788E0330D9}"/>
                  </a:ext>
                </a:extLst>
              </p:cNvPr>
              <p:cNvCxnSpPr>
                <a:cxnSpLocks/>
              </p:cNvCxnSpPr>
              <p:nvPr/>
            </p:nvCxnSpPr>
            <p:spPr>
              <a:xfrm flipV="1">
                <a:off x="585308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CD071154-20F1-4C1C-AC71-463FD24ED4C7}"/>
                </a:ext>
              </a:extLst>
            </p:cNvPr>
            <p:cNvGrpSpPr/>
            <p:nvPr/>
          </p:nvGrpSpPr>
          <p:grpSpPr>
            <a:xfrm>
              <a:off x="10154056" y="2405690"/>
              <a:ext cx="1421961" cy="4071310"/>
              <a:chOff x="4431123" y="2405690"/>
              <a:chExt cx="1421961" cy="4071310"/>
            </a:xfrm>
          </p:grpSpPr>
          <p:cxnSp>
            <p:nvCxnSpPr>
              <p:cNvPr id="265" name="Straight Connector 264">
                <a:extLst>
                  <a:ext uri="{FF2B5EF4-FFF2-40B4-BE49-F238E27FC236}">
                    <a16:creationId xmlns:a16="http://schemas.microsoft.com/office/drawing/2014/main" id="{920B9356-1DA5-49B4-B287-709B6824710E}"/>
                  </a:ext>
                </a:extLst>
              </p:cNvPr>
              <p:cNvCxnSpPr>
                <a:cxnSpLocks/>
              </p:cNvCxnSpPr>
              <p:nvPr/>
            </p:nvCxnSpPr>
            <p:spPr>
              <a:xfrm flipV="1">
                <a:off x="443112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BF7D3F4-278F-4A81-A874-28BEE53F220D}"/>
                  </a:ext>
                </a:extLst>
              </p:cNvPr>
              <p:cNvCxnSpPr>
                <a:cxnSpLocks/>
              </p:cNvCxnSpPr>
              <p:nvPr/>
            </p:nvCxnSpPr>
            <p:spPr>
              <a:xfrm flipV="1">
                <a:off x="478661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0475B5BC-2D07-4515-BF1D-0E7527CBD7D4}"/>
                  </a:ext>
                </a:extLst>
              </p:cNvPr>
              <p:cNvCxnSpPr>
                <a:cxnSpLocks/>
              </p:cNvCxnSpPr>
              <p:nvPr/>
            </p:nvCxnSpPr>
            <p:spPr>
              <a:xfrm flipV="1">
                <a:off x="514210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900033D-7E0B-47D2-AE46-6EB6C2BFAED5}"/>
                  </a:ext>
                </a:extLst>
              </p:cNvPr>
              <p:cNvCxnSpPr>
                <a:cxnSpLocks/>
              </p:cNvCxnSpPr>
              <p:nvPr/>
            </p:nvCxnSpPr>
            <p:spPr>
              <a:xfrm flipV="1">
                <a:off x="549759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47F09741-65FF-4854-A469-975CF5542D4D}"/>
                  </a:ext>
                </a:extLst>
              </p:cNvPr>
              <p:cNvCxnSpPr>
                <a:cxnSpLocks/>
              </p:cNvCxnSpPr>
              <p:nvPr/>
            </p:nvCxnSpPr>
            <p:spPr>
              <a:xfrm flipV="1">
                <a:off x="5853083" y="24056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11A74810-0C80-41C9-900D-51D285143FD6}"/>
              </a:ext>
            </a:extLst>
          </p:cNvPr>
          <p:cNvGrpSpPr/>
          <p:nvPr/>
        </p:nvGrpSpPr>
        <p:grpSpPr>
          <a:xfrm>
            <a:off x="4225714" y="2144302"/>
            <a:ext cx="1742128" cy="331767"/>
            <a:chOff x="4404389" y="2073922"/>
            <a:chExt cx="1742128" cy="331767"/>
          </a:xfrm>
          <a:solidFill>
            <a:srgbClr val="A4AAAD"/>
          </a:solidFill>
        </p:grpSpPr>
        <p:sp>
          <p:nvSpPr>
            <p:cNvPr id="6" name="Arrow: Pentagon 5">
              <a:extLst>
                <a:ext uri="{FF2B5EF4-FFF2-40B4-BE49-F238E27FC236}">
                  <a16:creationId xmlns:a16="http://schemas.microsoft.com/office/drawing/2014/main" id="{CD438C0D-8650-4506-B6CC-0C60BFACABFA}"/>
                </a:ext>
              </a:extLst>
            </p:cNvPr>
            <p:cNvSpPr/>
            <p:nvPr/>
          </p:nvSpPr>
          <p:spPr>
            <a:xfrm rot="5400000">
              <a:off x="4398589"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5</a:t>
              </a:r>
            </a:p>
          </p:txBody>
        </p:sp>
        <p:sp>
          <p:nvSpPr>
            <p:cNvPr id="179" name="Arrow: Pentagon 178">
              <a:extLst>
                <a:ext uri="{FF2B5EF4-FFF2-40B4-BE49-F238E27FC236}">
                  <a16:creationId xmlns:a16="http://schemas.microsoft.com/office/drawing/2014/main" id="{1EC992C8-2F0E-42E8-92AB-7DDCECBD74A0}"/>
                </a:ext>
              </a:extLst>
            </p:cNvPr>
            <p:cNvSpPr/>
            <p:nvPr/>
          </p:nvSpPr>
          <p:spPr>
            <a:xfrm rot="5400000">
              <a:off x="4753682"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4</a:t>
              </a:r>
            </a:p>
          </p:txBody>
        </p:sp>
        <p:sp>
          <p:nvSpPr>
            <p:cNvPr id="181" name="Arrow: Pentagon 180">
              <a:extLst>
                <a:ext uri="{FF2B5EF4-FFF2-40B4-BE49-F238E27FC236}">
                  <a16:creationId xmlns:a16="http://schemas.microsoft.com/office/drawing/2014/main" id="{FAE84533-265C-4C6B-B45B-4DA8FEC2C717}"/>
                </a:ext>
              </a:extLst>
            </p:cNvPr>
            <p:cNvSpPr/>
            <p:nvPr/>
          </p:nvSpPr>
          <p:spPr>
            <a:xfrm rot="5400000">
              <a:off x="5110363"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3</a:t>
              </a:r>
            </a:p>
          </p:txBody>
        </p:sp>
        <p:sp>
          <p:nvSpPr>
            <p:cNvPr id="182" name="Arrow: Pentagon 181">
              <a:extLst>
                <a:ext uri="{FF2B5EF4-FFF2-40B4-BE49-F238E27FC236}">
                  <a16:creationId xmlns:a16="http://schemas.microsoft.com/office/drawing/2014/main" id="{DB1932C3-C038-4DB5-B4C5-AF87FEFB8870}"/>
                </a:ext>
              </a:extLst>
            </p:cNvPr>
            <p:cNvSpPr/>
            <p:nvPr/>
          </p:nvSpPr>
          <p:spPr>
            <a:xfrm rot="5400000">
              <a:off x="5465456"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2</a:t>
              </a:r>
            </a:p>
          </p:txBody>
        </p:sp>
        <p:sp>
          <p:nvSpPr>
            <p:cNvPr id="183" name="Arrow: Pentagon 182">
              <a:extLst>
                <a:ext uri="{FF2B5EF4-FFF2-40B4-BE49-F238E27FC236}">
                  <a16:creationId xmlns:a16="http://schemas.microsoft.com/office/drawing/2014/main" id="{838A42D0-3E0A-4D8E-931E-B7527E0FEF1F}"/>
                </a:ext>
              </a:extLst>
            </p:cNvPr>
            <p:cNvSpPr/>
            <p:nvPr/>
          </p:nvSpPr>
          <p:spPr>
            <a:xfrm rot="5400000">
              <a:off x="5820549"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1</a:t>
              </a:r>
            </a:p>
          </p:txBody>
        </p:sp>
      </p:grpSp>
      <p:grpSp>
        <p:nvGrpSpPr>
          <p:cNvPr id="21" name="Group 20">
            <a:extLst>
              <a:ext uri="{FF2B5EF4-FFF2-40B4-BE49-F238E27FC236}">
                <a16:creationId xmlns:a16="http://schemas.microsoft.com/office/drawing/2014/main" id="{D567C58F-95C2-4E4E-8EF6-E8B5C085CFF1}"/>
              </a:ext>
            </a:extLst>
          </p:cNvPr>
          <p:cNvGrpSpPr/>
          <p:nvPr/>
        </p:nvGrpSpPr>
        <p:grpSpPr>
          <a:xfrm>
            <a:off x="2362519" y="2144302"/>
            <a:ext cx="1742128" cy="331767"/>
            <a:chOff x="2541194" y="2073922"/>
            <a:chExt cx="1742128" cy="331767"/>
          </a:xfrm>
        </p:grpSpPr>
        <p:sp>
          <p:nvSpPr>
            <p:cNvPr id="223" name="Arrow: Pentagon 222">
              <a:extLst>
                <a:ext uri="{FF2B5EF4-FFF2-40B4-BE49-F238E27FC236}">
                  <a16:creationId xmlns:a16="http://schemas.microsoft.com/office/drawing/2014/main" id="{9ABBE902-69CA-46B6-84CF-DFA335E9DA0A}"/>
                </a:ext>
              </a:extLst>
            </p:cNvPr>
            <p:cNvSpPr/>
            <p:nvPr/>
          </p:nvSpPr>
          <p:spPr>
            <a:xfrm rot="5400000">
              <a:off x="2535394" y="2079722"/>
              <a:ext cx="331767" cy="320168"/>
            </a:xfrm>
            <a:prstGeom prst="homePlate">
              <a:avLst>
                <a:gd name="adj" fmla="val 38208"/>
              </a:avLst>
            </a:prstGeom>
            <a:solidFill>
              <a:srgbClr val="DFE1E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rgbClr val="6C7275"/>
                  </a:solidFill>
                  <a:latin typeface="Century Gothic" panose="020B0502020202020204" pitchFamily="34" charset="0"/>
                </a:rPr>
                <a:t>5</a:t>
              </a:r>
            </a:p>
          </p:txBody>
        </p:sp>
        <p:sp>
          <p:nvSpPr>
            <p:cNvPr id="224" name="Arrow: Pentagon 223">
              <a:extLst>
                <a:ext uri="{FF2B5EF4-FFF2-40B4-BE49-F238E27FC236}">
                  <a16:creationId xmlns:a16="http://schemas.microsoft.com/office/drawing/2014/main" id="{F1715341-E9DD-4262-A92A-6D6F29EF5389}"/>
                </a:ext>
              </a:extLst>
            </p:cNvPr>
            <p:cNvSpPr/>
            <p:nvPr/>
          </p:nvSpPr>
          <p:spPr>
            <a:xfrm rot="5400000">
              <a:off x="2890487" y="2079722"/>
              <a:ext cx="331767" cy="320168"/>
            </a:xfrm>
            <a:prstGeom prst="homePlate">
              <a:avLst>
                <a:gd name="adj" fmla="val 38208"/>
              </a:avLst>
            </a:prstGeom>
            <a:solidFill>
              <a:srgbClr val="DFE1E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rgbClr val="6C7275"/>
                  </a:solidFill>
                  <a:latin typeface="Century Gothic" panose="020B0502020202020204" pitchFamily="34" charset="0"/>
                </a:rPr>
                <a:t>4</a:t>
              </a:r>
            </a:p>
          </p:txBody>
        </p:sp>
        <p:sp>
          <p:nvSpPr>
            <p:cNvPr id="225" name="Arrow: Pentagon 224">
              <a:extLst>
                <a:ext uri="{FF2B5EF4-FFF2-40B4-BE49-F238E27FC236}">
                  <a16:creationId xmlns:a16="http://schemas.microsoft.com/office/drawing/2014/main" id="{70287B00-F52C-4C26-A393-FB7824A6C89F}"/>
                </a:ext>
              </a:extLst>
            </p:cNvPr>
            <p:cNvSpPr/>
            <p:nvPr/>
          </p:nvSpPr>
          <p:spPr>
            <a:xfrm rot="5400000">
              <a:off x="3247168" y="2079722"/>
              <a:ext cx="331767" cy="320168"/>
            </a:xfrm>
            <a:prstGeom prst="homePlate">
              <a:avLst>
                <a:gd name="adj" fmla="val 38208"/>
              </a:avLst>
            </a:prstGeom>
            <a:solidFill>
              <a:srgbClr val="DFE1E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rgbClr val="6C7275"/>
                  </a:solidFill>
                  <a:latin typeface="Century Gothic" panose="020B0502020202020204" pitchFamily="34" charset="0"/>
                </a:rPr>
                <a:t>3</a:t>
              </a:r>
            </a:p>
          </p:txBody>
        </p:sp>
        <p:sp>
          <p:nvSpPr>
            <p:cNvPr id="226" name="Arrow: Pentagon 225">
              <a:extLst>
                <a:ext uri="{FF2B5EF4-FFF2-40B4-BE49-F238E27FC236}">
                  <a16:creationId xmlns:a16="http://schemas.microsoft.com/office/drawing/2014/main" id="{CCF36F03-C9C2-4E6A-88F0-A23191F10C62}"/>
                </a:ext>
              </a:extLst>
            </p:cNvPr>
            <p:cNvSpPr/>
            <p:nvPr/>
          </p:nvSpPr>
          <p:spPr>
            <a:xfrm rot="5400000">
              <a:off x="3602261" y="2079722"/>
              <a:ext cx="331767" cy="320168"/>
            </a:xfrm>
            <a:prstGeom prst="homePlate">
              <a:avLst>
                <a:gd name="adj" fmla="val 38208"/>
              </a:avLst>
            </a:prstGeom>
            <a:solidFill>
              <a:srgbClr val="DFE1E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rgbClr val="6C7275"/>
                  </a:solidFill>
                  <a:latin typeface="Century Gothic" panose="020B0502020202020204" pitchFamily="34" charset="0"/>
                </a:rPr>
                <a:t>2</a:t>
              </a:r>
            </a:p>
          </p:txBody>
        </p:sp>
        <p:sp>
          <p:nvSpPr>
            <p:cNvPr id="227" name="Arrow: Pentagon 226">
              <a:extLst>
                <a:ext uri="{FF2B5EF4-FFF2-40B4-BE49-F238E27FC236}">
                  <a16:creationId xmlns:a16="http://schemas.microsoft.com/office/drawing/2014/main" id="{6026F0EC-0F00-4D9B-BBFA-2E469F223768}"/>
                </a:ext>
              </a:extLst>
            </p:cNvPr>
            <p:cNvSpPr/>
            <p:nvPr/>
          </p:nvSpPr>
          <p:spPr>
            <a:xfrm rot="5400000">
              <a:off x="3957354" y="2079722"/>
              <a:ext cx="331767" cy="320168"/>
            </a:xfrm>
            <a:prstGeom prst="homePlate">
              <a:avLst>
                <a:gd name="adj" fmla="val 38208"/>
              </a:avLst>
            </a:prstGeom>
            <a:solidFill>
              <a:srgbClr val="DFE1E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rgbClr val="6C7275"/>
                  </a:solidFill>
                  <a:latin typeface="Century Gothic" panose="020B0502020202020204" pitchFamily="34" charset="0"/>
                </a:rPr>
                <a:t>1</a:t>
              </a:r>
            </a:p>
          </p:txBody>
        </p:sp>
      </p:grpSp>
      <p:grpSp>
        <p:nvGrpSpPr>
          <p:cNvPr id="19" name="Group 18">
            <a:extLst>
              <a:ext uri="{FF2B5EF4-FFF2-40B4-BE49-F238E27FC236}">
                <a16:creationId xmlns:a16="http://schemas.microsoft.com/office/drawing/2014/main" id="{A4010458-E188-4BCB-B63E-A702E56D8B7F}"/>
              </a:ext>
            </a:extLst>
          </p:cNvPr>
          <p:cNvGrpSpPr/>
          <p:nvPr/>
        </p:nvGrpSpPr>
        <p:grpSpPr>
          <a:xfrm>
            <a:off x="6088909" y="2144302"/>
            <a:ext cx="1742128" cy="331767"/>
            <a:chOff x="6267584" y="2073922"/>
            <a:chExt cx="1742128" cy="331767"/>
          </a:xfrm>
          <a:solidFill>
            <a:srgbClr val="A4AAAD"/>
          </a:solidFill>
        </p:grpSpPr>
        <p:sp>
          <p:nvSpPr>
            <p:cNvPr id="235" name="Arrow: Pentagon 234">
              <a:extLst>
                <a:ext uri="{FF2B5EF4-FFF2-40B4-BE49-F238E27FC236}">
                  <a16:creationId xmlns:a16="http://schemas.microsoft.com/office/drawing/2014/main" id="{1361C5E7-2F6C-41A9-BEB3-3FAE62837645}"/>
                </a:ext>
              </a:extLst>
            </p:cNvPr>
            <p:cNvSpPr/>
            <p:nvPr/>
          </p:nvSpPr>
          <p:spPr>
            <a:xfrm rot="5400000">
              <a:off x="6261784"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5</a:t>
              </a:r>
            </a:p>
          </p:txBody>
        </p:sp>
        <p:sp>
          <p:nvSpPr>
            <p:cNvPr id="236" name="Arrow: Pentagon 235">
              <a:extLst>
                <a:ext uri="{FF2B5EF4-FFF2-40B4-BE49-F238E27FC236}">
                  <a16:creationId xmlns:a16="http://schemas.microsoft.com/office/drawing/2014/main" id="{CC1A6809-7B4B-4F89-9B78-6760882C7235}"/>
                </a:ext>
              </a:extLst>
            </p:cNvPr>
            <p:cNvSpPr/>
            <p:nvPr/>
          </p:nvSpPr>
          <p:spPr>
            <a:xfrm rot="5400000">
              <a:off x="6616877"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4</a:t>
              </a:r>
            </a:p>
          </p:txBody>
        </p:sp>
        <p:sp>
          <p:nvSpPr>
            <p:cNvPr id="237" name="Arrow: Pentagon 236">
              <a:extLst>
                <a:ext uri="{FF2B5EF4-FFF2-40B4-BE49-F238E27FC236}">
                  <a16:creationId xmlns:a16="http://schemas.microsoft.com/office/drawing/2014/main" id="{F65A689B-9C35-4B66-9C53-F88458FE1686}"/>
                </a:ext>
              </a:extLst>
            </p:cNvPr>
            <p:cNvSpPr/>
            <p:nvPr/>
          </p:nvSpPr>
          <p:spPr>
            <a:xfrm rot="5400000">
              <a:off x="6973558"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3</a:t>
              </a:r>
            </a:p>
          </p:txBody>
        </p:sp>
        <p:sp>
          <p:nvSpPr>
            <p:cNvPr id="238" name="Arrow: Pentagon 237">
              <a:extLst>
                <a:ext uri="{FF2B5EF4-FFF2-40B4-BE49-F238E27FC236}">
                  <a16:creationId xmlns:a16="http://schemas.microsoft.com/office/drawing/2014/main" id="{55E5A4BC-D5FC-4E7B-B3C5-AAC9A8E28682}"/>
                </a:ext>
              </a:extLst>
            </p:cNvPr>
            <p:cNvSpPr/>
            <p:nvPr/>
          </p:nvSpPr>
          <p:spPr>
            <a:xfrm rot="5400000">
              <a:off x="7328651"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2</a:t>
              </a:r>
            </a:p>
          </p:txBody>
        </p:sp>
        <p:sp>
          <p:nvSpPr>
            <p:cNvPr id="239" name="Arrow: Pentagon 238">
              <a:extLst>
                <a:ext uri="{FF2B5EF4-FFF2-40B4-BE49-F238E27FC236}">
                  <a16:creationId xmlns:a16="http://schemas.microsoft.com/office/drawing/2014/main" id="{5C018C4C-E24C-404D-AAC2-F5F4B363C882}"/>
                </a:ext>
              </a:extLst>
            </p:cNvPr>
            <p:cNvSpPr/>
            <p:nvPr/>
          </p:nvSpPr>
          <p:spPr>
            <a:xfrm rot="5400000">
              <a:off x="7683744"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1</a:t>
              </a:r>
            </a:p>
          </p:txBody>
        </p:sp>
      </p:grpSp>
      <p:grpSp>
        <p:nvGrpSpPr>
          <p:cNvPr id="18" name="Group 17">
            <a:extLst>
              <a:ext uri="{FF2B5EF4-FFF2-40B4-BE49-F238E27FC236}">
                <a16:creationId xmlns:a16="http://schemas.microsoft.com/office/drawing/2014/main" id="{970B2819-5BC3-45A4-8A10-9EDC2CBE0689}"/>
              </a:ext>
            </a:extLst>
          </p:cNvPr>
          <p:cNvGrpSpPr/>
          <p:nvPr/>
        </p:nvGrpSpPr>
        <p:grpSpPr>
          <a:xfrm>
            <a:off x="7952104" y="2144302"/>
            <a:ext cx="1742128" cy="331767"/>
            <a:chOff x="8130779" y="2073922"/>
            <a:chExt cx="1742128" cy="331767"/>
          </a:xfrm>
          <a:solidFill>
            <a:srgbClr val="A4AAAD"/>
          </a:solidFill>
        </p:grpSpPr>
        <p:sp>
          <p:nvSpPr>
            <p:cNvPr id="247" name="Arrow: Pentagon 246">
              <a:extLst>
                <a:ext uri="{FF2B5EF4-FFF2-40B4-BE49-F238E27FC236}">
                  <a16:creationId xmlns:a16="http://schemas.microsoft.com/office/drawing/2014/main" id="{6B20B19E-DCED-46F8-AD49-CEBC68CDB7C4}"/>
                </a:ext>
              </a:extLst>
            </p:cNvPr>
            <p:cNvSpPr/>
            <p:nvPr/>
          </p:nvSpPr>
          <p:spPr>
            <a:xfrm rot="5400000">
              <a:off x="8124979"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5</a:t>
              </a:r>
            </a:p>
          </p:txBody>
        </p:sp>
        <p:sp>
          <p:nvSpPr>
            <p:cNvPr id="248" name="Arrow: Pentagon 247">
              <a:extLst>
                <a:ext uri="{FF2B5EF4-FFF2-40B4-BE49-F238E27FC236}">
                  <a16:creationId xmlns:a16="http://schemas.microsoft.com/office/drawing/2014/main" id="{5F58A0CA-5701-4680-AA36-173B8324B4F4}"/>
                </a:ext>
              </a:extLst>
            </p:cNvPr>
            <p:cNvSpPr/>
            <p:nvPr/>
          </p:nvSpPr>
          <p:spPr>
            <a:xfrm rot="5400000">
              <a:off x="8480072"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4</a:t>
              </a:r>
            </a:p>
          </p:txBody>
        </p:sp>
        <p:sp>
          <p:nvSpPr>
            <p:cNvPr id="249" name="Arrow: Pentagon 248">
              <a:extLst>
                <a:ext uri="{FF2B5EF4-FFF2-40B4-BE49-F238E27FC236}">
                  <a16:creationId xmlns:a16="http://schemas.microsoft.com/office/drawing/2014/main" id="{9A684792-7668-4622-BBA1-23A04B49BF7D}"/>
                </a:ext>
              </a:extLst>
            </p:cNvPr>
            <p:cNvSpPr/>
            <p:nvPr/>
          </p:nvSpPr>
          <p:spPr>
            <a:xfrm rot="5400000">
              <a:off x="8836753"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3</a:t>
              </a:r>
            </a:p>
          </p:txBody>
        </p:sp>
        <p:sp>
          <p:nvSpPr>
            <p:cNvPr id="250" name="Arrow: Pentagon 249">
              <a:extLst>
                <a:ext uri="{FF2B5EF4-FFF2-40B4-BE49-F238E27FC236}">
                  <a16:creationId xmlns:a16="http://schemas.microsoft.com/office/drawing/2014/main" id="{C8EB56B9-4D29-4B46-B15F-5F6B0F6AD0E4}"/>
                </a:ext>
              </a:extLst>
            </p:cNvPr>
            <p:cNvSpPr/>
            <p:nvPr/>
          </p:nvSpPr>
          <p:spPr>
            <a:xfrm rot="5400000">
              <a:off x="9191846"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2</a:t>
              </a:r>
            </a:p>
          </p:txBody>
        </p:sp>
        <p:sp>
          <p:nvSpPr>
            <p:cNvPr id="251" name="Arrow: Pentagon 250">
              <a:extLst>
                <a:ext uri="{FF2B5EF4-FFF2-40B4-BE49-F238E27FC236}">
                  <a16:creationId xmlns:a16="http://schemas.microsoft.com/office/drawing/2014/main" id="{ED21C4C6-9176-48FB-BDE4-99E05B3919E5}"/>
                </a:ext>
              </a:extLst>
            </p:cNvPr>
            <p:cNvSpPr/>
            <p:nvPr/>
          </p:nvSpPr>
          <p:spPr>
            <a:xfrm rot="5400000">
              <a:off x="9546939"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1</a:t>
              </a:r>
            </a:p>
          </p:txBody>
        </p:sp>
      </p:grpSp>
      <p:grpSp>
        <p:nvGrpSpPr>
          <p:cNvPr id="17" name="Group 16">
            <a:extLst>
              <a:ext uri="{FF2B5EF4-FFF2-40B4-BE49-F238E27FC236}">
                <a16:creationId xmlns:a16="http://schemas.microsoft.com/office/drawing/2014/main" id="{11D53EEE-0602-4154-AF04-70DE755D9DEE}"/>
              </a:ext>
            </a:extLst>
          </p:cNvPr>
          <p:cNvGrpSpPr/>
          <p:nvPr/>
        </p:nvGrpSpPr>
        <p:grpSpPr>
          <a:xfrm>
            <a:off x="9815298" y="2144302"/>
            <a:ext cx="1742128" cy="331767"/>
            <a:chOff x="9993973" y="2073922"/>
            <a:chExt cx="1742128" cy="331767"/>
          </a:xfrm>
          <a:solidFill>
            <a:srgbClr val="A4AAAD"/>
          </a:solidFill>
        </p:grpSpPr>
        <p:sp>
          <p:nvSpPr>
            <p:cNvPr id="259" name="Arrow: Pentagon 258">
              <a:extLst>
                <a:ext uri="{FF2B5EF4-FFF2-40B4-BE49-F238E27FC236}">
                  <a16:creationId xmlns:a16="http://schemas.microsoft.com/office/drawing/2014/main" id="{5CDF0BA2-9605-4273-8A6B-522E5E50A5AF}"/>
                </a:ext>
              </a:extLst>
            </p:cNvPr>
            <p:cNvSpPr/>
            <p:nvPr/>
          </p:nvSpPr>
          <p:spPr>
            <a:xfrm rot="5400000">
              <a:off x="9988173"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5</a:t>
              </a:r>
            </a:p>
          </p:txBody>
        </p:sp>
        <p:sp>
          <p:nvSpPr>
            <p:cNvPr id="260" name="Arrow: Pentagon 259">
              <a:extLst>
                <a:ext uri="{FF2B5EF4-FFF2-40B4-BE49-F238E27FC236}">
                  <a16:creationId xmlns:a16="http://schemas.microsoft.com/office/drawing/2014/main" id="{F5EB3DD8-41E4-40A0-B342-46CDCAC4E1B6}"/>
                </a:ext>
              </a:extLst>
            </p:cNvPr>
            <p:cNvSpPr/>
            <p:nvPr/>
          </p:nvSpPr>
          <p:spPr>
            <a:xfrm rot="5400000">
              <a:off x="10343266"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4</a:t>
              </a:r>
            </a:p>
          </p:txBody>
        </p:sp>
        <p:sp>
          <p:nvSpPr>
            <p:cNvPr id="261" name="Arrow: Pentagon 260">
              <a:extLst>
                <a:ext uri="{FF2B5EF4-FFF2-40B4-BE49-F238E27FC236}">
                  <a16:creationId xmlns:a16="http://schemas.microsoft.com/office/drawing/2014/main" id="{7F5C8052-992F-47D1-835E-4A387A2DD39C}"/>
                </a:ext>
              </a:extLst>
            </p:cNvPr>
            <p:cNvSpPr/>
            <p:nvPr/>
          </p:nvSpPr>
          <p:spPr>
            <a:xfrm rot="5400000">
              <a:off x="10699947"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3</a:t>
              </a:r>
            </a:p>
          </p:txBody>
        </p:sp>
        <p:sp>
          <p:nvSpPr>
            <p:cNvPr id="262" name="Arrow: Pentagon 261">
              <a:extLst>
                <a:ext uri="{FF2B5EF4-FFF2-40B4-BE49-F238E27FC236}">
                  <a16:creationId xmlns:a16="http://schemas.microsoft.com/office/drawing/2014/main" id="{F993B4CC-4927-4171-B5FC-257AABB53D0B}"/>
                </a:ext>
              </a:extLst>
            </p:cNvPr>
            <p:cNvSpPr/>
            <p:nvPr/>
          </p:nvSpPr>
          <p:spPr>
            <a:xfrm rot="5400000">
              <a:off x="11055040"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2</a:t>
              </a:r>
            </a:p>
          </p:txBody>
        </p:sp>
        <p:sp>
          <p:nvSpPr>
            <p:cNvPr id="263" name="Arrow: Pentagon 262">
              <a:extLst>
                <a:ext uri="{FF2B5EF4-FFF2-40B4-BE49-F238E27FC236}">
                  <a16:creationId xmlns:a16="http://schemas.microsoft.com/office/drawing/2014/main" id="{2595BB6B-DF5B-4AA6-B8AA-BFCFE9AC2F81}"/>
                </a:ext>
              </a:extLst>
            </p:cNvPr>
            <p:cNvSpPr/>
            <p:nvPr/>
          </p:nvSpPr>
          <p:spPr>
            <a:xfrm rot="5400000">
              <a:off x="11410133" y="2079722"/>
              <a:ext cx="331767" cy="320168"/>
            </a:xfrm>
            <a:prstGeom prst="homePlate">
              <a:avLst>
                <a:gd name="adj" fmla="val 382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dirty="0">
                  <a:solidFill>
                    <a:schemeClr val="bg1"/>
                  </a:solidFill>
                  <a:latin typeface="Century Gothic" panose="020B0502020202020204" pitchFamily="34" charset="0"/>
                </a:rPr>
                <a:t>1</a:t>
              </a:r>
            </a:p>
          </p:txBody>
        </p:sp>
      </p:grpSp>
      <p:sp>
        <p:nvSpPr>
          <p:cNvPr id="184" name="Rechteck 86">
            <a:extLst>
              <a:ext uri="{FF2B5EF4-FFF2-40B4-BE49-F238E27FC236}">
                <a16:creationId xmlns:a16="http://schemas.microsoft.com/office/drawing/2014/main" id="{B6A756E1-FA0D-469F-BF7C-3A6D7C2CE41E}"/>
              </a:ext>
            </a:extLst>
          </p:cNvPr>
          <p:cNvSpPr/>
          <p:nvPr/>
        </p:nvSpPr>
        <p:spPr bwMode="gray">
          <a:xfrm>
            <a:off x="-428" y="3126"/>
            <a:ext cx="12192428" cy="1367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185" name="Titel 1">
            <a:extLst>
              <a:ext uri="{FF2B5EF4-FFF2-40B4-BE49-F238E27FC236}">
                <a16:creationId xmlns:a16="http://schemas.microsoft.com/office/drawing/2014/main" id="{13327B44-C770-42A5-92F5-2116ED511FB7}"/>
              </a:ext>
            </a:extLst>
          </p:cNvPr>
          <p:cNvSpPr txBox="1">
            <a:spLocks/>
          </p:cNvSpPr>
          <p:nvPr/>
        </p:nvSpPr>
        <p:spPr bwMode="gray">
          <a:xfrm>
            <a:off x="659880" y="215982"/>
            <a:ext cx="6305369" cy="94387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3500"/>
              </a:lnSpc>
            </a:pPr>
            <a:r>
              <a:rPr lang="en-US" sz="2600" b="1" dirty="0">
                <a:latin typeface="Century Gothic" panose="020B0502020202020204" pitchFamily="34" charset="0"/>
              </a:rPr>
              <a:t>COMPETITIVE BENCHMARKING</a:t>
            </a:r>
          </a:p>
        </p:txBody>
      </p:sp>
      <p:sp>
        <p:nvSpPr>
          <p:cNvPr id="232498" name="Text Box 50"/>
          <p:cNvSpPr txBox="1">
            <a:spLocks noChangeArrowheads="1"/>
          </p:cNvSpPr>
          <p:nvPr/>
        </p:nvSpPr>
        <p:spPr bwMode="auto">
          <a:xfrm>
            <a:off x="783655" y="1932471"/>
            <a:ext cx="1295546" cy="461665"/>
          </a:xfrm>
          <a:prstGeom prst="rect">
            <a:avLst/>
          </a:prstGeom>
        </p:spPr>
        <p:txBody>
          <a:bodyPr wrap="none" anchor="ctr" anchorCtr="0">
            <a:spAutoFit/>
          </a:bodyPr>
          <a:lstStyle>
            <a:defPPr>
              <a:defRPr lang="en-US"/>
            </a:defPPr>
            <a:lvl1pPr algn="r" eaLnBrk="0" hangingPunct="0">
              <a:defRPr sz="1200">
                <a:latin typeface="Century Gothic" panose="020B0502020202020204" pitchFamily="34" charset="0"/>
              </a:defRPr>
            </a:lvl1pPr>
          </a:lstStyle>
          <a:p>
            <a:r>
              <a:rPr lang="en-US" altLang="en-US" b="1" dirty="0"/>
              <a:t>Critical</a:t>
            </a:r>
          </a:p>
          <a:p>
            <a:r>
              <a:rPr lang="en-US" altLang="en-US" b="1" dirty="0"/>
              <a:t>Success Factor</a:t>
            </a:r>
          </a:p>
        </p:txBody>
      </p:sp>
      <p:sp>
        <p:nvSpPr>
          <p:cNvPr id="293" name="Rectangle: Top Corners Rounded 292">
            <a:extLst>
              <a:ext uri="{FF2B5EF4-FFF2-40B4-BE49-F238E27FC236}">
                <a16:creationId xmlns:a16="http://schemas.microsoft.com/office/drawing/2014/main" id="{AD07E89B-B539-4395-8CCB-B5F0A10F6D53}"/>
              </a:ext>
            </a:extLst>
          </p:cNvPr>
          <p:cNvSpPr/>
          <p:nvPr/>
        </p:nvSpPr>
        <p:spPr>
          <a:xfrm>
            <a:off x="4225713" y="1711597"/>
            <a:ext cx="1742129" cy="398630"/>
          </a:xfrm>
          <a:prstGeom prst="round2SameRect">
            <a:avLst>
              <a:gd name="adj1" fmla="val 26974"/>
              <a:gd name="adj2" fmla="val 0"/>
            </a:avLst>
          </a:prstGeom>
          <a:solidFill>
            <a:srgbClr val="6C7275"/>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r>
              <a:rPr lang="en-US" sz="1200" dirty="0">
                <a:latin typeface="Century Gothic" panose="020B0502020202020204" pitchFamily="34" charset="0"/>
              </a:rPr>
              <a:t>Competitor A</a:t>
            </a:r>
          </a:p>
        </p:txBody>
      </p:sp>
      <p:grpSp>
        <p:nvGrpSpPr>
          <p:cNvPr id="16" name="Group 15">
            <a:extLst>
              <a:ext uri="{FF2B5EF4-FFF2-40B4-BE49-F238E27FC236}">
                <a16:creationId xmlns:a16="http://schemas.microsoft.com/office/drawing/2014/main" id="{FB1B7283-4C16-43A3-BEEA-E977FACD4998}"/>
              </a:ext>
            </a:extLst>
          </p:cNvPr>
          <p:cNvGrpSpPr/>
          <p:nvPr/>
        </p:nvGrpSpPr>
        <p:grpSpPr>
          <a:xfrm>
            <a:off x="2521935" y="2666262"/>
            <a:ext cx="1423297" cy="3636243"/>
            <a:chOff x="-167105" y="3730364"/>
            <a:chExt cx="4071310" cy="3072422"/>
          </a:xfrm>
        </p:grpSpPr>
        <p:cxnSp>
          <p:nvCxnSpPr>
            <p:cNvPr id="272" name="Straight Connector 271">
              <a:extLst>
                <a:ext uri="{FF2B5EF4-FFF2-40B4-BE49-F238E27FC236}">
                  <a16:creationId xmlns:a16="http://schemas.microsoft.com/office/drawing/2014/main" id="{D4CF2F66-CE4A-4709-8F96-82DEE1F7D424}"/>
                </a:ext>
              </a:extLst>
            </p:cNvPr>
            <p:cNvCxnSpPr>
              <a:cxnSpLocks/>
            </p:cNvCxnSpPr>
            <p:nvPr/>
          </p:nvCxnSpPr>
          <p:spPr>
            <a:xfrm rot="5400000" flipV="1">
              <a:off x="1868549" y="169471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0868EEB-B8A0-4342-B504-9F8E2F0C7A96}"/>
                </a:ext>
              </a:extLst>
            </p:cNvPr>
            <p:cNvCxnSpPr>
              <a:cxnSpLocks/>
            </p:cNvCxnSpPr>
            <p:nvPr/>
          </p:nvCxnSpPr>
          <p:spPr>
            <a:xfrm rot="5400000" flipV="1">
              <a:off x="1868549" y="20360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8DCFADF6-2605-45C7-ACCB-1B082ACBD3AE}"/>
                </a:ext>
              </a:extLst>
            </p:cNvPr>
            <p:cNvCxnSpPr>
              <a:cxnSpLocks/>
            </p:cNvCxnSpPr>
            <p:nvPr/>
          </p:nvCxnSpPr>
          <p:spPr>
            <a:xfrm rot="5400000" flipV="1">
              <a:off x="1868549" y="237747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2A314BF-3E05-4649-AC4C-E584CC5B72B4}"/>
                </a:ext>
              </a:extLst>
            </p:cNvPr>
            <p:cNvCxnSpPr>
              <a:cxnSpLocks/>
            </p:cNvCxnSpPr>
            <p:nvPr/>
          </p:nvCxnSpPr>
          <p:spPr>
            <a:xfrm rot="5400000" flipV="1">
              <a:off x="1868549" y="271885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92856EE-7574-4AFB-9394-26EAC7AC852D}"/>
                </a:ext>
              </a:extLst>
            </p:cNvPr>
            <p:cNvCxnSpPr>
              <a:cxnSpLocks/>
            </p:cNvCxnSpPr>
            <p:nvPr/>
          </p:nvCxnSpPr>
          <p:spPr>
            <a:xfrm rot="5400000" flipV="1">
              <a:off x="1868549" y="306023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845C6E4E-849D-4B99-A764-C7A54D166A66}"/>
                </a:ext>
              </a:extLst>
            </p:cNvPr>
            <p:cNvCxnSpPr>
              <a:cxnSpLocks/>
            </p:cNvCxnSpPr>
            <p:nvPr/>
          </p:nvCxnSpPr>
          <p:spPr>
            <a:xfrm rot="5400000" flipV="1">
              <a:off x="1868549" y="340161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061764FF-E2F8-4860-9ED2-46A7BEAD3E09}"/>
                </a:ext>
              </a:extLst>
            </p:cNvPr>
            <p:cNvCxnSpPr>
              <a:cxnSpLocks/>
            </p:cNvCxnSpPr>
            <p:nvPr/>
          </p:nvCxnSpPr>
          <p:spPr>
            <a:xfrm rot="5400000" flipV="1">
              <a:off x="1868549" y="374299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42E69D08-33D2-4D94-8227-44817046E1E0}"/>
                </a:ext>
              </a:extLst>
            </p:cNvPr>
            <p:cNvCxnSpPr>
              <a:cxnSpLocks/>
            </p:cNvCxnSpPr>
            <p:nvPr/>
          </p:nvCxnSpPr>
          <p:spPr>
            <a:xfrm rot="5400000" flipV="1">
              <a:off x="1868549" y="408437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C6964B03-E481-4606-83AF-12B80765355D}"/>
                </a:ext>
              </a:extLst>
            </p:cNvPr>
            <p:cNvCxnSpPr>
              <a:cxnSpLocks/>
            </p:cNvCxnSpPr>
            <p:nvPr/>
          </p:nvCxnSpPr>
          <p:spPr>
            <a:xfrm rot="5400000" flipV="1">
              <a:off x="1868549" y="4425750"/>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78A41FE6-180D-439A-A15A-CBD78C15D8AF}"/>
                </a:ext>
              </a:extLst>
            </p:cNvPr>
            <p:cNvCxnSpPr>
              <a:cxnSpLocks/>
            </p:cNvCxnSpPr>
            <p:nvPr/>
          </p:nvCxnSpPr>
          <p:spPr>
            <a:xfrm rot="5400000" flipV="1">
              <a:off x="1868549" y="4767131"/>
              <a:ext cx="1" cy="4071310"/>
            </a:xfrm>
            <a:prstGeom prst="line">
              <a:avLst/>
            </a:prstGeom>
            <a:ln w="635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grpSp>
      <p:sp>
        <p:nvSpPr>
          <p:cNvPr id="25" name="Rectangle: Top Corners Rounded 24">
            <a:extLst>
              <a:ext uri="{FF2B5EF4-FFF2-40B4-BE49-F238E27FC236}">
                <a16:creationId xmlns:a16="http://schemas.microsoft.com/office/drawing/2014/main" id="{AF8F3BE3-46EA-41D4-BE21-66E8501A0C75}"/>
              </a:ext>
            </a:extLst>
          </p:cNvPr>
          <p:cNvSpPr/>
          <p:nvPr/>
        </p:nvSpPr>
        <p:spPr>
          <a:xfrm>
            <a:off x="2362519" y="1711597"/>
            <a:ext cx="1742129" cy="398630"/>
          </a:xfrm>
          <a:prstGeom prst="round2SameRect">
            <a:avLst>
              <a:gd name="adj1" fmla="val 26974"/>
              <a:gd name="adj2" fmla="val 0"/>
            </a:avLst>
          </a:prstGeom>
          <a:solidFill>
            <a:srgbClr val="C6CACB"/>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r>
              <a:rPr lang="en-US" sz="1200" dirty="0">
                <a:solidFill>
                  <a:schemeClr val="tx1"/>
                </a:solidFill>
                <a:latin typeface="Century Gothic" panose="020B0502020202020204" pitchFamily="34" charset="0"/>
              </a:rPr>
              <a:t>Weight</a:t>
            </a:r>
          </a:p>
        </p:txBody>
      </p:sp>
      <p:grpSp>
        <p:nvGrpSpPr>
          <p:cNvPr id="335" name="Group 334">
            <a:extLst>
              <a:ext uri="{FF2B5EF4-FFF2-40B4-BE49-F238E27FC236}">
                <a16:creationId xmlns:a16="http://schemas.microsoft.com/office/drawing/2014/main" id="{A81B7FF7-51D6-41A7-ADFE-BD98F05AAA4E}"/>
              </a:ext>
            </a:extLst>
          </p:cNvPr>
          <p:cNvGrpSpPr/>
          <p:nvPr/>
        </p:nvGrpSpPr>
        <p:grpSpPr>
          <a:xfrm>
            <a:off x="4382787" y="2657296"/>
            <a:ext cx="1074565" cy="3642962"/>
            <a:chOff x="5053182" y="2773347"/>
            <a:chExt cx="1074565" cy="3642962"/>
          </a:xfrm>
        </p:grpSpPr>
        <p:cxnSp>
          <p:nvCxnSpPr>
            <p:cNvPr id="336" name="Straight Connector 335">
              <a:extLst>
                <a:ext uri="{FF2B5EF4-FFF2-40B4-BE49-F238E27FC236}">
                  <a16:creationId xmlns:a16="http://schemas.microsoft.com/office/drawing/2014/main" id="{EC80FD42-78F5-4060-B80C-41434ACC3FE2}"/>
                </a:ext>
              </a:extLst>
            </p:cNvPr>
            <p:cNvCxnSpPr>
              <a:cxnSpLocks/>
            </p:cNvCxnSpPr>
            <p:nvPr/>
          </p:nvCxnSpPr>
          <p:spPr>
            <a:xfrm flipH="1">
              <a:off x="5410484" y="2773347"/>
              <a:ext cx="1" cy="41895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CA5AF0E5-AC0C-4633-BAC3-0DFBC81CB5FA}"/>
                </a:ext>
              </a:extLst>
            </p:cNvPr>
            <p:cNvCxnSpPr>
              <a:cxnSpLocks/>
            </p:cNvCxnSpPr>
            <p:nvPr/>
          </p:nvCxnSpPr>
          <p:spPr>
            <a:xfrm flipH="1">
              <a:off x="5053182" y="3187830"/>
              <a:ext cx="357128" cy="403271"/>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832D74F8-5693-4156-8498-701CFB9CFF2D}"/>
                </a:ext>
              </a:extLst>
            </p:cNvPr>
            <p:cNvCxnSpPr>
              <a:cxnSpLocks/>
            </p:cNvCxnSpPr>
            <p:nvPr/>
          </p:nvCxnSpPr>
          <p:spPr>
            <a:xfrm flipH="1">
              <a:off x="5056182" y="3590733"/>
              <a:ext cx="2383" cy="404380"/>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C1499C12-EF38-4AD8-B397-231E9B77DB65}"/>
                </a:ext>
              </a:extLst>
            </p:cNvPr>
            <p:cNvCxnSpPr>
              <a:cxnSpLocks/>
            </p:cNvCxnSpPr>
            <p:nvPr/>
          </p:nvCxnSpPr>
          <p:spPr>
            <a:xfrm>
              <a:off x="5056172" y="3995113"/>
              <a:ext cx="708604" cy="39804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DAD085F-6384-458A-B435-D0131A5D7B70}"/>
                </a:ext>
              </a:extLst>
            </p:cNvPr>
            <p:cNvCxnSpPr>
              <a:cxnSpLocks/>
            </p:cNvCxnSpPr>
            <p:nvPr/>
          </p:nvCxnSpPr>
          <p:spPr>
            <a:xfrm flipH="1">
              <a:off x="5410310" y="4392428"/>
              <a:ext cx="356852" cy="404755"/>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B03E10A0-ABA0-46E7-80C0-8A3B096DF52A}"/>
                </a:ext>
              </a:extLst>
            </p:cNvPr>
            <p:cNvCxnSpPr>
              <a:cxnSpLocks/>
            </p:cNvCxnSpPr>
            <p:nvPr/>
          </p:nvCxnSpPr>
          <p:spPr>
            <a:xfrm flipH="1" flipV="1">
              <a:off x="5410310" y="4796448"/>
              <a:ext cx="354466" cy="415988"/>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577AFEE5-EA39-4E99-A058-967E9F6905B4}"/>
                </a:ext>
              </a:extLst>
            </p:cNvPr>
            <p:cNvCxnSpPr>
              <a:cxnSpLocks/>
            </p:cNvCxnSpPr>
            <p:nvPr/>
          </p:nvCxnSpPr>
          <p:spPr>
            <a:xfrm>
              <a:off x="5760679" y="5216914"/>
              <a:ext cx="7838" cy="387593"/>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FDB467B1-6171-4C31-8BC7-484B8344C637}"/>
                </a:ext>
              </a:extLst>
            </p:cNvPr>
            <p:cNvCxnSpPr>
              <a:cxnSpLocks/>
            </p:cNvCxnSpPr>
            <p:nvPr/>
          </p:nvCxnSpPr>
          <p:spPr>
            <a:xfrm flipH="1" flipV="1">
              <a:off x="5765430" y="5604507"/>
              <a:ext cx="355888" cy="41000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215CD964-1677-40EE-8FAF-CA7C6D1F5FC4}"/>
                </a:ext>
              </a:extLst>
            </p:cNvPr>
            <p:cNvCxnSpPr>
              <a:cxnSpLocks/>
            </p:cNvCxnSpPr>
            <p:nvPr/>
          </p:nvCxnSpPr>
          <p:spPr>
            <a:xfrm flipH="1">
              <a:off x="5759001" y="6016029"/>
              <a:ext cx="368746" cy="400280"/>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D41F9730-B026-444F-B67D-74F5F3E7C8F7}"/>
              </a:ext>
            </a:extLst>
          </p:cNvPr>
          <p:cNvGrpSpPr/>
          <p:nvPr/>
        </p:nvGrpSpPr>
        <p:grpSpPr>
          <a:xfrm>
            <a:off x="4733514" y="2660286"/>
            <a:ext cx="1074243" cy="3642213"/>
            <a:chOff x="4956579" y="2776337"/>
            <a:chExt cx="1074243" cy="3642213"/>
          </a:xfrm>
        </p:grpSpPr>
        <p:cxnSp>
          <p:nvCxnSpPr>
            <p:cNvPr id="33" name="Straight Connector 32">
              <a:extLst>
                <a:ext uri="{FF2B5EF4-FFF2-40B4-BE49-F238E27FC236}">
                  <a16:creationId xmlns:a16="http://schemas.microsoft.com/office/drawing/2014/main" id="{F5BA1825-0ADB-4FEE-AF48-96576020E595}"/>
                </a:ext>
              </a:extLst>
            </p:cNvPr>
            <p:cNvCxnSpPr>
              <a:cxnSpLocks/>
            </p:cNvCxnSpPr>
            <p:nvPr/>
          </p:nvCxnSpPr>
          <p:spPr>
            <a:xfrm flipH="1">
              <a:off x="4964342" y="2776337"/>
              <a:ext cx="349717" cy="41000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C01E1543-9B65-474D-98CA-76608646D7C1}"/>
                </a:ext>
              </a:extLst>
            </p:cNvPr>
            <p:cNvCxnSpPr>
              <a:cxnSpLocks/>
            </p:cNvCxnSpPr>
            <p:nvPr/>
          </p:nvCxnSpPr>
          <p:spPr>
            <a:xfrm>
              <a:off x="4966729" y="3192316"/>
              <a:ext cx="353103" cy="398048"/>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A0509C09-1C64-496A-B0A6-F5C640B34B1B}"/>
                </a:ext>
              </a:extLst>
            </p:cNvPr>
            <p:cNvCxnSpPr>
              <a:cxnSpLocks/>
            </p:cNvCxnSpPr>
            <p:nvPr/>
          </p:nvCxnSpPr>
          <p:spPr>
            <a:xfrm>
              <a:off x="5319832" y="3590364"/>
              <a:ext cx="355500" cy="404029"/>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68B1AE6C-C4EA-40E1-B703-84CD20CB4EC8}"/>
                </a:ext>
              </a:extLst>
            </p:cNvPr>
            <p:cNvCxnSpPr>
              <a:cxnSpLocks/>
            </p:cNvCxnSpPr>
            <p:nvPr/>
          </p:nvCxnSpPr>
          <p:spPr>
            <a:xfrm flipH="1">
              <a:off x="5317456" y="3994393"/>
              <a:ext cx="357876" cy="398035"/>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EDD7574-579E-49B5-BE62-466D2E8F38BC}"/>
                </a:ext>
              </a:extLst>
            </p:cNvPr>
            <p:cNvCxnSpPr>
              <a:cxnSpLocks/>
            </p:cNvCxnSpPr>
            <p:nvPr/>
          </p:nvCxnSpPr>
          <p:spPr>
            <a:xfrm>
              <a:off x="5319832" y="4392441"/>
              <a:ext cx="0" cy="40999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F0A1F323-7A3A-42D2-B7E7-AB1EFC1AEAF3}"/>
                </a:ext>
              </a:extLst>
            </p:cNvPr>
            <p:cNvCxnSpPr>
              <a:cxnSpLocks/>
            </p:cNvCxnSpPr>
            <p:nvPr/>
          </p:nvCxnSpPr>
          <p:spPr>
            <a:xfrm flipH="1" flipV="1">
              <a:off x="5319832" y="4802434"/>
              <a:ext cx="710990" cy="404040"/>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6D2AD1E6-0FCE-40C2-96C6-1768BF3AA075}"/>
                </a:ext>
              </a:extLst>
            </p:cNvPr>
            <p:cNvCxnSpPr>
              <a:cxnSpLocks/>
            </p:cNvCxnSpPr>
            <p:nvPr/>
          </p:nvCxnSpPr>
          <p:spPr>
            <a:xfrm flipH="1">
              <a:off x="4956579" y="5206474"/>
              <a:ext cx="1074243" cy="39803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AA1C82F2-E5DE-446C-8830-533732126E77}"/>
                </a:ext>
              </a:extLst>
            </p:cNvPr>
            <p:cNvCxnSpPr>
              <a:cxnSpLocks/>
            </p:cNvCxnSpPr>
            <p:nvPr/>
          </p:nvCxnSpPr>
          <p:spPr>
            <a:xfrm flipH="1" flipV="1">
              <a:off x="4956580" y="5604507"/>
              <a:ext cx="7375" cy="413018"/>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39FD66E-0283-423D-9245-F63665AEE351}"/>
                </a:ext>
              </a:extLst>
            </p:cNvPr>
            <p:cNvCxnSpPr>
              <a:cxnSpLocks/>
            </p:cNvCxnSpPr>
            <p:nvPr/>
          </p:nvCxnSpPr>
          <p:spPr>
            <a:xfrm>
              <a:off x="4963956" y="6017525"/>
              <a:ext cx="347715" cy="401025"/>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294" name="Rectangle: Top Corners Rounded 293">
            <a:extLst>
              <a:ext uri="{FF2B5EF4-FFF2-40B4-BE49-F238E27FC236}">
                <a16:creationId xmlns:a16="http://schemas.microsoft.com/office/drawing/2014/main" id="{AC8D0997-BCE7-4D2D-BCAB-101E03D66182}"/>
              </a:ext>
            </a:extLst>
          </p:cNvPr>
          <p:cNvSpPr/>
          <p:nvPr/>
        </p:nvSpPr>
        <p:spPr>
          <a:xfrm>
            <a:off x="6088907" y="1711597"/>
            <a:ext cx="1742129" cy="398630"/>
          </a:xfrm>
          <a:prstGeom prst="round2SameRect">
            <a:avLst>
              <a:gd name="adj1" fmla="val 26974"/>
              <a:gd name="adj2" fmla="val 0"/>
            </a:avLst>
          </a:prstGeom>
          <a:solidFill>
            <a:srgbClr val="6C7275"/>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r>
              <a:rPr lang="en-US" sz="1200" dirty="0">
                <a:latin typeface="Century Gothic" panose="020B0502020202020204" pitchFamily="34" charset="0"/>
              </a:rPr>
              <a:t>Competitor B</a:t>
            </a:r>
          </a:p>
        </p:txBody>
      </p:sp>
      <p:sp>
        <p:nvSpPr>
          <p:cNvPr id="295" name="Rectangle: Top Corners Rounded 294">
            <a:extLst>
              <a:ext uri="{FF2B5EF4-FFF2-40B4-BE49-F238E27FC236}">
                <a16:creationId xmlns:a16="http://schemas.microsoft.com/office/drawing/2014/main" id="{0C4A7DB8-111D-4A69-A308-E39EDBD94886}"/>
              </a:ext>
            </a:extLst>
          </p:cNvPr>
          <p:cNvSpPr/>
          <p:nvPr/>
        </p:nvSpPr>
        <p:spPr>
          <a:xfrm>
            <a:off x="7952102" y="1711597"/>
            <a:ext cx="1742129" cy="398630"/>
          </a:xfrm>
          <a:prstGeom prst="round2SameRect">
            <a:avLst>
              <a:gd name="adj1" fmla="val 26974"/>
              <a:gd name="adj2" fmla="val 0"/>
            </a:avLst>
          </a:prstGeom>
          <a:solidFill>
            <a:srgbClr val="6C7275"/>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r>
              <a:rPr lang="en-US" sz="1200" dirty="0">
                <a:latin typeface="Century Gothic" panose="020B0502020202020204" pitchFamily="34" charset="0"/>
              </a:rPr>
              <a:t>Competitor C</a:t>
            </a:r>
          </a:p>
        </p:txBody>
      </p:sp>
      <p:sp>
        <p:nvSpPr>
          <p:cNvPr id="296" name="Rectangle: Top Corners Rounded 295">
            <a:extLst>
              <a:ext uri="{FF2B5EF4-FFF2-40B4-BE49-F238E27FC236}">
                <a16:creationId xmlns:a16="http://schemas.microsoft.com/office/drawing/2014/main" id="{AC221C7C-A39D-4A26-B87C-76152341658A}"/>
              </a:ext>
            </a:extLst>
          </p:cNvPr>
          <p:cNvSpPr/>
          <p:nvPr/>
        </p:nvSpPr>
        <p:spPr>
          <a:xfrm>
            <a:off x="9815297" y="1711597"/>
            <a:ext cx="1742129" cy="398630"/>
          </a:xfrm>
          <a:prstGeom prst="round2SameRect">
            <a:avLst>
              <a:gd name="adj1" fmla="val 26974"/>
              <a:gd name="adj2" fmla="val 0"/>
            </a:avLst>
          </a:prstGeom>
          <a:solidFill>
            <a:srgbClr val="6C7275"/>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r>
              <a:rPr lang="en-US" sz="1200" dirty="0">
                <a:latin typeface="Century Gothic" panose="020B0502020202020204" pitchFamily="34" charset="0"/>
              </a:rPr>
              <a:t>Competitor D</a:t>
            </a:r>
          </a:p>
        </p:txBody>
      </p:sp>
      <p:grpSp>
        <p:nvGrpSpPr>
          <p:cNvPr id="422" name="Group 421">
            <a:extLst>
              <a:ext uri="{FF2B5EF4-FFF2-40B4-BE49-F238E27FC236}">
                <a16:creationId xmlns:a16="http://schemas.microsoft.com/office/drawing/2014/main" id="{A7225385-F0AC-404A-B3B8-28B51FDDFDD5}"/>
              </a:ext>
            </a:extLst>
          </p:cNvPr>
          <p:cNvGrpSpPr/>
          <p:nvPr/>
        </p:nvGrpSpPr>
        <p:grpSpPr>
          <a:xfrm flipH="1" flipV="1">
            <a:off x="6598892" y="2659537"/>
            <a:ext cx="1074565" cy="3642962"/>
            <a:chOff x="5053182" y="2773347"/>
            <a:chExt cx="1074565" cy="3642962"/>
          </a:xfrm>
        </p:grpSpPr>
        <p:cxnSp>
          <p:nvCxnSpPr>
            <p:cNvPr id="423" name="Straight Connector 422">
              <a:extLst>
                <a:ext uri="{FF2B5EF4-FFF2-40B4-BE49-F238E27FC236}">
                  <a16:creationId xmlns:a16="http://schemas.microsoft.com/office/drawing/2014/main" id="{7F7EB827-70DA-4643-AB56-05B8F073D4B2}"/>
                </a:ext>
              </a:extLst>
            </p:cNvPr>
            <p:cNvCxnSpPr>
              <a:cxnSpLocks/>
            </p:cNvCxnSpPr>
            <p:nvPr/>
          </p:nvCxnSpPr>
          <p:spPr>
            <a:xfrm flipH="1">
              <a:off x="5410484" y="2773347"/>
              <a:ext cx="1" cy="41895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118D867-A842-43D8-A44C-DA76DF85EDA3}"/>
                </a:ext>
              </a:extLst>
            </p:cNvPr>
            <p:cNvCxnSpPr>
              <a:cxnSpLocks/>
            </p:cNvCxnSpPr>
            <p:nvPr/>
          </p:nvCxnSpPr>
          <p:spPr>
            <a:xfrm flipH="1">
              <a:off x="5053182" y="3187830"/>
              <a:ext cx="357128" cy="403271"/>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8795F663-2BE7-45C7-AAE4-0CE27D0FF154}"/>
                </a:ext>
              </a:extLst>
            </p:cNvPr>
            <p:cNvCxnSpPr>
              <a:cxnSpLocks/>
            </p:cNvCxnSpPr>
            <p:nvPr/>
          </p:nvCxnSpPr>
          <p:spPr>
            <a:xfrm flipH="1">
              <a:off x="5056182" y="3590733"/>
              <a:ext cx="2383" cy="404380"/>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28924936-FE87-45E3-9B1E-55A6FEC6BA4C}"/>
                </a:ext>
              </a:extLst>
            </p:cNvPr>
            <p:cNvCxnSpPr>
              <a:cxnSpLocks/>
            </p:cNvCxnSpPr>
            <p:nvPr/>
          </p:nvCxnSpPr>
          <p:spPr>
            <a:xfrm>
              <a:off x="5056172" y="3995113"/>
              <a:ext cx="708604" cy="39804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D87055B-0381-4091-AD5B-CE7ADD4E5444}"/>
                </a:ext>
              </a:extLst>
            </p:cNvPr>
            <p:cNvCxnSpPr>
              <a:cxnSpLocks/>
            </p:cNvCxnSpPr>
            <p:nvPr/>
          </p:nvCxnSpPr>
          <p:spPr>
            <a:xfrm flipH="1">
              <a:off x="5410310" y="4392428"/>
              <a:ext cx="356852" cy="404755"/>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643CABDF-1344-43B7-BE53-5435D0F7237F}"/>
                </a:ext>
              </a:extLst>
            </p:cNvPr>
            <p:cNvCxnSpPr>
              <a:cxnSpLocks/>
            </p:cNvCxnSpPr>
            <p:nvPr/>
          </p:nvCxnSpPr>
          <p:spPr>
            <a:xfrm flipH="1" flipV="1">
              <a:off x="5410310" y="4796448"/>
              <a:ext cx="354466" cy="415988"/>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0268EF14-8FCA-4CC4-82BC-7BA83933270E}"/>
                </a:ext>
              </a:extLst>
            </p:cNvPr>
            <p:cNvCxnSpPr>
              <a:cxnSpLocks/>
            </p:cNvCxnSpPr>
            <p:nvPr/>
          </p:nvCxnSpPr>
          <p:spPr>
            <a:xfrm>
              <a:off x="5760679" y="5216914"/>
              <a:ext cx="7838" cy="387593"/>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92498CD8-22AC-4DE2-9288-9A2A720DDFE2}"/>
                </a:ext>
              </a:extLst>
            </p:cNvPr>
            <p:cNvCxnSpPr>
              <a:cxnSpLocks/>
            </p:cNvCxnSpPr>
            <p:nvPr/>
          </p:nvCxnSpPr>
          <p:spPr>
            <a:xfrm flipH="1" flipV="1">
              <a:off x="5765430" y="5604507"/>
              <a:ext cx="355888" cy="41000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E8CBEFF2-6A73-45FB-A164-E8D15C47139F}"/>
                </a:ext>
              </a:extLst>
            </p:cNvPr>
            <p:cNvCxnSpPr>
              <a:cxnSpLocks/>
            </p:cNvCxnSpPr>
            <p:nvPr/>
          </p:nvCxnSpPr>
          <p:spPr>
            <a:xfrm flipH="1">
              <a:off x="5759001" y="6016029"/>
              <a:ext cx="368746" cy="400280"/>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445" name="Group 444">
            <a:extLst>
              <a:ext uri="{FF2B5EF4-FFF2-40B4-BE49-F238E27FC236}">
                <a16:creationId xmlns:a16="http://schemas.microsoft.com/office/drawing/2014/main" id="{36157FD7-09D4-439D-A08F-7CB96F4C9300}"/>
              </a:ext>
            </a:extLst>
          </p:cNvPr>
          <p:cNvGrpSpPr/>
          <p:nvPr/>
        </p:nvGrpSpPr>
        <p:grpSpPr>
          <a:xfrm flipH="1">
            <a:off x="8462160" y="2657296"/>
            <a:ext cx="1074565" cy="3642962"/>
            <a:chOff x="5053182" y="2773347"/>
            <a:chExt cx="1074565" cy="3642962"/>
          </a:xfrm>
        </p:grpSpPr>
        <p:cxnSp>
          <p:nvCxnSpPr>
            <p:cNvPr id="456" name="Straight Connector 455">
              <a:extLst>
                <a:ext uri="{FF2B5EF4-FFF2-40B4-BE49-F238E27FC236}">
                  <a16:creationId xmlns:a16="http://schemas.microsoft.com/office/drawing/2014/main" id="{0186A3E8-3EF4-407B-95EE-A34739098C3D}"/>
                </a:ext>
              </a:extLst>
            </p:cNvPr>
            <p:cNvCxnSpPr>
              <a:cxnSpLocks/>
            </p:cNvCxnSpPr>
            <p:nvPr/>
          </p:nvCxnSpPr>
          <p:spPr>
            <a:xfrm flipH="1">
              <a:off x="5410484" y="2773347"/>
              <a:ext cx="1" cy="41895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E9BD7EC0-69A4-4512-BBAF-5C332B90B8FD}"/>
                </a:ext>
              </a:extLst>
            </p:cNvPr>
            <p:cNvCxnSpPr>
              <a:cxnSpLocks/>
            </p:cNvCxnSpPr>
            <p:nvPr/>
          </p:nvCxnSpPr>
          <p:spPr>
            <a:xfrm flipH="1">
              <a:off x="5053182" y="3187830"/>
              <a:ext cx="357128" cy="403271"/>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AE9976B-6F18-4E8C-9291-76BEB8F3F70C}"/>
                </a:ext>
              </a:extLst>
            </p:cNvPr>
            <p:cNvCxnSpPr>
              <a:cxnSpLocks/>
            </p:cNvCxnSpPr>
            <p:nvPr/>
          </p:nvCxnSpPr>
          <p:spPr>
            <a:xfrm flipH="1">
              <a:off x="5056182" y="3590733"/>
              <a:ext cx="2383" cy="404380"/>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0A74E419-5491-4582-918F-B1EEC8DCFEDF}"/>
                </a:ext>
              </a:extLst>
            </p:cNvPr>
            <p:cNvCxnSpPr>
              <a:cxnSpLocks/>
            </p:cNvCxnSpPr>
            <p:nvPr/>
          </p:nvCxnSpPr>
          <p:spPr>
            <a:xfrm>
              <a:off x="5056172" y="3995113"/>
              <a:ext cx="708604" cy="39804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78C885B9-DD0B-4E37-A603-2C0B36A70EA8}"/>
                </a:ext>
              </a:extLst>
            </p:cNvPr>
            <p:cNvCxnSpPr>
              <a:cxnSpLocks/>
            </p:cNvCxnSpPr>
            <p:nvPr/>
          </p:nvCxnSpPr>
          <p:spPr>
            <a:xfrm flipH="1">
              <a:off x="5410310" y="4392428"/>
              <a:ext cx="356852" cy="404755"/>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65BC51BF-0C2E-4180-80AA-28C5AB63150D}"/>
                </a:ext>
              </a:extLst>
            </p:cNvPr>
            <p:cNvCxnSpPr>
              <a:cxnSpLocks/>
            </p:cNvCxnSpPr>
            <p:nvPr/>
          </p:nvCxnSpPr>
          <p:spPr>
            <a:xfrm flipH="1" flipV="1">
              <a:off x="5410310" y="4796448"/>
              <a:ext cx="354466" cy="415988"/>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856B78EF-6811-401C-9CF4-59563638F6F6}"/>
                </a:ext>
              </a:extLst>
            </p:cNvPr>
            <p:cNvCxnSpPr>
              <a:cxnSpLocks/>
            </p:cNvCxnSpPr>
            <p:nvPr/>
          </p:nvCxnSpPr>
          <p:spPr>
            <a:xfrm>
              <a:off x="5760679" y="5216914"/>
              <a:ext cx="7838" cy="387593"/>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C69A7C8F-3513-4CD2-AC2F-83ED42A019B3}"/>
                </a:ext>
              </a:extLst>
            </p:cNvPr>
            <p:cNvCxnSpPr>
              <a:cxnSpLocks/>
            </p:cNvCxnSpPr>
            <p:nvPr/>
          </p:nvCxnSpPr>
          <p:spPr>
            <a:xfrm flipH="1" flipV="1">
              <a:off x="5765430" y="5604507"/>
              <a:ext cx="355888" cy="41000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7E400EA8-9A8A-41D9-AE5D-2F5690D58DA7}"/>
                </a:ext>
              </a:extLst>
            </p:cNvPr>
            <p:cNvCxnSpPr>
              <a:cxnSpLocks/>
            </p:cNvCxnSpPr>
            <p:nvPr/>
          </p:nvCxnSpPr>
          <p:spPr>
            <a:xfrm flipH="1">
              <a:off x="5759001" y="6016029"/>
              <a:ext cx="368746" cy="400280"/>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466" name="Group 465">
            <a:extLst>
              <a:ext uri="{FF2B5EF4-FFF2-40B4-BE49-F238E27FC236}">
                <a16:creationId xmlns:a16="http://schemas.microsoft.com/office/drawing/2014/main" id="{1FC6F0E9-A6B9-47C9-9F14-E3E82D5025C0}"/>
              </a:ext>
            </a:extLst>
          </p:cNvPr>
          <p:cNvGrpSpPr/>
          <p:nvPr/>
        </p:nvGrpSpPr>
        <p:grpSpPr>
          <a:xfrm flipV="1">
            <a:off x="9977455" y="2659537"/>
            <a:ext cx="1074565" cy="3642962"/>
            <a:chOff x="5053182" y="2773347"/>
            <a:chExt cx="1074565" cy="3642962"/>
          </a:xfrm>
        </p:grpSpPr>
        <p:cxnSp>
          <p:nvCxnSpPr>
            <p:cNvPr id="477" name="Straight Connector 476">
              <a:extLst>
                <a:ext uri="{FF2B5EF4-FFF2-40B4-BE49-F238E27FC236}">
                  <a16:creationId xmlns:a16="http://schemas.microsoft.com/office/drawing/2014/main" id="{C9415754-DED8-4B50-8BAF-FECEB9D3775C}"/>
                </a:ext>
              </a:extLst>
            </p:cNvPr>
            <p:cNvCxnSpPr>
              <a:cxnSpLocks/>
            </p:cNvCxnSpPr>
            <p:nvPr/>
          </p:nvCxnSpPr>
          <p:spPr>
            <a:xfrm flipH="1">
              <a:off x="5410484" y="2773347"/>
              <a:ext cx="1" cy="41895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26860DF9-A571-4DA7-978C-6E372C02428C}"/>
                </a:ext>
              </a:extLst>
            </p:cNvPr>
            <p:cNvCxnSpPr>
              <a:cxnSpLocks/>
            </p:cNvCxnSpPr>
            <p:nvPr/>
          </p:nvCxnSpPr>
          <p:spPr>
            <a:xfrm flipH="1">
              <a:off x="5053182" y="3187830"/>
              <a:ext cx="357128" cy="403271"/>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44984600-8E55-4A7A-B29E-697935ECCF6F}"/>
                </a:ext>
              </a:extLst>
            </p:cNvPr>
            <p:cNvCxnSpPr>
              <a:cxnSpLocks/>
            </p:cNvCxnSpPr>
            <p:nvPr/>
          </p:nvCxnSpPr>
          <p:spPr>
            <a:xfrm flipH="1">
              <a:off x="5056182" y="3590733"/>
              <a:ext cx="2383" cy="404380"/>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10F0A844-DFFD-4FF3-A1A4-240ED1F40F85}"/>
                </a:ext>
              </a:extLst>
            </p:cNvPr>
            <p:cNvCxnSpPr>
              <a:cxnSpLocks/>
            </p:cNvCxnSpPr>
            <p:nvPr/>
          </p:nvCxnSpPr>
          <p:spPr>
            <a:xfrm>
              <a:off x="5056172" y="3995113"/>
              <a:ext cx="708604" cy="39804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860AB5EE-2259-479F-9AEE-D238FD0F9711}"/>
                </a:ext>
              </a:extLst>
            </p:cNvPr>
            <p:cNvCxnSpPr>
              <a:cxnSpLocks/>
            </p:cNvCxnSpPr>
            <p:nvPr/>
          </p:nvCxnSpPr>
          <p:spPr>
            <a:xfrm flipH="1">
              <a:off x="5410310" y="4392428"/>
              <a:ext cx="356852" cy="404755"/>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13FBCD39-E24F-4527-9B66-FED18F1F0CBF}"/>
                </a:ext>
              </a:extLst>
            </p:cNvPr>
            <p:cNvCxnSpPr>
              <a:cxnSpLocks/>
            </p:cNvCxnSpPr>
            <p:nvPr/>
          </p:nvCxnSpPr>
          <p:spPr>
            <a:xfrm flipH="1" flipV="1">
              <a:off x="5410310" y="4796448"/>
              <a:ext cx="354466" cy="415988"/>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3E87551C-26C6-495B-BD7D-4D1BBD8AAAAA}"/>
                </a:ext>
              </a:extLst>
            </p:cNvPr>
            <p:cNvCxnSpPr>
              <a:cxnSpLocks/>
            </p:cNvCxnSpPr>
            <p:nvPr/>
          </p:nvCxnSpPr>
          <p:spPr>
            <a:xfrm>
              <a:off x="5760679" y="5216914"/>
              <a:ext cx="7838" cy="387593"/>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12B0793E-79BC-4972-A11A-2F36C58533C9}"/>
                </a:ext>
              </a:extLst>
            </p:cNvPr>
            <p:cNvCxnSpPr>
              <a:cxnSpLocks/>
            </p:cNvCxnSpPr>
            <p:nvPr/>
          </p:nvCxnSpPr>
          <p:spPr>
            <a:xfrm flipH="1" flipV="1">
              <a:off x="5765430" y="5604507"/>
              <a:ext cx="355888" cy="410006"/>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3E57BE38-2F14-4E96-B66D-7FCF4A54956D}"/>
                </a:ext>
              </a:extLst>
            </p:cNvPr>
            <p:cNvCxnSpPr>
              <a:cxnSpLocks/>
            </p:cNvCxnSpPr>
            <p:nvPr/>
          </p:nvCxnSpPr>
          <p:spPr>
            <a:xfrm flipH="1">
              <a:off x="5759001" y="6016029"/>
              <a:ext cx="368746" cy="400280"/>
            </a:xfrm>
            <a:prstGeom prst="line">
              <a:avLst/>
            </a:prstGeom>
            <a:ln w="12700">
              <a:solidFill>
                <a:srgbClr val="A4AA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F92C3CBC-AC8E-4D60-8C1D-F278FE31F4C7}"/>
              </a:ext>
            </a:extLst>
          </p:cNvPr>
          <p:cNvCxnSpPr>
            <a:cxnSpLocks/>
          </p:cNvCxnSpPr>
          <p:nvPr/>
        </p:nvCxnSpPr>
        <p:spPr>
          <a:xfrm flipH="1">
            <a:off x="2877695" y="2666263"/>
            <a:ext cx="1070123" cy="0"/>
          </a:xfrm>
          <a:prstGeom prst="line">
            <a:avLst/>
          </a:prstGeom>
          <a:ln w="76200">
            <a:solidFill>
              <a:srgbClr val="A4AAAD"/>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AD36F5E3-5513-486A-A1F0-ADB6E6FF3CA7}"/>
              </a:ext>
            </a:extLst>
          </p:cNvPr>
          <p:cNvCxnSpPr>
            <a:cxnSpLocks/>
          </p:cNvCxnSpPr>
          <p:nvPr/>
        </p:nvCxnSpPr>
        <p:spPr>
          <a:xfrm flipH="1">
            <a:off x="2521935" y="3069957"/>
            <a:ext cx="1425884" cy="0"/>
          </a:xfrm>
          <a:prstGeom prst="line">
            <a:avLst/>
          </a:prstGeom>
          <a:ln w="76200">
            <a:solidFill>
              <a:srgbClr val="A4AAAD"/>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27BDB278-1DA0-461A-93CC-815DCDB89178}"/>
              </a:ext>
            </a:extLst>
          </p:cNvPr>
          <p:cNvCxnSpPr>
            <a:cxnSpLocks/>
          </p:cNvCxnSpPr>
          <p:nvPr/>
        </p:nvCxnSpPr>
        <p:spPr>
          <a:xfrm flipH="1">
            <a:off x="3233582" y="4684733"/>
            <a:ext cx="714237" cy="0"/>
          </a:xfrm>
          <a:prstGeom prst="line">
            <a:avLst/>
          </a:prstGeom>
          <a:ln w="76200">
            <a:solidFill>
              <a:srgbClr val="A4AAAD"/>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D64FB71E-F8B5-44FB-BABB-A11CF190FDA9}"/>
              </a:ext>
            </a:extLst>
          </p:cNvPr>
          <p:cNvCxnSpPr>
            <a:cxnSpLocks/>
          </p:cNvCxnSpPr>
          <p:nvPr/>
        </p:nvCxnSpPr>
        <p:spPr>
          <a:xfrm flipH="1">
            <a:off x="2877695" y="3473651"/>
            <a:ext cx="1070123" cy="0"/>
          </a:xfrm>
          <a:prstGeom prst="line">
            <a:avLst/>
          </a:prstGeom>
          <a:ln w="76200">
            <a:solidFill>
              <a:srgbClr val="A4AAAD"/>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249585E7-D042-4EA8-B784-620C57C5F55C}"/>
              </a:ext>
            </a:extLst>
          </p:cNvPr>
          <p:cNvCxnSpPr>
            <a:cxnSpLocks/>
          </p:cNvCxnSpPr>
          <p:nvPr/>
        </p:nvCxnSpPr>
        <p:spPr>
          <a:xfrm flipH="1">
            <a:off x="3233582" y="3877345"/>
            <a:ext cx="714237" cy="0"/>
          </a:xfrm>
          <a:prstGeom prst="line">
            <a:avLst/>
          </a:prstGeom>
          <a:ln w="76200">
            <a:solidFill>
              <a:srgbClr val="A4AAAD"/>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74ED72E-DB1F-48E6-AE99-60B60D36F582}"/>
              </a:ext>
            </a:extLst>
          </p:cNvPr>
          <p:cNvCxnSpPr>
            <a:cxnSpLocks/>
          </p:cNvCxnSpPr>
          <p:nvPr/>
        </p:nvCxnSpPr>
        <p:spPr>
          <a:xfrm flipH="1">
            <a:off x="3589072" y="4281039"/>
            <a:ext cx="358747" cy="0"/>
          </a:xfrm>
          <a:prstGeom prst="line">
            <a:avLst/>
          </a:prstGeom>
          <a:ln w="76200">
            <a:solidFill>
              <a:srgbClr val="A4AAAD"/>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740E196B-5FC1-4F9F-A35D-706110C8837F}"/>
              </a:ext>
            </a:extLst>
          </p:cNvPr>
          <p:cNvCxnSpPr>
            <a:cxnSpLocks/>
          </p:cNvCxnSpPr>
          <p:nvPr/>
        </p:nvCxnSpPr>
        <p:spPr>
          <a:xfrm flipH="1">
            <a:off x="3233582" y="5088427"/>
            <a:ext cx="714237" cy="0"/>
          </a:xfrm>
          <a:prstGeom prst="line">
            <a:avLst/>
          </a:prstGeom>
          <a:ln w="76200">
            <a:solidFill>
              <a:srgbClr val="A4AAAD"/>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27BF289D-1626-423E-8FDE-8AF1BD2F20B4}"/>
              </a:ext>
            </a:extLst>
          </p:cNvPr>
          <p:cNvCxnSpPr>
            <a:cxnSpLocks/>
          </p:cNvCxnSpPr>
          <p:nvPr/>
        </p:nvCxnSpPr>
        <p:spPr>
          <a:xfrm flipH="1">
            <a:off x="3233582" y="5492121"/>
            <a:ext cx="714238" cy="0"/>
          </a:xfrm>
          <a:prstGeom prst="line">
            <a:avLst/>
          </a:prstGeom>
          <a:ln w="76200">
            <a:solidFill>
              <a:srgbClr val="A4AAAD"/>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0CF22F69-8744-4E76-8F4F-F6CFA5694196}"/>
              </a:ext>
            </a:extLst>
          </p:cNvPr>
          <p:cNvCxnSpPr>
            <a:cxnSpLocks/>
          </p:cNvCxnSpPr>
          <p:nvPr/>
        </p:nvCxnSpPr>
        <p:spPr>
          <a:xfrm flipH="1">
            <a:off x="3589072" y="5895815"/>
            <a:ext cx="358747" cy="0"/>
          </a:xfrm>
          <a:prstGeom prst="line">
            <a:avLst/>
          </a:prstGeom>
          <a:ln w="76200">
            <a:solidFill>
              <a:srgbClr val="A4AAAD"/>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290E1A41-F22E-416A-8F8C-8FC1471B33BA}"/>
              </a:ext>
            </a:extLst>
          </p:cNvPr>
          <p:cNvCxnSpPr>
            <a:cxnSpLocks/>
          </p:cNvCxnSpPr>
          <p:nvPr/>
        </p:nvCxnSpPr>
        <p:spPr>
          <a:xfrm flipH="1">
            <a:off x="3589072" y="6299509"/>
            <a:ext cx="358747" cy="0"/>
          </a:xfrm>
          <a:prstGeom prst="line">
            <a:avLst/>
          </a:prstGeom>
          <a:ln w="76200">
            <a:solidFill>
              <a:srgbClr val="A4AAAD"/>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E23AC863-7311-4BF2-A2D8-5CA47718D340}"/>
              </a:ext>
            </a:extLst>
          </p:cNvPr>
          <p:cNvGrpSpPr/>
          <p:nvPr/>
        </p:nvGrpSpPr>
        <p:grpSpPr>
          <a:xfrm>
            <a:off x="634575" y="2518796"/>
            <a:ext cx="1444626" cy="3919212"/>
            <a:chOff x="857640" y="2634847"/>
            <a:chExt cx="1444626" cy="3919212"/>
          </a:xfrm>
        </p:grpSpPr>
        <p:sp>
          <p:nvSpPr>
            <p:cNvPr id="149" name="Rectangle 148">
              <a:extLst>
                <a:ext uri="{FF2B5EF4-FFF2-40B4-BE49-F238E27FC236}">
                  <a16:creationId xmlns:a16="http://schemas.microsoft.com/office/drawing/2014/main" id="{CF276568-D7CB-4CA1-A081-23519B605239}"/>
                </a:ext>
              </a:extLst>
            </p:cNvPr>
            <p:cNvSpPr/>
            <p:nvPr/>
          </p:nvSpPr>
          <p:spPr>
            <a:xfrm>
              <a:off x="1245566" y="2634847"/>
              <a:ext cx="1056700" cy="276999"/>
            </a:xfrm>
            <a:prstGeom prst="rect">
              <a:avLst/>
            </a:prstGeom>
          </p:spPr>
          <p:txBody>
            <a:bodyPr wrap="none" anchor="ctr" anchorCtr="0">
              <a:spAutoFit/>
            </a:bodyPr>
            <a:lstStyle/>
            <a:p>
              <a:pPr algn="r" eaLnBrk="0" hangingPunct="0"/>
              <a:r>
                <a:rPr lang="en-US" altLang="en-US" sz="1200" dirty="0">
                  <a:latin typeface="Century Gothic" panose="020B0502020202020204" pitchFamily="34" charset="0"/>
                </a:rPr>
                <a:t>Technology</a:t>
              </a:r>
            </a:p>
          </p:txBody>
        </p:sp>
        <p:sp>
          <p:nvSpPr>
            <p:cNvPr id="512" name="Rectangle 511">
              <a:extLst>
                <a:ext uri="{FF2B5EF4-FFF2-40B4-BE49-F238E27FC236}">
                  <a16:creationId xmlns:a16="http://schemas.microsoft.com/office/drawing/2014/main" id="{7801AEE0-3937-4E03-820E-9B2C09540B3C}"/>
                </a:ext>
              </a:extLst>
            </p:cNvPr>
            <p:cNvSpPr/>
            <p:nvPr/>
          </p:nvSpPr>
          <p:spPr>
            <a:xfrm>
              <a:off x="1295259" y="6277060"/>
              <a:ext cx="1007007" cy="276999"/>
            </a:xfrm>
            <a:prstGeom prst="rect">
              <a:avLst/>
            </a:prstGeom>
          </p:spPr>
          <p:txBody>
            <a:bodyPr wrap="none" anchor="ctr" anchorCtr="0">
              <a:spAutoFit/>
            </a:bodyPr>
            <a:lstStyle/>
            <a:p>
              <a:pPr algn="r" eaLnBrk="0" hangingPunct="0"/>
              <a:r>
                <a:rPr lang="en-US" altLang="en-US" sz="1200" dirty="0">
                  <a:latin typeface="Century Gothic" panose="020B0502020202020204" pitchFamily="34" charset="0"/>
                </a:rPr>
                <a:t>Advertising</a:t>
              </a:r>
            </a:p>
          </p:txBody>
        </p:sp>
        <p:sp>
          <p:nvSpPr>
            <p:cNvPr id="513" name="Rectangle 512">
              <a:extLst>
                <a:ext uri="{FF2B5EF4-FFF2-40B4-BE49-F238E27FC236}">
                  <a16:creationId xmlns:a16="http://schemas.microsoft.com/office/drawing/2014/main" id="{94385868-1BCB-4D79-8F86-272B95F34C93}"/>
                </a:ext>
              </a:extLst>
            </p:cNvPr>
            <p:cNvSpPr/>
            <p:nvPr/>
          </p:nvSpPr>
          <p:spPr>
            <a:xfrm>
              <a:off x="1628684" y="5872367"/>
              <a:ext cx="673582" cy="276999"/>
            </a:xfrm>
            <a:prstGeom prst="rect">
              <a:avLst/>
            </a:prstGeom>
          </p:spPr>
          <p:txBody>
            <a:bodyPr wrap="none" anchor="ctr" anchorCtr="0">
              <a:spAutoFit/>
            </a:bodyPr>
            <a:lstStyle/>
            <a:p>
              <a:pPr algn="r" eaLnBrk="0" hangingPunct="0"/>
              <a:r>
                <a:rPr lang="en-US" altLang="en-US" sz="1200" dirty="0">
                  <a:latin typeface="Century Gothic" panose="020B0502020202020204" pitchFamily="34" charset="0"/>
                </a:rPr>
                <a:t>Image</a:t>
              </a:r>
            </a:p>
          </p:txBody>
        </p:sp>
        <p:sp>
          <p:nvSpPr>
            <p:cNvPr id="514" name="Rectangle 513">
              <a:extLst>
                <a:ext uri="{FF2B5EF4-FFF2-40B4-BE49-F238E27FC236}">
                  <a16:creationId xmlns:a16="http://schemas.microsoft.com/office/drawing/2014/main" id="{23046ADA-BBCA-41DF-8CAB-292AD38083B8}"/>
                </a:ext>
              </a:extLst>
            </p:cNvPr>
            <p:cNvSpPr/>
            <p:nvPr/>
          </p:nvSpPr>
          <p:spPr>
            <a:xfrm>
              <a:off x="1008322" y="5467677"/>
              <a:ext cx="1293944" cy="276999"/>
            </a:xfrm>
            <a:prstGeom prst="rect">
              <a:avLst/>
            </a:prstGeom>
          </p:spPr>
          <p:txBody>
            <a:bodyPr wrap="none" anchor="ctr" anchorCtr="0">
              <a:spAutoFit/>
            </a:bodyPr>
            <a:lstStyle/>
            <a:p>
              <a:pPr algn="r" eaLnBrk="0" hangingPunct="0"/>
              <a:r>
                <a:rPr lang="en-US" altLang="en-US" sz="1200" dirty="0">
                  <a:latin typeface="Century Gothic" panose="020B0502020202020204" pitchFamily="34" charset="0"/>
                </a:rPr>
                <a:t>Internationality</a:t>
              </a:r>
            </a:p>
          </p:txBody>
        </p:sp>
        <p:sp>
          <p:nvSpPr>
            <p:cNvPr id="515" name="Rectangle 514">
              <a:extLst>
                <a:ext uri="{FF2B5EF4-FFF2-40B4-BE49-F238E27FC236}">
                  <a16:creationId xmlns:a16="http://schemas.microsoft.com/office/drawing/2014/main" id="{9721D2D5-B7ED-4986-87C2-917D0E851E32}"/>
                </a:ext>
              </a:extLst>
            </p:cNvPr>
            <p:cNvSpPr/>
            <p:nvPr/>
          </p:nvSpPr>
          <p:spPr>
            <a:xfrm>
              <a:off x="1104502" y="5062987"/>
              <a:ext cx="1197764" cy="276999"/>
            </a:xfrm>
            <a:prstGeom prst="rect">
              <a:avLst/>
            </a:prstGeom>
          </p:spPr>
          <p:txBody>
            <a:bodyPr wrap="none" anchor="ctr" anchorCtr="0">
              <a:spAutoFit/>
            </a:bodyPr>
            <a:lstStyle/>
            <a:p>
              <a:pPr algn="r" eaLnBrk="0" hangingPunct="0"/>
              <a:r>
                <a:rPr lang="en-US" altLang="en-US" sz="1200" dirty="0">
                  <a:latin typeface="Century Gothic" panose="020B0502020202020204" pitchFamily="34" charset="0"/>
                </a:rPr>
                <a:t>Achievement</a:t>
              </a:r>
            </a:p>
          </p:txBody>
        </p:sp>
        <p:sp>
          <p:nvSpPr>
            <p:cNvPr id="516" name="Rectangle 515">
              <a:extLst>
                <a:ext uri="{FF2B5EF4-FFF2-40B4-BE49-F238E27FC236}">
                  <a16:creationId xmlns:a16="http://schemas.microsoft.com/office/drawing/2014/main" id="{CEC64300-7A97-4C6F-93A2-BC03B1C2D0C5}"/>
                </a:ext>
              </a:extLst>
            </p:cNvPr>
            <p:cNvSpPr/>
            <p:nvPr/>
          </p:nvSpPr>
          <p:spPr>
            <a:xfrm>
              <a:off x="1027558" y="4658297"/>
              <a:ext cx="1274708" cy="276999"/>
            </a:xfrm>
            <a:prstGeom prst="rect">
              <a:avLst/>
            </a:prstGeom>
          </p:spPr>
          <p:txBody>
            <a:bodyPr wrap="none" anchor="ctr" anchorCtr="0">
              <a:spAutoFit/>
            </a:bodyPr>
            <a:lstStyle/>
            <a:p>
              <a:pPr algn="r" eaLnBrk="0" hangingPunct="0"/>
              <a:r>
                <a:rPr lang="en-US" altLang="en-US" sz="1200" dirty="0">
                  <a:latin typeface="Century Gothic" panose="020B0502020202020204" pitchFamily="34" charset="0"/>
                </a:rPr>
                <a:t>Employee Skills</a:t>
              </a:r>
            </a:p>
          </p:txBody>
        </p:sp>
        <p:sp>
          <p:nvSpPr>
            <p:cNvPr id="517" name="Rectangle 516">
              <a:extLst>
                <a:ext uri="{FF2B5EF4-FFF2-40B4-BE49-F238E27FC236}">
                  <a16:creationId xmlns:a16="http://schemas.microsoft.com/office/drawing/2014/main" id="{A12FE9AE-5406-4EC4-8F8B-1F447E45A25B}"/>
                </a:ext>
              </a:extLst>
            </p:cNvPr>
            <p:cNvSpPr/>
            <p:nvPr/>
          </p:nvSpPr>
          <p:spPr>
            <a:xfrm>
              <a:off x="1750513" y="4253607"/>
              <a:ext cx="551753" cy="276999"/>
            </a:xfrm>
            <a:prstGeom prst="rect">
              <a:avLst/>
            </a:prstGeom>
          </p:spPr>
          <p:txBody>
            <a:bodyPr wrap="none" anchor="ctr" anchorCtr="0">
              <a:spAutoFit/>
            </a:bodyPr>
            <a:lstStyle/>
            <a:p>
              <a:pPr algn="r" eaLnBrk="0" hangingPunct="0"/>
              <a:r>
                <a:rPr lang="en-US" altLang="en-US" sz="1200" dirty="0">
                  <a:latin typeface="Century Gothic" panose="020B0502020202020204" pitchFamily="34" charset="0"/>
                </a:rPr>
                <a:t>Price</a:t>
              </a:r>
            </a:p>
          </p:txBody>
        </p:sp>
        <p:sp>
          <p:nvSpPr>
            <p:cNvPr id="518" name="Rectangle 517">
              <a:extLst>
                <a:ext uri="{FF2B5EF4-FFF2-40B4-BE49-F238E27FC236}">
                  <a16:creationId xmlns:a16="http://schemas.microsoft.com/office/drawing/2014/main" id="{B5511509-82A2-4CB1-88B8-F1FF63BCA5F8}"/>
                </a:ext>
              </a:extLst>
            </p:cNvPr>
            <p:cNvSpPr/>
            <p:nvPr/>
          </p:nvSpPr>
          <p:spPr>
            <a:xfrm>
              <a:off x="1580594" y="3848917"/>
              <a:ext cx="721672" cy="276999"/>
            </a:xfrm>
            <a:prstGeom prst="rect">
              <a:avLst/>
            </a:prstGeom>
          </p:spPr>
          <p:txBody>
            <a:bodyPr wrap="none" anchor="ctr" anchorCtr="0">
              <a:spAutoFit/>
            </a:bodyPr>
            <a:lstStyle/>
            <a:p>
              <a:pPr algn="r" eaLnBrk="0" hangingPunct="0"/>
              <a:r>
                <a:rPr lang="en-US" altLang="en-US" sz="1200" dirty="0">
                  <a:latin typeface="Century Gothic" panose="020B0502020202020204" pitchFamily="34" charset="0"/>
                </a:rPr>
                <a:t>Service</a:t>
              </a:r>
            </a:p>
          </p:txBody>
        </p:sp>
        <p:sp>
          <p:nvSpPr>
            <p:cNvPr id="519" name="Rectangle 518">
              <a:extLst>
                <a:ext uri="{FF2B5EF4-FFF2-40B4-BE49-F238E27FC236}">
                  <a16:creationId xmlns:a16="http://schemas.microsoft.com/office/drawing/2014/main" id="{9492FD28-C535-4C17-8DF3-FF14AF3DAB70}"/>
                </a:ext>
              </a:extLst>
            </p:cNvPr>
            <p:cNvSpPr/>
            <p:nvPr/>
          </p:nvSpPr>
          <p:spPr>
            <a:xfrm>
              <a:off x="857640" y="3444227"/>
              <a:ext cx="1444626" cy="276999"/>
            </a:xfrm>
            <a:prstGeom prst="rect">
              <a:avLst/>
            </a:prstGeom>
          </p:spPr>
          <p:txBody>
            <a:bodyPr wrap="none" anchor="ctr" anchorCtr="0">
              <a:spAutoFit/>
            </a:bodyPr>
            <a:lstStyle/>
            <a:p>
              <a:pPr algn="r" eaLnBrk="0" hangingPunct="0"/>
              <a:r>
                <a:rPr lang="en-US" altLang="en-US" sz="1200" dirty="0">
                  <a:latin typeface="Century Gothic" panose="020B0502020202020204" pitchFamily="34" charset="0"/>
                </a:rPr>
                <a:t>Order Processing</a:t>
              </a:r>
            </a:p>
          </p:txBody>
        </p:sp>
        <p:sp>
          <p:nvSpPr>
            <p:cNvPr id="520" name="Rectangle 519">
              <a:extLst>
                <a:ext uri="{FF2B5EF4-FFF2-40B4-BE49-F238E27FC236}">
                  <a16:creationId xmlns:a16="http://schemas.microsoft.com/office/drawing/2014/main" id="{BD9C4764-D1E5-4E4B-B5EF-9F18C145D5FE}"/>
                </a:ext>
              </a:extLst>
            </p:cNvPr>
            <p:cNvSpPr/>
            <p:nvPr/>
          </p:nvSpPr>
          <p:spPr>
            <a:xfrm>
              <a:off x="1588609" y="3039537"/>
              <a:ext cx="713657" cy="276999"/>
            </a:xfrm>
            <a:prstGeom prst="rect">
              <a:avLst/>
            </a:prstGeom>
          </p:spPr>
          <p:txBody>
            <a:bodyPr wrap="none" anchor="ctr" anchorCtr="0">
              <a:spAutoFit/>
            </a:bodyPr>
            <a:lstStyle/>
            <a:p>
              <a:pPr algn="r" eaLnBrk="0" hangingPunct="0"/>
              <a:r>
                <a:rPr lang="en-US" altLang="en-US" sz="1200" dirty="0">
                  <a:latin typeface="Century Gothic" panose="020B0502020202020204" pitchFamily="34" charset="0"/>
                </a:rPr>
                <a:t>Quality</a:t>
              </a:r>
            </a:p>
          </p:txBody>
        </p:sp>
      </p:grpSp>
      <p:sp>
        <p:nvSpPr>
          <p:cNvPr id="232453" name="Text Box 5"/>
          <p:cNvSpPr txBox="1">
            <a:spLocks noChangeArrowheads="1"/>
          </p:cNvSpPr>
          <p:nvPr/>
        </p:nvSpPr>
        <p:spPr bwMode="auto">
          <a:xfrm>
            <a:off x="8466567" y="718862"/>
            <a:ext cx="2904000" cy="276999"/>
          </a:xfrm>
          <a:prstGeom prst="rect">
            <a:avLst/>
          </a:prstGeom>
        </p:spPr>
        <p:txBody>
          <a:bodyPr wrap="none" lIns="0" rIns="91440" anchor="ctr" anchorCtr="0">
            <a:spAutoFit/>
          </a:bodyPr>
          <a:lstStyle>
            <a:defPPr>
              <a:defRPr lang="en-US"/>
            </a:defPPr>
            <a:lvl1pPr algn="r" eaLnBrk="0" hangingPunct="0">
              <a:defRPr sz="1200">
                <a:latin typeface="Century Gothic" panose="020B0502020202020204" pitchFamily="34" charset="0"/>
              </a:defRPr>
            </a:lvl1pPr>
          </a:lstStyle>
          <a:p>
            <a:pPr algn="l"/>
            <a:r>
              <a:rPr lang="en-US" altLang="en-US" dirty="0"/>
              <a:t>Customer’s Evaluation of Competitors</a:t>
            </a:r>
          </a:p>
        </p:txBody>
      </p:sp>
      <p:sp>
        <p:nvSpPr>
          <p:cNvPr id="232455" name="Oval 7"/>
          <p:cNvSpPr>
            <a:spLocks noChangeArrowheads="1"/>
          </p:cNvSpPr>
          <p:nvPr/>
        </p:nvSpPr>
        <p:spPr bwMode="auto">
          <a:xfrm>
            <a:off x="8179659" y="775303"/>
            <a:ext cx="169776" cy="164116"/>
          </a:xfrm>
          <a:prstGeom prst="ellipse">
            <a:avLst/>
          </a:prstGeom>
          <a:solidFill>
            <a:srgbClr val="A4AAAD"/>
          </a:solidFill>
          <a:ln w="12700">
            <a:noFill/>
            <a:round/>
            <a:headEnd/>
            <a:tailEnd/>
          </a:ln>
          <a:effectLst/>
        </p:spPr>
        <p:txBody>
          <a:bodyPr wrap="none" anchor="ctr"/>
          <a:lstStyle/>
          <a:p>
            <a:endParaRPr lang="en-AU" dirty="0"/>
          </a:p>
        </p:txBody>
      </p:sp>
      <p:sp>
        <p:nvSpPr>
          <p:cNvPr id="232454" name="Oval 6"/>
          <p:cNvSpPr>
            <a:spLocks noChangeArrowheads="1"/>
          </p:cNvSpPr>
          <p:nvPr/>
        </p:nvSpPr>
        <p:spPr bwMode="auto">
          <a:xfrm>
            <a:off x="8179659" y="436417"/>
            <a:ext cx="169776" cy="164116"/>
          </a:xfrm>
          <a:prstGeom prst="ellipse">
            <a:avLst/>
          </a:prstGeom>
          <a:solidFill>
            <a:srgbClr val="29719F"/>
          </a:solidFill>
          <a:ln w="12700">
            <a:noFill/>
            <a:round/>
            <a:headEnd/>
            <a:tailEnd/>
          </a:ln>
          <a:effectLst/>
        </p:spPr>
        <p:txBody>
          <a:bodyPr wrap="none" anchor="ctr"/>
          <a:lstStyle/>
          <a:p>
            <a:endParaRPr lang="en-AU" dirty="0"/>
          </a:p>
        </p:txBody>
      </p:sp>
      <p:sp>
        <p:nvSpPr>
          <p:cNvPr id="152" name="Rectangle 151">
            <a:extLst>
              <a:ext uri="{FF2B5EF4-FFF2-40B4-BE49-F238E27FC236}">
                <a16:creationId xmlns:a16="http://schemas.microsoft.com/office/drawing/2014/main" id="{198B76AD-5099-440F-BF8E-0B0659637444}"/>
              </a:ext>
            </a:extLst>
          </p:cNvPr>
          <p:cNvSpPr/>
          <p:nvPr/>
        </p:nvSpPr>
        <p:spPr>
          <a:xfrm>
            <a:off x="8466567" y="379976"/>
            <a:ext cx="2743700" cy="276999"/>
          </a:xfrm>
          <a:prstGeom prst="rect">
            <a:avLst/>
          </a:prstGeom>
        </p:spPr>
        <p:txBody>
          <a:bodyPr wrap="none" lIns="0" rIns="91440" anchor="ctr" anchorCtr="0">
            <a:spAutoFit/>
          </a:bodyPr>
          <a:lstStyle/>
          <a:p>
            <a:pPr eaLnBrk="0" hangingPunct="0"/>
            <a:r>
              <a:rPr lang="en-US" altLang="en-US" sz="1200" dirty="0">
                <a:latin typeface="Century Gothic" panose="020B0502020202020204" pitchFamily="34" charset="0"/>
              </a:rPr>
              <a:t>Customer’s Evaluation of Company</a:t>
            </a:r>
          </a:p>
        </p:txBody>
      </p:sp>
      <p:grpSp>
        <p:nvGrpSpPr>
          <p:cNvPr id="2" name="Group 1">
            <a:extLst>
              <a:ext uri="{FF2B5EF4-FFF2-40B4-BE49-F238E27FC236}">
                <a16:creationId xmlns:a16="http://schemas.microsoft.com/office/drawing/2014/main" id="{C276EF9B-E523-3B4E-FC33-60B64EE674CF}"/>
              </a:ext>
            </a:extLst>
          </p:cNvPr>
          <p:cNvGrpSpPr/>
          <p:nvPr/>
        </p:nvGrpSpPr>
        <p:grpSpPr>
          <a:xfrm>
            <a:off x="6601883" y="2641210"/>
            <a:ext cx="1074243" cy="3642213"/>
            <a:chOff x="4956579" y="2776337"/>
            <a:chExt cx="1074243" cy="3642213"/>
          </a:xfrm>
        </p:grpSpPr>
        <p:cxnSp>
          <p:nvCxnSpPr>
            <p:cNvPr id="3" name="Straight Connector 2">
              <a:extLst>
                <a:ext uri="{FF2B5EF4-FFF2-40B4-BE49-F238E27FC236}">
                  <a16:creationId xmlns:a16="http://schemas.microsoft.com/office/drawing/2014/main" id="{94C6B9FC-1A47-C71D-A407-A03B3C853846}"/>
                </a:ext>
              </a:extLst>
            </p:cNvPr>
            <p:cNvCxnSpPr>
              <a:cxnSpLocks/>
            </p:cNvCxnSpPr>
            <p:nvPr/>
          </p:nvCxnSpPr>
          <p:spPr>
            <a:xfrm flipH="1">
              <a:off x="4964342" y="2776337"/>
              <a:ext cx="349717" cy="41000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5489FD0-817D-DAB8-3BE8-4CEE966AC492}"/>
                </a:ext>
              </a:extLst>
            </p:cNvPr>
            <p:cNvCxnSpPr>
              <a:cxnSpLocks/>
            </p:cNvCxnSpPr>
            <p:nvPr/>
          </p:nvCxnSpPr>
          <p:spPr>
            <a:xfrm>
              <a:off x="4966729" y="3192316"/>
              <a:ext cx="353103" cy="398048"/>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2B464B3-D4FD-1008-BDAD-869875D5339A}"/>
                </a:ext>
              </a:extLst>
            </p:cNvPr>
            <p:cNvCxnSpPr>
              <a:cxnSpLocks/>
            </p:cNvCxnSpPr>
            <p:nvPr/>
          </p:nvCxnSpPr>
          <p:spPr>
            <a:xfrm>
              <a:off x="5319832" y="3590364"/>
              <a:ext cx="355500" cy="404029"/>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C288E7E-0F52-8619-4251-82306443A572}"/>
                </a:ext>
              </a:extLst>
            </p:cNvPr>
            <p:cNvCxnSpPr>
              <a:cxnSpLocks/>
            </p:cNvCxnSpPr>
            <p:nvPr/>
          </p:nvCxnSpPr>
          <p:spPr>
            <a:xfrm flipH="1">
              <a:off x="5317456" y="3994393"/>
              <a:ext cx="357876" cy="398035"/>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B38D96D-3A73-453C-1383-B071B33FD985}"/>
                </a:ext>
              </a:extLst>
            </p:cNvPr>
            <p:cNvCxnSpPr>
              <a:cxnSpLocks/>
            </p:cNvCxnSpPr>
            <p:nvPr/>
          </p:nvCxnSpPr>
          <p:spPr>
            <a:xfrm>
              <a:off x="5319832" y="4392441"/>
              <a:ext cx="0" cy="40999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7B72F22-6D98-294B-68C5-41B183A520DF}"/>
                </a:ext>
              </a:extLst>
            </p:cNvPr>
            <p:cNvCxnSpPr>
              <a:cxnSpLocks/>
            </p:cNvCxnSpPr>
            <p:nvPr/>
          </p:nvCxnSpPr>
          <p:spPr>
            <a:xfrm flipH="1" flipV="1">
              <a:off x="5319832" y="4802434"/>
              <a:ext cx="710990" cy="404040"/>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1CA97DD-140B-ED08-EE2D-527F9280CD79}"/>
                </a:ext>
              </a:extLst>
            </p:cNvPr>
            <p:cNvCxnSpPr>
              <a:cxnSpLocks/>
            </p:cNvCxnSpPr>
            <p:nvPr/>
          </p:nvCxnSpPr>
          <p:spPr>
            <a:xfrm flipH="1">
              <a:off x="4956579" y="5206474"/>
              <a:ext cx="1074243" cy="39803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B5D93F-A6B1-14B2-2CEB-F609B458F455}"/>
                </a:ext>
              </a:extLst>
            </p:cNvPr>
            <p:cNvCxnSpPr>
              <a:cxnSpLocks/>
            </p:cNvCxnSpPr>
            <p:nvPr/>
          </p:nvCxnSpPr>
          <p:spPr>
            <a:xfrm flipH="1" flipV="1">
              <a:off x="4956580" y="5604507"/>
              <a:ext cx="7375" cy="413018"/>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03F600-7013-CD43-5673-837568B62C22}"/>
                </a:ext>
              </a:extLst>
            </p:cNvPr>
            <p:cNvCxnSpPr>
              <a:cxnSpLocks/>
            </p:cNvCxnSpPr>
            <p:nvPr/>
          </p:nvCxnSpPr>
          <p:spPr>
            <a:xfrm>
              <a:off x="4963956" y="6017525"/>
              <a:ext cx="347715" cy="401025"/>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D3DE857-A4CD-54A3-4451-B78D09794980}"/>
              </a:ext>
            </a:extLst>
          </p:cNvPr>
          <p:cNvGrpSpPr/>
          <p:nvPr/>
        </p:nvGrpSpPr>
        <p:grpSpPr>
          <a:xfrm>
            <a:off x="8467642" y="2657295"/>
            <a:ext cx="1074243" cy="3642213"/>
            <a:chOff x="4956579" y="2776337"/>
            <a:chExt cx="1074243" cy="3642213"/>
          </a:xfrm>
        </p:grpSpPr>
        <p:cxnSp>
          <p:nvCxnSpPr>
            <p:cNvPr id="23" name="Straight Connector 22">
              <a:extLst>
                <a:ext uri="{FF2B5EF4-FFF2-40B4-BE49-F238E27FC236}">
                  <a16:creationId xmlns:a16="http://schemas.microsoft.com/office/drawing/2014/main" id="{2493514D-2D36-FB30-E0A5-0E87FB67F5AE}"/>
                </a:ext>
              </a:extLst>
            </p:cNvPr>
            <p:cNvCxnSpPr>
              <a:cxnSpLocks/>
            </p:cNvCxnSpPr>
            <p:nvPr/>
          </p:nvCxnSpPr>
          <p:spPr>
            <a:xfrm flipH="1">
              <a:off x="4964342" y="2776337"/>
              <a:ext cx="349717" cy="41000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7C803A-C25D-03E9-81D4-B2B940C58896}"/>
                </a:ext>
              </a:extLst>
            </p:cNvPr>
            <p:cNvCxnSpPr>
              <a:cxnSpLocks/>
            </p:cNvCxnSpPr>
            <p:nvPr/>
          </p:nvCxnSpPr>
          <p:spPr>
            <a:xfrm>
              <a:off x="4966729" y="3192316"/>
              <a:ext cx="353103" cy="398048"/>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8066C2-65BC-3339-BB54-B8DDF4D47E74}"/>
                </a:ext>
              </a:extLst>
            </p:cNvPr>
            <p:cNvCxnSpPr>
              <a:cxnSpLocks/>
            </p:cNvCxnSpPr>
            <p:nvPr/>
          </p:nvCxnSpPr>
          <p:spPr>
            <a:xfrm>
              <a:off x="5319832" y="3590364"/>
              <a:ext cx="355500" cy="404029"/>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719D74-1FF4-1D0F-AA01-DE1BFE6695C5}"/>
                </a:ext>
              </a:extLst>
            </p:cNvPr>
            <p:cNvCxnSpPr>
              <a:cxnSpLocks/>
            </p:cNvCxnSpPr>
            <p:nvPr/>
          </p:nvCxnSpPr>
          <p:spPr>
            <a:xfrm flipH="1">
              <a:off x="5317456" y="3994393"/>
              <a:ext cx="357876" cy="398035"/>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56CA2E-A55B-DF91-314D-33B336377826}"/>
                </a:ext>
              </a:extLst>
            </p:cNvPr>
            <p:cNvCxnSpPr>
              <a:cxnSpLocks/>
            </p:cNvCxnSpPr>
            <p:nvPr/>
          </p:nvCxnSpPr>
          <p:spPr>
            <a:xfrm>
              <a:off x="5319832" y="4392441"/>
              <a:ext cx="0" cy="40999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8385A9-7AC1-1033-4632-3603B23581DB}"/>
                </a:ext>
              </a:extLst>
            </p:cNvPr>
            <p:cNvCxnSpPr>
              <a:cxnSpLocks/>
            </p:cNvCxnSpPr>
            <p:nvPr/>
          </p:nvCxnSpPr>
          <p:spPr>
            <a:xfrm flipH="1" flipV="1">
              <a:off x="5319832" y="4802434"/>
              <a:ext cx="710990" cy="404040"/>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853BB7-9B6A-F6FC-5577-BB8A5CB81CA8}"/>
                </a:ext>
              </a:extLst>
            </p:cNvPr>
            <p:cNvCxnSpPr>
              <a:cxnSpLocks/>
            </p:cNvCxnSpPr>
            <p:nvPr/>
          </p:nvCxnSpPr>
          <p:spPr>
            <a:xfrm flipH="1">
              <a:off x="4956579" y="5206474"/>
              <a:ext cx="1074243" cy="39803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EFA530A-EF3D-6136-9DD0-C0D10AA5046F}"/>
                </a:ext>
              </a:extLst>
            </p:cNvPr>
            <p:cNvCxnSpPr>
              <a:cxnSpLocks/>
            </p:cNvCxnSpPr>
            <p:nvPr/>
          </p:nvCxnSpPr>
          <p:spPr>
            <a:xfrm flipH="1" flipV="1">
              <a:off x="4956580" y="5604507"/>
              <a:ext cx="7375" cy="413018"/>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A9C076-9FDE-7A20-B1CB-C62A685D7E7C}"/>
                </a:ext>
              </a:extLst>
            </p:cNvPr>
            <p:cNvCxnSpPr>
              <a:cxnSpLocks/>
            </p:cNvCxnSpPr>
            <p:nvPr/>
          </p:nvCxnSpPr>
          <p:spPr>
            <a:xfrm>
              <a:off x="4963956" y="6017525"/>
              <a:ext cx="347715" cy="401025"/>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0260A2E-025B-122B-66D4-303F9F5C50E4}"/>
              </a:ext>
            </a:extLst>
          </p:cNvPr>
          <p:cNvGrpSpPr/>
          <p:nvPr/>
        </p:nvGrpSpPr>
        <p:grpSpPr>
          <a:xfrm>
            <a:off x="10335955" y="2657295"/>
            <a:ext cx="1074243" cy="3642213"/>
            <a:chOff x="4956579" y="2776337"/>
            <a:chExt cx="1074243" cy="3642213"/>
          </a:xfrm>
        </p:grpSpPr>
        <p:cxnSp>
          <p:nvCxnSpPr>
            <p:cNvPr id="35" name="Straight Connector 34">
              <a:extLst>
                <a:ext uri="{FF2B5EF4-FFF2-40B4-BE49-F238E27FC236}">
                  <a16:creationId xmlns:a16="http://schemas.microsoft.com/office/drawing/2014/main" id="{B1524893-7722-CA3A-EF1B-453D478480A7}"/>
                </a:ext>
              </a:extLst>
            </p:cNvPr>
            <p:cNvCxnSpPr>
              <a:cxnSpLocks/>
            </p:cNvCxnSpPr>
            <p:nvPr/>
          </p:nvCxnSpPr>
          <p:spPr>
            <a:xfrm flipH="1">
              <a:off x="4964342" y="2776337"/>
              <a:ext cx="349717" cy="41000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5582B75-A7C9-A551-6EED-C9F2E43362C4}"/>
                </a:ext>
              </a:extLst>
            </p:cNvPr>
            <p:cNvCxnSpPr>
              <a:cxnSpLocks/>
            </p:cNvCxnSpPr>
            <p:nvPr/>
          </p:nvCxnSpPr>
          <p:spPr>
            <a:xfrm>
              <a:off x="4966729" y="3192316"/>
              <a:ext cx="353103" cy="398048"/>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0FAC11-34C9-91B8-DCDA-AE54DA8D9F03}"/>
                </a:ext>
              </a:extLst>
            </p:cNvPr>
            <p:cNvCxnSpPr>
              <a:cxnSpLocks/>
            </p:cNvCxnSpPr>
            <p:nvPr/>
          </p:nvCxnSpPr>
          <p:spPr>
            <a:xfrm>
              <a:off x="5319832" y="3590364"/>
              <a:ext cx="355500" cy="404029"/>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5870B12-12DE-46DF-CB10-4574801082D4}"/>
                </a:ext>
              </a:extLst>
            </p:cNvPr>
            <p:cNvCxnSpPr>
              <a:cxnSpLocks/>
            </p:cNvCxnSpPr>
            <p:nvPr/>
          </p:nvCxnSpPr>
          <p:spPr>
            <a:xfrm flipH="1">
              <a:off x="5317456" y="3994393"/>
              <a:ext cx="357876" cy="398035"/>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CADFE2-7BC2-9B52-FFAE-BBF590BC1D99}"/>
                </a:ext>
              </a:extLst>
            </p:cNvPr>
            <p:cNvCxnSpPr>
              <a:cxnSpLocks/>
            </p:cNvCxnSpPr>
            <p:nvPr/>
          </p:nvCxnSpPr>
          <p:spPr>
            <a:xfrm>
              <a:off x="5319832" y="4392441"/>
              <a:ext cx="0" cy="40999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ACBA2F-73A0-917C-7AD9-75C4E5AAE7CE}"/>
                </a:ext>
              </a:extLst>
            </p:cNvPr>
            <p:cNvCxnSpPr>
              <a:cxnSpLocks/>
            </p:cNvCxnSpPr>
            <p:nvPr/>
          </p:nvCxnSpPr>
          <p:spPr>
            <a:xfrm flipH="1" flipV="1">
              <a:off x="5319832" y="4802434"/>
              <a:ext cx="710990" cy="404040"/>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C3A1FD6-B370-9536-D42B-1D1BE2AE075C}"/>
                </a:ext>
              </a:extLst>
            </p:cNvPr>
            <p:cNvCxnSpPr>
              <a:cxnSpLocks/>
            </p:cNvCxnSpPr>
            <p:nvPr/>
          </p:nvCxnSpPr>
          <p:spPr>
            <a:xfrm flipH="1">
              <a:off x="4956579" y="5206474"/>
              <a:ext cx="1074243" cy="398033"/>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82BDB2-3C7E-135C-4FC6-359644AD5BBC}"/>
                </a:ext>
              </a:extLst>
            </p:cNvPr>
            <p:cNvCxnSpPr>
              <a:cxnSpLocks/>
            </p:cNvCxnSpPr>
            <p:nvPr/>
          </p:nvCxnSpPr>
          <p:spPr>
            <a:xfrm flipH="1" flipV="1">
              <a:off x="4956580" y="5604507"/>
              <a:ext cx="7375" cy="413018"/>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9B0F016-D035-F991-52FF-7605ED2C99F6}"/>
                </a:ext>
              </a:extLst>
            </p:cNvPr>
            <p:cNvCxnSpPr>
              <a:cxnSpLocks/>
            </p:cNvCxnSpPr>
            <p:nvPr/>
          </p:nvCxnSpPr>
          <p:spPr>
            <a:xfrm>
              <a:off x="4963956" y="6017525"/>
              <a:ext cx="347715" cy="401025"/>
            </a:xfrm>
            <a:prstGeom prst="line">
              <a:avLst/>
            </a:prstGeom>
            <a:ln w="12700">
              <a:solidFill>
                <a:srgbClr val="29719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78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0.70"/>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par>
                                <p:cTn id="10" presetID="55" presetClass="entr" presetSubtype="0" fill="hold" grpId="0" nodeType="withEffect">
                                  <p:stCondLst>
                                    <p:cond delay="250"/>
                                  </p:stCondLst>
                                  <p:childTnLst>
                                    <p:set>
                                      <p:cBhvr>
                                        <p:cTn id="11" dur="1" fill="hold">
                                          <p:stCondLst>
                                            <p:cond delay="0"/>
                                          </p:stCondLst>
                                        </p:cTn>
                                        <p:tgtEl>
                                          <p:spTgt spid="293"/>
                                        </p:tgtEl>
                                        <p:attrNameLst>
                                          <p:attrName>style.visibility</p:attrName>
                                        </p:attrNameLst>
                                      </p:cBhvr>
                                      <p:to>
                                        <p:strVal val="visible"/>
                                      </p:to>
                                    </p:set>
                                    <p:anim calcmode="lin" valueType="num">
                                      <p:cBhvr>
                                        <p:cTn id="12" dur="1000" fill="hold"/>
                                        <p:tgtEl>
                                          <p:spTgt spid="293"/>
                                        </p:tgtEl>
                                        <p:attrNameLst>
                                          <p:attrName>ppt_w</p:attrName>
                                        </p:attrNameLst>
                                      </p:cBhvr>
                                      <p:tavLst>
                                        <p:tav tm="0">
                                          <p:val>
                                            <p:strVal val="#ppt_w*0.70"/>
                                          </p:val>
                                        </p:tav>
                                        <p:tav tm="100000">
                                          <p:val>
                                            <p:strVal val="#ppt_w"/>
                                          </p:val>
                                        </p:tav>
                                      </p:tavLst>
                                    </p:anim>
                                    <p:anim calcmode="lin" valueType="num">
                                      <p:cBhvr>
                                        <p:cTn id="13" dur="1000" fill="hold"/>
                                        <p:tgtEl>
                                          <p:spTgt spid="293"/>
                                        </p:tgtEl>
                                        <p:attrNameLst>
                                          <p:attrName>ppt_h</p:attrName>
                                        </p:attrNameLst>
                                      </p:cBhvr>
                                      <p:tavLst>
                                        <p:tav tm="0">
                                          <p:val>
                                            <p:strVal val="#ppt_h"/>
                                          </p:val>
                                        </p:tav>
                                        <p:tav tm="100000">
                                          <p:val>
                                            <p:strVal val="#ppt_h"/>
                                          </p:val>
                                        </p:tav>
                                      </p:tavLst>
                                    </p:anim>
                                    <p:animEffect transition="in" filter="fade">
                                      <p:cBhvr>
                                        <p:cTn id="14" dur="1000"/>
                                        <p:tgtEl>
                                          <p:spTgt spid="293"/>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294"/>
                                        </p:tgtEl>
                                        <p:attrNameLst>
                                          <p:attrName>style.visibility</p:attrName>
                                        </p:attrNameLst>
                                      </p:cBhvr>
                                      <p:to>
                                        <p:strVal val="visible"/>
                                      </p:to>
                                    </p:set>
                                    <p:anim calcmode="lin" valueType="num">
                                      <p:cBhvr>
                                        <p:cTn id="17" dur="1000" fill="hold"/>
                                        <p:tgtEl>
                                          <p:spTgt spid="294"/>
                                        </p:tgtEl>
                                        <p:attrNameLst>
                                          <p:attrName>ppt_w</p:attrName>
                                        </p:attrNameLst>
                                      </p:cBhvr>
                                      <p:tavLst>
                                        <p:tav tm="0">
                                          <p:val>
                                            <p:strVal val="#ppt_w*0.70"/>
                                          </p:val>
                                        </p:tav>
                                        <p:tav tm="100000">
                                          <p:val>
                                            <p:strVal val="#ppt_w"/>
                                          </p:val>
                                        </p:tav>
                                      </p:tavLst>
                                    </p:anim>
                                    <p:anim calcmode="lin" valueType="num">
                                      <p:cBhvr>
                                        <p:cTn id="18" dur="1000" fill="hold"/>
                                        <p:tgtEl>
                                          <p:spTgt spid="294"/>
                                        </p:tgtEl>
                                        <p:attrNameLst>
                                          <p:attrName>ppt_h</p:attrName>
                                        </p:attrNameLst>
                                      </p:cBhvr>
                                      <p:tavLst>
                                        <p:tav tm="0">
                                          <p:val>
                                            <p:strVal val="#ppt_h"/>
                                          </p:val>
                                        </p:tav>
                                        <p:tav tm="100000">
                                          <p:val>
                                            <p:strVal val="#ppt_h"/>
                                          </p:val>
                                        </p:tav>
                                      </p:tavLst>
                                    </p:anim>
                                    <p:animEffect transition="in" filter="fade">
                                      <p:cBhvr>
                                        <p:cTn id="19" dur="1000"/>
                                        <p:tgtEl>
                                          <p:spTgt spid="294"/>
                                        </p:tgtEl>
                                      </p:cBhvr>
                                    </p:animEffect>
                                  </p:childTnLst>
                                </p:cTn>
                              </p:par>
                              <p:par>
                                <p:cTn id="20" presetID="55" presetClass="entr" presetSubtype="0" fill="hold" grpId="0" nodeType="withEffect">
                                  <p:stCondLst>
                                    <p:cond delay="750"/>
                                  </p:stCondLst>
                                  <p:childTnLst>
                                    <p:set>
                                      <p:cBhvr>
                                        <p:cTn id="21" dur="1" fill="hold">
                                          <p:stCondLst>
                                            <p:cond delay="0"/>
                                          </p:stCondLst>
                                        </p:cTn>
                                        <p:tgtEl>
                                          <p:spTgt spid="295"/>
                                        </p:tgtEl>
                                        <p:attrNameLst>
                                          <p:attrName>style.visibility</p:attrName>
                                        </p:attrNameLst>
                                      </p:cBhvr>
                                      <p:to>
                                        <p:strVal val="visible"/>
                                      </p:to>
                                    </p:set>
                                    <p:anim calcmode="lin" valueType="num">
                                      <p:cBhvr>
                                        <p:cTn id="22" dur="1000" fill="hold"/>
                                        <p:tgtEl>
                                          <p:spTgt spid="295"/>
                                        </p:tgtEl>
                                        <p:attrNameLst>
                                          <p:attrName>ppt_w</p:attrName>
                                        </p:attrNameLst>
                                      </p:cBhvr>
                                      <p:tavLst>
                                        <p:tav tm="0">
                                          <p:val>
                                            <p:strVal val="#ppt_w*0.70"/>
                                          </p:val>
                                        </p:tav>
                                        <p:tav tm="100000">
                                          <p:val>
                                            <p:strVal val="#ppt_w"/>
                                          </p:val>
                                        </p:tav>
                                      </p:tavLst>
                                    </p:anim>
                                    <p:anim calcmode="lin" valueType="num">
                                      <p:cBhvr>
                                        <p:cTn id="23" dur="1000" fill="hold"/>
                                        <p:tgtEl>
                                          <p:spTgt spid="295"/>
                                        </p:tgtEl>
                                        <p:attrNameLst>
                                          <p:attrName>ppt_h</p:attrName>
                                        </p:attrNameLst>
                                      </p:cBhvr>
                                      <p:tavLst>
                                        <p:tav tm="0">
                                          <p:val>
                                            <p:strVal val="#ppt_h"/>
                                          </p:val>
                                        </p:tav>
                                        <p:tav tm="100000">
                                          <p:val>
                                            <p:strVal val="#ppt_h"/>
                                          </p:val>
                                        </p:tav>
                                      </p:tavLst>
                                    </p:anim>
                                    <p:animEffect transition="in" filter="fade">
                                      <p:cBhvr>
                                        <p:cTn id="24" dur="1000"/>
                                        <p:tgtEl>
                                          <p:spTgt spid="295"/>
                                        </p:tgtEl>
                                      </p:cBhvr>
                                    </p:animEffect>
                                  </p:childTnLst>
                                </p:cTn>
                              </p:par>
                              <p:par>
                                <p:cTn id="25" presetID="55" presetClass="entr" presetSubtype="0" fill="hold" grpId="0" nodeType="withEffect">
                                  <p:stCondLst>
                                    <p:cond delay="1000"/>
                                  </p:stCondLst>
                                  <p:childTnLst>
                                    <p:set>
                                      <p:cBhvr>
                                        <p:cTn id="26" dur="1" fill="hold">
                                          <p:stCondLst>
                                            <p:cond delay="0"/>
                                          </p:stCondLst>
                                        </p:cTn>
                                        <p:tgtEl>
                                          <p:spTgt spid="296"/>
                                        </p:tgtEl>
                                        <p:attrNameLst>
                                          <p:attrName>style.visibility</p:attrName>
                                        </p:attrNameLst>
                                      </p:cBhvr>
                                      <p:to>
                                        <p:strVal val="visible"/>
                                      </p:to>
                                    </p:set>
                                    <p:anim calcmode="lin" valueType="num">
                                      <p:cBhvr>
                                        <p:cTn id="27" dur="1000" fill="hold"/>
                                        <p:tgtEl>
                                          <p:spTgt spid="296"/>
                                        </p:tgtEl>
                                        <p:attrNameLst>
                                          <p:attrName>ppt_w</p:attrName>
                                        </p:attrNameLst>
                                      </p:cBhvr>
                                      <p:tavLst>
                                        <p:tav tm="0">
                                          <p:val>
                                            <p:strVal val="#ppt_w*0.70"/>
                                          </p:val>
                                        </p:tav>
                                        <p:tav tm="100000">
                                          <p:val>
                                            <p:strVal val="#ppt_w"/>
                                          </p:val>
                                        </p:tav>
                                      </p:tavLst>
                                    </p:anim>
                                    <p:anim calcmode="lin" valueType="num">
                                      <p:cBhvr>
                                        <p:cTn id="28" dur="1000" fill="hold"/>
                                        <p:tgtEl>
                                          <p:spTgt spid="296"/>
                                        </p:tgtEl>
                                        <p:attrNameLst>
                                          <p:attrName>ppt_h</p:attrName>
                                        </p:attrNameLst>
                                      </p:cBhvr>
                                      <p:tavLst>
                                        <p:tav tm="0">
                                          <p:val>
                                            <p:strVal val="#ppt_h"/>
                                          </p:val>
                                        </p:tav>
                                        <p:tav tm="100000">
                                          <p:val>
                                            <p:strVal val="#ppt_h"/>
                                          </p:val>
                                        </p:tav>
                                      </p:tavLst>
                                    </p:anim>
                                    <p:animEffect transition="in" filter="fade">
                                      <p:cBhvr>
                                        <p:cTn id="29" dur="1000"/>
                                        <p:tgtEl>
                                          <p:spTgt spid="296"/>
                                        </p:tgtEl>
                                      </p:cBhvr>
                                    </p:animEffect>
                                  </p:childTnLst>
                                </p:cTn>
                              </p:par>
                              <p:par>
                                <p:cTn id="30" presetID="12" presetClass="entr" presetSubtype="1" fill="hold" nodeType="withEffect">
                                  <p:stCondLst>
                                    <p:cond delay="15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1000"/>
                                        <p:tgtEl>
                                          <p:spTgt spid="21"/>
                                        </p:tgtEl>
                                        <p:attrNameLst>
                                          <p:attrName>ppt_y</p:attrName>
                                        </p:attrNameLst>
                                      </p:cBhvr>
                                      <p:tavLst>
                                        <p:tav tm="0">
                                          <p:val>
                                            <p:strVal val="#ppt_y-#ppt_h*1.125000"/>
                                          </p:val>
                                        </p:tav>
                                        <p:tav tm="100000">
                                          <p:val>
                                            <p:strVal val="#ppt_y"/>
                                          </p:val>
                                        </p:tav>
                                      </p:tavLst>
                                    </p:anim>
                                    <p:animEffect transition="in" filter="wipe(down)">
                                      <p:cBhvr>
                                        <p:cTn id="33" dur="1000"/>
                                        <p:tgtEl>
                                          <p:spTgt spid="21"/>
                                        </p:tgtEl>
                                      </p:cBhvr>
                                    </p:animEffect>
                                  </p:childTnLst>
                                </p:cTn>
                              </p:par>
                              <p:par>
                                <p:cTn id="34" presetID="12" presetClass="entr" presetSubtype="1" fill="hold" nodeType="withEffect">
                                  <p:stCondLst>
                                    <p:cond delay="15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p:tgtEl>
                                          <p:spTgt spid="20"/>
                                        </p:tgtEl>
                                        <p:attrNameLst>
                                          <p:attrName>ppt_y</p:attrName>
                                        </p:attrNameLst>
                                      </p:cBhvr>
                                      <p:tavLst>
                                        <p:tav tm="0">
                                          <p:val>
                                            <p:strVal val="#ppt_y-#ppt_h*1.125000"/>
                                          </p:val>
                                        </p:tav>
                                        <p:tav tm="100000">
                                          <p:val>
                                            <p:strVal val="#ppt_y"/>
                                          </p:val>
                                        </p:tav>
                                      </p:tavLst>
                                    </p:anim>
                                    <p:animEffect transition="in" filter="wipe(down)">
                                      <p:cBhvr>
                                        <p:cTn id="37" dur="1000"/>
                                        <p:tgtEl>
                                          <p:spTgt spid="20"/>
                                        </p:tgtEl>
                                      </p:cBhvr>
                                    </p:animEffect>
                                  </p:childTnLst>
                                </p:cTn>
                              </p:par>
                              <p:par>
                                <p:cTn id="38" presetID="12" presetClass="entr" presetSubtype="1" fill="hold" nodeType="withEffect">
                                  <p:stCondLst>
                                    <p:cond delay="150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1000"/>
                                        <p:tgtEl>
                                          <p:spTgt spid="19"/>
                                        </p:tgtEl>
                                        <p:attrNameLst>
                                          <p:attrName>ppt_y</p:attrName>
                                        </p:attrNameLst>
                                      </p:cBhvr>
                                      <p:tavLst>
                                        <p:tav tm="0">
                                          <p:val>
                                            <p:strVal val="#ppt_y-#ppt_h*1.125000"/>
                                          </p:val>
                                        </p:tav>
                                        <p:tav tm="100000">
                                          <p:val>
                                            <p:strVal val="#ppt_y"/>
                                          </p:val>
                                        </p:tav>
                                      </p:tavLst>
                                    </p:anim>
                                    <p:animEffect transition="in" filter="wipe(down)">
                                      <p:cBhvr>
                                        <p:cTn id="41" dur="1000"/>
                                        <p:tgtEl>
                                          <p:spTgt spid="19"/>
                                        </p:tgtEl>
                                      </p:cBhvr>
                                    </p:animEffect>
                                  </p:childTnLst>
                                </p:cTn>
                              </p:par>
                              <p:par>
                                <p:cTn id="42" presetID="12" presetClass="entr" presetSubtype="1" fill="hold" nodeType="withEffect">
                                  <p:stCondLst>
                                    <p:cond delay="150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1000"/>
                                        <p:tgtEl>
                                          <p:spTgt spid="18"/>
                                        </p:tgtEl>
                                        <p:attrNameLst>
                                          <p:attrName>ppt_y</p:attrName>
                                        </p:attrNameLst>
                                      </p:cBhvr>
                                      <p:tavLst>
                                        <p:tav tm="0">
                                          <p:val>
                                            <p:strVal val="#ppt_y-#ppt_h*1.125000"/>
                                          </p:val>
                                        </p:tav>
                                        <p:tav tm="100000">
                                          <p:val>
                                            <p:strVal val="#ppt_y"/>
                                          </p:val>
                                        </p:tav>
                                      </p:tavLst>
                                    </p:anim>
                                    <p:animEffect transition="in" filter="wipe(down)">
                                      <p:cBhvr>
                                        <p:cTn id="45" dur="1000"/>
                                        <p:tgtEl>
                                          <p:spTgt spid="18"/>
                                        </p:tgtEl>
                                      </p:cBhvr>
                                    </p:animEffect>
                                  </p:childTnLst>
                                </p:cTn>
                              </p:par>
                              <p:par>
                                <p:cTn id="46" presetID="12" presetClass="entr" presetSubtype="1" fill="hold" nodeType="withEffect">
                                  <p:stCondLst>
                                    <p:cond delay="150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1000"/>
                                        <p:tgtEl>
                                          <p:spTgt spid="17"/>
                                        </p:tgtEl>
                                        <p:attrNameLst>
                                          <p:attrName>ppt_y</p:attrName>
                                        </p:attrNameLst>
                                      </p:cBhvr>
                                      <p:tavLst>
                                        <p:tav tm="0">
                                          <p:val>
                                            <p:strVal val="#ppt_y-#ppt_h*1.125000"/>
                                          </p:val>
                                        </p:tav>
                                        <p:tav tm="100000">
                                          <p:val>
                                            <p:strVal val="#ppt_y"/>
                                          </p:val>
                                        </p:tav>
                                      </p:tavLst>
                                    </p:anim>
                                    <p:animEffect transition="in" filter="wipe(down)">
                                      <p:cBhvr>
                                        <p:cTn id="49" dur="1000"/>
                                        <p:tgtEl>
                                          <p:spTgt spid="17"/>
                                        </p:tgtEl>
                                      </p:cBhvr>
                                    </p:animEffect>
                                  </p:childTnLst>
                                </p:cTn>
                              </p:par>
                              <p:par>
                                <p:cTn id="50" presetID="12" presetClass="entr" presetSubtype="1" fill="hold" nodeType="withEffect">
                                  <p:stCondLst>
                                    <p:cond delay="150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1000"/>
                                        <p:tgtEl>
                                          <p:spTgt spid="22"/>
                                        </p:tgtEl>
                                        <p:attrNameLst>
                                          <p:attrName>ppt_y</p:attrName>
                                        </p:attrNameLst>
                                      </p:cBhvr>
                                      <p:tavLst>
                                        <p:tav tm="0">
                                          <p:val>
                                            <p:strVal val="#ppt_y-#ppt_h*1.125000"/>
                                          </p:val>
                                        </p:tav>
                                        <p:tav tm="100000">
                                          <p:val>
                                            <p:strVal val="#ppt_y"/>
                                          </p:val>
                                        </p:tav>
                                      </p:tavLst>
                                    </p:anim>
                                    <p:animEffect transition="in" filter="wipe(down)">
                                      <p:cBhvr>
                                        <p:cTn id="53" dur="1000"/>
                                        <p:tgtEl>
                                          <p:spTgt spid="22"/>
                                        </p:tgtEl>
                                      </p:cBhvr>
                                    </p:animEffect>
                                  </p:childTnLst>
                                </p:cTn>
                              </p:par>
                              <p:par>
                                <p:cTn id="54" presetID="12" presetClass="entr" presetSubtype="2" fill="hold" grpId="0" nodeType="withEffect">
                                  <p:stCondLst>
                                    <p:cond delay="2500"/>
                                  </p:stCondLst>
                                  <p:childTnLst>
                                    <p:set>
                                      <p:cBhvr>
                                        <p:cTn id="55" dur="1" fill="hold">
                                          <p:stCondLst>
                                            <p:cond delay="0"/>
                                          </p:stCondLst>
                                        </p:cTn>
                                        <p:tgtEl>
                                          <p:spTgt spid="232498"/>
                                        </p:tgtEl>
                                        <p:attrNameLst>
                                          <p:attrName>style.visibility</p:attrName>
                                        </p:attrNameLst>
                                      </p:cBhvr>
                                      <p:to>
                                        <p:strVal val="visible"/>
                                      </p:to>
                                    </p:set>
                                    <p:anim calcmode="lin" valueType="num">
                                      <p:cBhvr additive="base">
                                        <p:cTn id="56" dur="1000"/>
                                        <p:tgtEl>
                                          <p:spTgt spid="232498"/>
                                        </p:tgtEl>
                                        <p:attrNameLst>
                                          <p:attrName>ppt_x</p:attrName>
                                        </p:attrNameLst>
                                      </p:cBhvr>
                                      <p:tavLst>
                                        <p:tav tm="0">
                                          <p:val>
                                            <p:strVal val="#ppt_x+#ppt_w*1.125000"/>
                                          </p:val>
                                        </p:tav>
                                        <p:tav tm="100000">
                                          <p:val>
                                            <p:strVal val="#ppt_x"/>
                                          </p:val>
                                        </p:tav>
                                      </p:tavLst>
                                    </p:anim>
                                    <p:animEffect transition="in" filter="wipe(left)">
                                      <p:cBhvr>
                                        <p:cTn id="57" dur="1000"/>
                                        <p:tgtEl>
                                          <p:spTgt spid="232498"/>
                                        </p:tgtEl>
                                      </p:cBhvr>
                                    </p:animEffect>
                                  </p:childTnLst>
                                </p:cTn>
                              </p:par>
                              <p:par>
                                <p:cTn id="58" presetID="12" presetClass="entr" presetSubtype="2" fill="hold" nodeType="withEffect">
                                  <p:stCondLst>
                                    <p:cond delay="2500"/>
                                  </p:stCondLst>
                                  <p:childTnLst>
                                    <p:set>
                                      <p:cBhvr>
                                        <p:cTn id="59" dur="1" fill="hold">
                                          <p:stCondLst>
                                            <p:cond delay="0"/>
                                          </p:stCondLst>
                                        </p:cTn>
                                        <p:tgtEl>
                                          <p:spTgt spid="150"/>
                                        </p:tgtEl>
                                        <p:attrNameLst>
                                          <p:attrName>style.visibility</p:attrName>
                                        </p:attrNameLst>
                                      </p:cBhvr>
                                      <p:to>
                                        <p:strVal val="visible"/>
                                      </p:to>
                                    </p:set>
                                    <p:anim calcmode="lin" valueType="num">
                                      <p:cBhvr additive="base">
                                        <p:cTn id="60" dur="1000"/>
                                        <p:tgtEl>
                                          <p:spTgt spid="150"/>
                                        </p:tgtEl>
                                        <p:attrNameLst>
                                          <p:attrName>ppt_x</p:attrName>
                                        </p:attrNameLst>
                                      </p:cBhvr>
                                      <p:tavLst>
                                        <p:tav tm="0">
                                          <p:val>
                                            <p:strVal val="#ppt_x+#ppt_w*1.125000"/>
                                          </p:val>
                                        </p:tav>
                                        <p:tav tm="100000">
                                          <p:val>
                                            <p:strVal val="#ppt_x"/>
                                          </p:val>
                                        </p:tav>
                                      </p:tavLst>
                                    </p:anim>
                                    <p:animEffect transition="in" filter="wipe(left)">
                                      <p:cBhvr>
                                        <p:cTn id="61" dur="1000"/>
                                        <p:tgtEl>
                                          <p:spTgt spid="150"/>
                                        </p:tgtEl>
                                      </p:cBhvr>
                                    </p:animEffect>
                                  </p:childTnLst>
                                </p:cTn>
                              </p:par>
                              <p:par>
                                <p:cTn id="62" presetID="16" presetClass="entr" presetSubtype="37" fill="hold" nodeType="withEffect">
                                  <p:stCondLst>
                                    <p:cond delay="2500"/>
                                  </p:stCondLst>
                                  <p:childTnLst>
                                    <p:set>
                                      <p:cBhvr>
                                        <p:cTn id="63" dur="1" fill="hold">
                                          <p:stCondLst>
                                            <p:cond delay="0"/>
                                          </p:stCondLst>
                                        </p:cTn>
                                        <p:tgtEl>
                                          <p:spTgt spid="16"/>
                                        </p:tgtEl>
                                        <p:attrNameLst>
                                          <p:attrName>style.visibility</p:attrName>
                                        </p:attrNameLst>
                                      </p:cBhvr>
                                      <p:to>
                                        <p:strVal val="visible"/>
                                      </p:to>
                                    </p:set>
                                    <p:animEffect transition="in" filter="barn(outVertical)">
                                      <p:cBhvr>
                                        <p:cTn id="64" dur="1000"/>
                                        <p:tgtEl>
                                          <p:spTgt spid="16"/>
                                        </p:tgtEl>
                                      </p:cBhvr>
                                    </p:animEffect>
                                  </p:childTnLst>
                                </p:cTn>
                              </p:par>
                              <p:par>
                                <p:cTn id="65" presetID="16" presetClass="entr" presetSubtype="37" fill="hold" nodeType="withEffect">
                                  <p:stCondLst>
                                    <p:cond delay="2500"/>
                                  </p:stCondLst>
                                  <p:childTnLst>
                                    <p:set>
                                      <p:cBhvr>
                                        <p:cTn id="66" dur="1" fill="hold">
                                          <p:stCondLst>
                                            <p:cond delay="0"/>
                                          </p:stCondLst>
                                        </p:cTn>
                                        <p:tgtEl>
                                          <p:spTgt spid="372"/>
                                        </p:tgtEl>
                                        <p:attrNameLst>
                                          <p:attrName>style.visibility</p:attrName>
                                        </p:attrNameLst>
                                      </p:cBhvr>
                                      <p:to>
                                        <p:strVal val="visible"/>
                                      </p:to>
                                    </p:set>
                                    <p:animEffect transition="in" filter="barn(outVertical)">
                                      <p:cBhvr>
                                        <p:cTn id="67" dur="1000"/>
                                        <p:tgtEl>
                                          <p:spTgt spid="372"/>
                                        </p:tgtEl>
                                      </p:cBhvr>
                                    </p:animEffect>
                                  </p:childTnLst>
                                </p:cTn>
                              </p:par>
                              <p:par>
                                <p:cTn id="68" presetID="16" presetClass="entr" presetSubtype="37" fill="hold" nodeType="withEffect">
                                  <p:stCondLst>
                                    <p:cond delay="2500"/>
                                  </p:stCondLst>
                                  <p:childTnLst>
                                    <p:set>
                                      <p:cBhvr>
                                        <p:cTn id="69" dur="1" fill="hold">
                                          <p:stCondLst>
                                            <p:cond delay="0"/>
                                          </p:stCondLst>
                                        </p:cTn>
                                        <p:tgtEl>
                                          <p:spTgt spid="383"/>
                                        </p:tgtEl>
                                        <p:attrNameLst>
                                          <p:attrName>style.visibility</p:attrName>
                                        </p:attrNameLst>
                                      </p:cBhvr>
                                      <p:to>
                                        <p:strVal val="visible"/>
                                      </p:to>
                                    </p:set>
                                    <p:animEffect transition="in" filter="barn(outVertical)">
                                      <p:cBhvr>
                                        <p:cTn id="70" dur="1000"/>
                                        <p:tgtEl>
                                          <p:spTgt spid="383"/>
                                        </p:tgtEl>
                                      </p:cBhvr>
                                    </p:animEffect>
                                  </p:childTnLst>
                                </p:cTn>
                              </p:par>
                              <p:par>
                                <p:cTn id="71" presetID="16" presetClass="entr" presetSubtype="37" fill="hold" nodeType="withEffect">
                                  <p:stCondLst>
                                    <p:cond delay="2500"/>
                                  </p:stCondLst>
                                  <p:childTnLst>
                                    <p:set>
                                      <p:cBhvr>
                                        <p:cTn id="72" dur="1" fill="hold">
                                          <p:stCondLst>
                                            <p:cond delay="0"/>
                                          </p:stCondLst>
                                        </p:cTn>
                                        <p:tgtEl>
                                          <p:spTgt spid="394"/>
                                        </p:tgtEl>
                                        <p:attrNameLst>
                                          <p:attrName>style.visibility</p:attrName>
                                        </p:attrNameLst>
                                      </p:cBhvr>
                                      <p:to>
                                        <p:strVal val="visible"/>
                                      </p:to>
                                    </p:set>
                                    <p:animEffect transition="in" filter="barn(outVertical)">
                                      <p:cBhvr>
                                        <p:cTn id="73" dur="1000"/>
                                        <p:tgtEl>
                                          <p:spTgt spid="394"/>
                                        </p:tgtEl>
                                      </p:cBhvr>
                                    </p:animEffect>
                                  </p:childTnLst>
                                </p:cTn>
                              </p:par>
                              <p:par>
                                <p:cTn id="74" presetID="16" presetClass="entr" presetSubtype="37" fill="hold" nodeType="withEffect">
                                  <p:stCondLst>
                                    <p:cond delay="2500"/>
                                  </p:stCondLst>
                                  <p:childTnLst>
                                    <p:set>
                                      <p:cBhvr>
                                        <p:cTn id="75" dur="1" fill="hold">
                                          <p:stCondLst>
                                            <p:cond delay="0"/>
                                          </p:stCondLst>
                                        </p:cTn>
                                        <p:tgtEl>
                                          <p:spTgt spid="405"/>
                                        </p:tgtEl>
                                        <p:attrNameLst>
                                          <p:attrName>style.visibility</p:attrName>
                                        </p:attrNameLst>
                                      </p:cBhvr>
                                      <p:to>
                                        <p:strVal val="visible"/>
                                      </p:to>
                                    </p:set>
                                    <p:animEffect transition="in" filter="barn(outVertical)">
                                      <p:cBhvr>
                                        <p:cTn id="76" dur="1000"/>
                                        <p:tgtEl>
                                          <p:spTgt spid="405"/>
                                        </p:tgtEl>
                                      </p:cBhvr>
                                    </p:animEffect>
                                  </p:childTnLst>
                                </p:cTn>
                              </p:par>
                              <p:par>
                                <p:cTn id="77" presetID="17" presetClass="entr" presetSubtype="2" fill="hold" nodeType="withEffect">
                                  <p:stCondLst>
                                    <p:cond delay="2500"/>
                                  </p:stCondLst>
                                  <p:childTnLst>
                                    <p:set>
                                      <p:cBhvr>
                                        <p:cTn id="78" dur="1" fill="hold">
                                          <p:stCondLst>
                                            <p:cond delay="0"/>
                                          </p:stCondLst>
                                        </p:cTn>
                                        <p:tgtEl>
                                          <p:spTgt spid="136"/>
                                        </p:tgtEl>
                                        <p:attrNameLst>
                                          <p:attrName>style.visibility</p:attrName>
                                        </p:attrNameLst>
                                      </p:cBhvr>
                                      <p:to>
                                        <p:strVal val="visible"/>
                                      </p:to>
                                    </p:set>
                                    <p:anim calcmode="lin" valueType="num">
                                      <p:cBhvr>
                                        <p:cTn id="79" dur="1000" fill="hold"/>
                                        <p:tgtEl>
                                          <p:spTgt spid="136"/>
                                        </p:tgtEl>
                                        <p:attrNameLst>
                                          <p:attrName>ppt_x</p:attrName>
                                        </p:attrNameLst>
                                      </p:cBhvr>
                                      <p:tavLst>
                                        <p:tav tm="0">
                                          <p:val>
                                            <p:strVal val="#ppt_x+#ppt_w/2"/>
                                          </p:val>
                                        </p:tav>
                                        <p:tav tm="100000">
                                          <p:val>
                                            <p:strVal val="#ppt_x"/>
                                          </p:val>
                                        </p:tav>
                                      </p:tavLst>
                                    </p:anim>
                                    <p:anim calcmode="lin" valueType="num">
                                      <p:cBhvr>
                                        <p:cTn id="80" dur="1000" fill="hold"/>
                                        <p:tgtEl>
                                          <p:spTgt spid="136"/>
                                        </p:tgtEl>
                                        <p:attrNameLst>
                                          <p:attrName>ppt_y</p:attrName>
                                        </p:attrNameLst>
                                      </p:cBhvr>
                                      <p:tavLst>
                                        <p:tav tm="0">
                                          <p:val>
                                            <p:strVal val="#ppt_y"/>
                                          </p:val>
                                        </p:tav>
                                        <p:tav tm="100000">
                                          <p:val>
                                            <p:strVal val="#ppt_y"/>
                                          </p:val>
                                        </p:tav>
                                      </p:tavLst>
                                    </p:anim>
                                    <p:anim calcmode="lin" valueType="num">
                                      <p:cBhvr>
                                        <p:cTn id="81" dur="1000" fill="hold"/>
                                        <p:tgtEl>
                                          <p:spTgt spid="136"/>
                                        </p:tgtEl>
                                        <p:attrNameLst>
                                          <p:attrName>ppt_w</p:attrName>
                                        </p:attrNameLst>
                                      </p:cBhvr>
                                      <p:tavLst>
                                        <p:tav tm="0">
                                          <p:val>
                                            <p:fltVal val="0"/>
                                          </p:val>
                                        </p:tav>
                                        <p:tav tm="100000">
                                          <p:val>
                                            <p:strVal val="#ppt_w"/>
                                          </p:val>
                                        </p:tav>
                                      </p:tavLst>
                                    </p:anim>
                                    <p:anim calcmode="lin" valueType="num">
                                      <p:cBhvr>
                                        <p:cTn id="82" dur="1000" fill="hold"/>
                                        <p:tgtEl>
                                          <p:spTgt spid="136"/>
                                        </p:tgtEl>
                                        <p:attrNameLst>
                                          <p:attrName>ppt_h</p:attrName>
                                        </p:attrNameLst>
                                      </p:cBhvr>
                                      <p:tavLst>
                                        <p:tav tm="0">
                                          <p:val>
                                            <p:strVal val="#ppt_h"/>
                                          </p:val>
                                        </p:tav>
                                        <p:tav tm="100000">
                                          <p:val>
                                            <p:strVal val="#ppt_h"/>
                                          </p:val>
                                        </p:tav>
                                      </p:tavLst>
                                    </p:anim>
                                  </p:childTnLst>
                                </p:cTn>
                              </p:par>
                              <p:par>
                                <p:cTn id="83" presetID="17" presetClass="entr" presetSubtype="2" fill="hold" nodeType="withEffect">
                                  <p:stCondLst>
                                    <p:cond delay="2500"/>
                                  </p:stCondLst>
                                  <p:childTnLst>
                                    <p:set>
                                      <p:cBhvr>
                                        <p:cTn id="84" dur="1" fill="hold">
                                          <p:stCondLst>
                                            <p:cond delay="0"/>
                                          </p:stCondLst>
                                        </p:cTn>
                                        <p:tgtEl>
                                          <p:spTgt spid="492"/>
                                        </p:tgtEl>
                                        <p:attrNameLst>
                                          <p:attrName>style.visibility</p:attrName>
                                        </p:attrNameLst>
                                      </p:cBhvr>
                                      <p:to>
                                        <p:strVal val="visible"/>
                                      </p:to>
                                    </p:set>
                                    <p:anim calcmode="lin" valueType="num">
                                      <p:cBhvr>
                                        <p:cTn id="85" dur="1000" fill="hold"/>
                                        <p:tgtEl>
                                          <p:spTgt spid="492"/>
                                        </p:tgtEl>
                                        <p:attrNameLst>
                                          <p:attrName>ppt_x</p:attrName>
                                        </p:attrNameLst>
                                      </p:cBhvr>
                                      <p:tavLst>
                                        <p:tav tm="0">
                                          <p:val>
                                            <p:strVal val="#ppt_x+#ppt_w/2"/>
                                          </p:val>
                                        </p:tav>
                                        <p:tav tm="100000">
                                          <p:val>
                                            <p:strVal val="#ppt_x"/>
                                          </p:val>
                                        </p:tav>
                                      </p:tavLst>
                                    </p:anim>
                                    <p:anim calcmode="lin" valueType="num">
                                      <p:cBhvr>
                                        <p:cTn id="86" dur="1000" fill="hold"/>
                                        <p:tgtEl>
                                          <p:spTgt spid="492"/>
                                        </p:tgtEl>
                                        <p:attrNameLst>
                                          <p:attrName>ppt_y</p:attrName>
                                        </p:attrNameLst>
                                      </p:cBhvr>
                                      <p:tavLst>
                                        <p:tav tm="0">
                                          <p:val>
                                            <p:strVal val="#ppt_y"/>
                                          </p:val>
                                        </p:tav>
                                        <p:tav tm="100000">
                                          <p:val>
                                            <p:strVal val="#ppt_y"/>
                                          </p:val>
                                        </p:tav>
                                      </p:tavLst>
                                    </p:anim>
                                    <p:anim calcmode="lin" valueType="num">
                                      <p:cBhvr>
                                        <p:cTn id="87" dur="1000" fill="hold"/>
                                        <p:tgtEl>
                                          <p:spTgt spid="492"/>
                                        </p:tgtEl>
                                        <p:attrNameLst>
                                          <p:attrName>ppt_w</p:attrName>
                                        </p:attrNameLst>
                                      </p:cBhvr>
                                      <p:tavLst>
                                        <p:tav tm="0">
                                          <p:val>
                                            <p:fltVal val="0"/>
                                          </p:val>
                                        </p:tav>
                                        <p:tav tm="100000">
                                          <p:val>
                                            <p:strVal val="#ppt_w"/>
                                          </p:val>
                                        </p:tav>
                                      </p:tavLst>
                                    </p:anim>
                                    <p:anim calcmode="lin" valueType="num">
                                      <p:cBhvr>
                                        <p:cTn id="88" dur="1000" fill="hold"/>
                                        <p:tgtEl>
                                          <p:spTgt spid="492"/>
                                        </p:tgtEl>
                                        <p:attrNameLst>
                                          <p:attrName>ppt_h</p:attrName>
                                        </p:attrNameLst>
                                      </p:cBhvr>
                                      <p:tavLst>
                                        <p:tav tm="0">
                                          <p:val>
                                            <p:strVal val="#ppt_h"/>
                                          </p:val>
                                        </p:tav>
                                        <p:tav tm="100000">
                                          <p:val>
                                            <p:strVal val="#ppt_h"/>
                                          </p:val>
                                        </p:tav>
                                      </p:tavLst>
                                    </p:anim>
                                  </p:childTnLst>
                                </p:cTn>
                              </p:par>
                              <p:par>
                                <p:cTn id="89" presetID="17" presetClass="entr" presetSubtype="2" fill="hold" nodeType="withEffect">
                                  <p:stCondLst>
                                    <p:cond delay="2500"/>
                                  </p:stCondLst>
                                  <p:childTnLst>
                                    <p:set>
                                      <p:cBhvr>
                                        <p:cTn id="90" dur="1" fill="hold">
                                          <p:stCondLst>
                                            <p:cond delay="0"/>
                                          </p:stCondLst>
                                        </p:cTn>
                                        <p:tgtEl>
                                          <p:spTgt spid="494"/>
                                        </p:tgtEl>
                                        <p:attrNameLst>
                                          <p:attrName>style.visibility</p:attrName>
                                        </p:attrNameLst>
                                      </p:cBhvr>
                                      <p:to>
                                        <p:strVal val="visible"/>
                                      </p:to>
                                    </p:set>
                                    <p:anim calcmode="lin" valueType="num">
                                      <p:cBhvr>
                                        <p:cTn id="91" dur="1000" fill="hold"/>
                                        <p:tgtEl>
                                          <p:spTgt spid="494"/>
                                        </p:tgtEl>
                                        <p:attrNameLst>
                                          <p:attrName>ppt_x</p:attrName>
                                        </p:attrNameLst>
                                      </p:cBhvr>
                                      <p:tavLst>
                                        <p:tav tm="0">
                                          <p:val>
                                            <p:strVal val="#ppt_x+#ppt_w/2"/>
                                          </p:val>
                                        </p:tav>
                                        <p:tav tm="100000">
                                          <p:val>
                                            <p:strVal val="#ppt_x"/>
                                          </p:val>
                                        </p:tav>
                                      </p:tavLst>
                                    </p:anim>
                                    <p:anim calcmode="lin" valueType="num">
                                      <p:cBhvr>
                                        <p:cTn id="92" dur="1000" fill="hold"/>
                                        <p:tgtEl>
                                          <p:spTgt spid="494"/>
                                        </p:tgtEl>
                                        <p:attrNameLst>
                                          <p:attrName>ppt_y</p:attrName>
                                        </p:attrNameLst>
                                      </p:cBhvr>
                                      <p:tavLst>
                                        <p:tav tm="0">
                                          <p:val>
                                            <p:strVal val="#ppt_y"/>
                                          </p:val>
                                        </p:tav>
                                        <p:tav tm="100000">
                                          <p:val>
                                            <p:strVal val="#ppt_y"/>
                                          </p:val>
                                        </p:tav>
                                      </p:tavLst>
                                    </p:anim>
                                    <p:anim calcmode="lin" valueType="num">
                                      <p:cBhvr>
                                        <p:cTn id="93" dur="1000" fill="hold"/>
                                        <p:tgtEl>
                                          <p:spTgt spid="494"/>
                                        </p:tgtEl>
                                        <p:attrNameLst>
                                          <p:attrName>ppt_w</p:attrName>
                                        </p:attrNameLst>
                                      </p:cBhvr>
                                      <p:tavLst>
                                        <p:tav tm="0">
                                          <p:val>
                                            <p:fltVal val="0"/>
                                          </p:val>
                                        </p:tav>
                                        <p:tav tm="100000">
                                          <p:val>
                                            <p:strVal val="#ppt_w"/>
                                          </p:val>
                                        </p:tav>
                                      </p:tavLst>
                                    </p:anim>
                                    <p:anim calcmode="lin" valueType="num">
                                      <p:cBhvr>
                                        <p:cTn id="94" dur="1000" fill="hold"/>
                                        <p:tgtEl>
                                          <p:spTgt spid="494"/>
                                        </p:tgtEl>
                                        <p:attrNameLst>
                                          <p:attrName>ppt_h</p:attrName>
                                        </p:attrNameLst>
                                      </p:cBhvr>
                                      <p:tavLst>
                                        <p:tav tm="0">
                                          <p:val>
                                            <p:strVal val="#ppt_h"/>
                                          </p:val>
                                        </p:tav>
                                        <p:tav tm="100000">
                                          <p:val>
                                            <p:strVal val="#ppt_h"/>
                                          </p:val>
                                        </p:tav>
                                      </p:tavLst>
                                    </p:anim>
                                  </p:childTnLst>
                                </p:cTn>
                              </p:par>
                              <p:par>
                                <p:cTn id="95" presetID="17" presetClass="entr" presetSubtype="2" fill="hold" nodeType="withEffect">
                                  <p:stCondLst>
                                    <p:cond delay="2500"/>
                                  </p:stCondLst>
                                  <p:childTnLst>
                                    <p:set>
                                      <p:cBhvr>
                                        <p:cTn id="96" dur="1" fill="hold">
                                          <p:stCondLst>
                                            <p:cond delay="0"/>
                                          </p:stCondLst>
                                        </p:cTn>
                                        <p:tgtEl>
                                          <p:spTgt spid="495"/>
                                        </p:tgtEl>
                                        <p:attrNameLst>
                                          <p:attrName>style.visibility</p:attrName>
                                        </p:attrNameLst>
                                      </p:cBhvr>
                                      <p:to>
                                        <p:strVal val="visible"/>
                                      </p:to>
                                    </p:set>
                                    <p:anim calcmode="lin" valueType="num">
                                      <p:cBhvr>
                                        <p:cTn id="97" dur="1000" fill="hold"/>
                                        <p:tgtEl>
                                          <p:spTgt spid="495"/>
                                        </p:tgtEl>
                                        <p:attrNameLst>
                                          <p:attrName>ppt_x</p:attrName>
                                        </p:attrNameLst>
                                      </p:cBhvr>
                                      <p:tavLst>
                                        <p:tav tm="0">
                                          <p:val>
                                            <p:strVal val="#ppt_x+#ppt_w/2"/>
                                          </p:val>
                                        </p:tav>
                                        <p:tav tm="100000">
                                          <p:val>
                                            <p:strVal val="#ppt_x"/>
                                          </p:val>
                                        </p:tav>
                                      </p:tavLst>
                                    </p:anim>
                                    <p:anim calcmode="lin" valueType="num">
                                      <p:cBhvr>
                                        <p:cTn id="98" dur="1000" fill="hold"/>
                                        <p:tgtEl>
                                          <p:spTgt spid="495"/>
                                        </p:tgtEl>
                                        <p:attrNameLst>
                                          <p:attrName>ppt_y</p:attrName>
                                        </p:attrNameLst>
                                      </p:cBhvr>
                                      <p:tavLst>
                                        <p:tav tm="0">
                                          <p:val>
                                            <p:strVal val="#ppt_y"/>
                                          </p:val>
                                        </p:tav>
                                        <p:tav tm="100000">
                                          <p:val>
                                            <p:strVal val="#ppt_y"/>
                                          </p:val>
                                        </p:tav>
                                      </p:tavLst>
                                    </p:anim>
                                    <p:anim calcmode="lin" valueType="num">
                                      <p:cBhvr>
                                        <p:cTn id="99" dur="1000" fill="hold"/>
                                        <p:tgtEl>
                                          <p:spTgt spid="495"/>
                                        </p:tgtEl>
                                        <p:attrNameLst>
                                          <p:attrName>ppt_w</p:attrName>
                                        </p:attrNameLst>
                                      </p:cBhvr>
                                      <p:tavLst>
                                        <p:tav tm="0">
                                          <p:val>
                                            <p:fltVal val="0"/>
                                          </p:val>
                                        </p:tav>
                                        <p:tav tm="100000">
                                          <p:val>
                                            <p:strVal val="#ppt_w"/>
                                          </p:val>
                                        </p:tav>
                                      </p:tavLst>
                                    </p:anim>
                                    <p:anim calcmode="lin" valueType="num">
                                      <p:cBhvr>
                                        <p:cTn id="100" dur="1000" fill="hold"/>
                                        <p:tgtEl>
                                          <p:spTgt spid="495"/>
                                        </p:tgtEl>
                                        <p:attrNameLst>
                                          <p:attrName>ppt_h</p:attrName>
                                        </p:attrNameLst>
                                      </p:cBhvr>
                                      <p:tavLst>
                                        <p:tav tm="0">
                                          <p:val>
                                            <p:strVal val="#ppt_h"/>
                                          </p:val>
                                        </p:tav>
                                        <p:tav tm="100000">
                                          <p:val>
                                            <p:strVal val="#ppt_h"/>
                                          </p:val>
                                        </p:tav>
                                      </p:tavLst>
                                    </p:anim>
                                  </p:childTnLst>
                                </p:cTn>
                              </p:par>
                              <p:par>
                                <p:cTn id="101" presetID="17" presetClass="entr" presetSubtype="2" fill="hold" nodeType="withEffect">
                                  <p:stCondLst>
                                    <p:cond delay="2500"/>
                                  </p:stCondLst>
                                  <p:childTnLst>
                                    <p:set>
                                      <p:cBhvr>
                                        <p:cTn id="102" dur="1" fill="hold">
                                          <p:stCondLst>
                                            <p:cond delay="0"/>
                                          </p:stCondLst>
                                        </p:cTn>
                                        <p:tgtEl>
                                          <p:spTgt spid="496"/>
                                        </p:tgtEl>
                                        <p:attrNameLst>
                                          <p:attrName>style.visibility</p:attrName>
                                        </p:attrNameLst>
                                      </p:cBhvr>
                                      <p:to>
                                        <p:strVal val="visible"/>
                                      </p:to>
                                    </p:set>
                                    <p:anim calcmode="lin" valueType="num">
                                      <p:cBhvr>
                                        <p:cTn id="103" dur="1000" fill="hold"/>
                                        <p:tgtEl>
                                          <p:spTgt spid="496"/>
                                        </p:tgtEl>
                                        <p:attrNameLst>
                                          <p:attrName>ppt_x</p:attrName>
                                        </p:attrNameLst>
                                      </p:cBhvr>
                                      <p:tavLst>
                                        <p:tav tm="0">
                                          <p:val>
                                            <p:strVal val="#ppt_x+#ppt_w/2"/>
                                          </p:val>
                                        </p:tav>
                                        <p:tav tm="100000">
                                          <p:val>
                                            <p:strVal val="#ppt_x"/>
                                          </p:val>
                                        </p:tav>
                                      </p:tavLst>
                                    </p:anim>
                                    <p:anim calcmode="lin" valueType="num">
                                      <p:cBhvr>
                                        <p:cTn id="104" dur="1000" fill="hold"/>
                                        <p:tgtEl>
                                          <p:spTgt spid="496"/>
                                        </p:tgtEl>
                                        <p:attrNameLst>
                                          <p:attrName>ppt_y</p:attrName>
                                        </p:attrNameLst>
                                      </p:cBhvr>
                                      <p:tavLst>
                                        <p:tav tm="0">
                                          <p:val>
                                            <p:strVal val="#ppt_y"/>
                                          </p:val>
                                        </p:tav>
                                        <p:tav tm="100000">
                                          <p:val>
                                            <p:strVal val="#ppt_y"/>
                                          </p:val>
                                        </p:tav>
                                      </p:tavLst>
                                    </p:anim>
                                    <p:anim calcmode="lin" valueType="num">
                                      <p:cBhvr>
                                        <p:cTn id="105" dur="1000" fill="hold"/>
                                        <p:tgtEl>
                                          <p:spTgt spid="496"/>
                                        </p:tgtEl>
                                        <p:attrNameLst>
                                          <p:attrName>ppt_w</p:attrName>
                                        </p:attrNameLst>
                                      </p:cBhvr>
                                      <p:tavLst>
                                        <p:tav tm="0">
                                          <p:val>
                                            <p:fltVal val="0"/>
                                          </p:val>
                                        </p:tav>
                                        <p:tav tm="100000">
                                          <p:val>
                                            <p:strVal val="#ppt_w"/>
                                          </p:val>
                                        </p:tav>
                                      </p:tavLst>
                                    </p:anim>
                                    <p:anim calcmode="lin" valueType="num">
                                      <p:cBhvr>
                                        <p:cTn id="106" dur="1000" fill="hold"/>
                                        <p:tgtEl>
                                          <p:spTgt spid="496"/>
                                        </p:tgtEl>
                                        <p:attrNameLst>
                                          <p:attrName>ppt_h</p:attrName>
                                        </p:attrNameLst>
                                      </p:cBhvr>
                                      <p:tavLst>
                                        <p:tav tm="0">
                                          <p:val>
                                            <p:strVal val="#ppt_h"/>
                                          </p:val>
                                        </p:tav>
                                        <p:tav tm="100000">
                                          <p:val>
                                            <p:strVal val="#ppt_h"/>
                                          </p:val>
                                        </p:tav>
                                      </p:tavLst>
                                    </p:anim>
                                  </p:childTnLst>
                                </p:cTn>
                              </p:par>
                              <p:par>
                                <p:cTn id="107" presetID="17" presetClass="entr" presetSubtype="2" fill="hold" nodeType="withEffect">
                                  <p:stCondLst>
                                    <p:cond delay="2500"/>
                                  </p:stCondLst>
                                  <p:childTnLst>
                                    <p:set>
                                      <p:cBhvr>
                                        <p:cTn id="108" dur="1" fill="hold">
                                          <p:stCondLst>
                                            <p:cond delay="0"/>
                                          </p:stCondLst>
                                        </p:cTn>
                                        <p:tgtEl>
                                          <p:spTgt spid="493"/>
                                        </p:tgtEl>
                                        <p:attrNameLst>
                                          <p:attrName>style.visibility</p:attrName>
                                        </p:attrNameLst>
                                      </p:cBhvr>
                                      <p:to>
                                        <p:strVal val="visible"/>
                                      </p:to>
                                    </p:set>
                                    <p:anim calcmode="lin" valueType="num">
                                      <p:cBhvr>
                                        <p:cTn id="109" dur="1000" fill="hold"/>
                                        <p:tgtEl>
                                          <p:spTgt spid="493"/>
                                        </p:tgtEl>
                                        <p:attrNameLst>
                                          <p:attrName>ppt_x</p:attrName>
                                        </p:attrNameLst>
                                      </p:cBhvr>
                                      <p:tavLst>
                                        <p:tav tm="0">
                                          <p:val>
                                            <p:strVal val="#ppt_x+#ppt_w/2"/>
                                          </p:val>
                                        </p:tav>
                                        <p:tav tm="100000">
                                          <p:val>
                                            <p:strVal val="#ppt_x"/>
                                          </p:val>
                                        </p:tav>
                                      </p:tavLst>
                                    </p:anim>
                                    <p:anim calcmode="lin" valueType="num">
                                      <p:cBhvr>
                                        <p:cTn id="110" dur="1000" fill="hold"/>
                                        <p:tgtEl>
                                          <p:spTgt spid="493"/>
                                        </p:tgtEl>
                                        <p:attrNameLst>
                                          <p:attrName>ppt_y</p:attrName>
                                        </p:attrNameLst>
                                      </p:cBhvr>
                                      <p:tavLst>
                                        <p:tav tm="0">
                                          <p:val>
                                            <p:strVal val="#ppt_y"/>
                                          </p:val>
                                        </p:tav>
                                        <p:tav tm="100000">
                                          <p:val>
                                            <p:strVal val="#ppt_y"/>
                                          </p:val>
                                        </p:tav>
                                      </p:tavLst>
                                    </p:anim>
                                    <p:anim calcmode="lin" valueType="num">
                                      <p:cBhvr>
                                        <p:cTn id="111" dur="1000" fill="hold"/>
                                        <p:tgtEl>
                                          <p:spTgt spid="493"/>
                                        </p:tgtEl>
                                        <p:attrNameLst>
                                          <p:attrName>ppt_w</p:attrName>
                                        </p:attrNameLst>
                                      </p:cBhvr>
                                      <p:tavLst>
                                        <p:tav tm="0">
                                          <p:val>
                                            <p:fltVal val="0"/>
                                          </p:val>
                                        </p:tav>
                                        <p:tav tm="100000">
                                          <p:val>
                                            <p:strVal val="#ppt_w"/>
                                          </p:val>
                                        </p:tav>
                                      </p:tavLst>
                                    </p:anim>
                                    <p:anim calcmode="lin" valueType="num">
                                      <p:cBhvr>
                                        <p:cTn id="112" dur="1000" fill="hold"/>
                                        <p:tgtEl>
                                          <p:spTgt spid="493"/>
                                        </p:tgtEl>
                                        <p:attrNameLst>
                                          <p:attrName>ppt_h</p:attrName>
                                        </p:attrNameLst>
                                      </p:cBhvr>
                                      <p:tavLst>
                                        <p:tav tm="0">
                                          <p:val>
                                            <p:strVal val="#ppt_h"/>
                                          </p:val>
                                        </p:tav>
                                        <p:tav tm="100000">
                                          <p:val>
                                            <p:strVal val="#ppt_h"/>
                                          </p:val>
                                        </p:tav>
                                      </p:tavLst>
                                    </p:anim>
                                  </p:childTnLst>
                                </p:cTn>
                              </p:par>
                              <p:par>
                                <p:cTn id="113" presetID="17" presetClass="entr" presetSubtype="2" fill="hold" nodeType="withEffect">
                                  <p:stCondLst>
                                    <p:cond delay="2500"/>
                                  </p:stCondLst>
                                  <p:childTnLst>
                                    <p:set>
                                      <p:cBhvr>
                                        <p:cTn id="114" dur="1" fill="hold">
                                          <p:stCondLst>
                                            <p:cond delay="0"/>
                                          </p:stCondLst>
                                        </p:cTn>
                                        <p:tgtEl>
                                          <p:spTgt spid="497"/>
                                        </p:tgtEl>
                                        <p:attrNameLst>
                                          <p:attrName>style.visibility</p:attrName>
                                        </p:attrNameLst>
                                      </p:cBhvr>
                                      <p:to>
                                        <p:strVal val="visible"/>
                                      </p:to>
                                    </p:set>
                                    <p:anim calcmode="lin" valueType="num">
                                      <p:cBhvr>
                                        <p:cTn id="115" dur="1000" fill="hold"/>
                                        <p:tgtEl>
                                          <p:spTgt spid="497"/>
                                        </p:tgtEl>
                                        <p:attrNameLst>
                                          <p:attrName>ppt_x</p:attrName>
                                        </p:attrNameLst>
                                      </p:cBhvr>
                                      <p:tavLst>
                                        <p:tav tm="0">
                                          <p:val>
                                            <p:strVal val="#ppt_x+#ppt_w/2"/>
                                          </p:val>
                                        </p:tav>
                                        <p:tav tm="100000">
                                          <p:val>
                                            <p:strVal val="#ppt_x"/>
                                          </p:val>
                                        </p:tav>
                                      </p:tavLst>
                                    </p:anim>
                                    <p:anim calcmode="lin" valueType="num">
                                      <p:cBhvr>
                                        <p:cTn id="116" dur="1000" fill="hold"/>
                                        <p:tgtEl>
                                          <p:spTgt spid="497"/>
                                        </p:tgtEl>
                                        <p:attrNameLst>
                                          <p:attrName>ppt_y</p:attrName>
                                        </p:attrNameLst>
                                      </p:cBhvr>
                                      <p:tavLst>
                                        <p:tav tm="0">
                                          <p:val>
                                            <p:strVal val="#ppt_y"/>
                                          </p:val>
                                        </p:tav>
                                        <p:tav tm="100000">
                                          <p:val>
                                            <p:strVal val="#ppt_y"/>
                                          </p:val>
                                        </p:tav>
                                      </p:tavLst>
                                    </p:anim>
                                    <p:anim calcmode="lin" valueType="num">
                                      <p:cBhvr>
                                        <p:cTn id="117" dur="1000" fill="hold"/>
                                        <p:tgtEl>
                                          <p:spTgt spid="497"/>
                                        </p:tgtEl>
                                        <p:attrNameLst>
                                          <p:attrName>ppt_w</p:attrName>
                                        </p:attrNameLst>
                                      </p:cBhvr>
                                      <p:tavLst>
                                        <p:tav tm="0">
                                          <p:val>
                                            <p:fltVal val="0"/>
                                          </p:val>
                                        </p:tav>
                                        <p:tav tm="100000">
                                          <p:val>
                                            <p:strVal val="#ppt_w"/>
                                          </p:val>
                                        </p:tav>
                                      </p:tavLst>
                                    </p:anim>
                                    <p:anim calcmode="lin" valueType="num">
                                      <p:cBhvr>
                                        <p:cTn id="118" dur="1000" fill="hold"/>
                                        <p:tgtEl>
                                          <p:spTgt spid="497"/>
                                        </p:tgtEl>
                                        <p:attrNameLst>
                                          <p:attrName>ppt_h</p:attrName>
                                        </p:attrNameLst>
                                      </p:cBhvr>
                                      <p:tavLst>
                                        <p:tav tm="0">
                                          <p:val>
                                            <p:strVal val="#ppt_h"/>
                                          </p:val>
                                        </p:tav>
                                        <p:tav tm="100000">
                                          <p:val>
                                            <p:strVal val="#ppt_h"/>
                                          </p:val>
                                        </p:tav>
                                      </p:tavLst>
                                    </p:anim>
                                  </p:childTnLst>
                                </p:cTn>
                              </p:par>
                              <p:par>
                                <p:cTn id="119" presetID="17" presetClass="entr" presetSubtype="2" fill="hold" nodeType="withEffect">
                                  <p:stCondLst>
                                    <p:cond delay="2500"/>
                                  </p:stCondLst>
                                  <p:childTnLst>
                                    <p:set>
                                      <p:cBhvr>
                                        <p:cTn id="120" dur="1" fill="hold">
                                          <p:stCondLst>
                                            <p:cond delay="0"/>
                                          </p:stCondLst>
                                        </p:cTn>
                                        <p:tgtEl>
                                          <p:spTgt spid="498"/>
                                        </p:tgtEl>
                                        <p:attrNameLst>
                                          <p:attrName>style.visibility</p:attrName>
                                        </p:attrNameLst>
                                      </p:cBhvr>
                                      <p:to>
                                        <p:strVal val="visible"/>
                                      </p:to>
                                    </p:set>
                                    <p:anim calcmode="lin" valueType="num">
                                      <p:cBhvr>
                                        <p:cTn id="121" dur="1000" fill="hold"/>
                                        <p:tgtEl>
                                          <p:spTgt spid="498"/>
                                        </p:tgtEl>
                                        <p:attrNameLst>
                                          <p:attrName>ppt_x</p:attrName>
                                        </p:attrNameLst>
                                      </p:cBhvr>
                                      <p:tavLst>
                                        <p:tav tm="0">
                                          <p:val>
                                            <p:strVal val="#ppt_x+#ppt_w/2"/>
                                          </p:val>
                                        </p:tav>
                                        <p:tav tm="100000">
                                          <p:val>
                                            <p:strVal val="#ppt_x"/>
                                          </p:val>
                                        </p:tav>
                                      </p:tavLst>
                                    </p:anim>
                                    <p:anim calcmode="lin" valueType="num">
                                      <p:cBhvr>
                                        <p:cTn id="122" dur="1000" fill="hold"/>
                                        <p:tgtEl>
                                          <p:spTgt spid="498"/>
                                        </p:tgtEl>
                                        <p:attrNameLst>
                                          <p:attrName>ppt_y</p:attrName>
                                        </p:attrNameLst>
                                      </p:cBhvr>
                                      <p:tavLst>
                                        <p:tav tm="0">
                                          <p:val>
                                            <p:strVal val="#ppt_y"/>
                                          </p:val>
                                        </p:tav>
                                        <p:tav tm="100000">
                                          <p:val>
                                            <p:strVal val="#ppt_y"/>
                                          </p:val>
                                        </p:tav>
                                      </p:tavLst>
                                    </p:anim>
                                    <p:anim calcmode="lin" valueType="num">
                                      <p:cBhvr>
                                        <p:cTn id="123" dur="1000" fill="hold"/>
                                        <p:tgtEl>
                                          <p:spTgt spid="498"/>
                                        </p:tgtEl>
                                        <p:attrNameLst>
                                          <p:attrName>ppt_w</p:attrName>
                                        </p:attrNameLst>
                                      </p:cBhvr>
                                      <p:tavLst>
                                        <p:tav tm="0">
                                          <p:val>
                                            <p:fltVal val="0"/>
                                          </p:val>
                                        </p:tav>
                                        <p:tav tm="100000">
                                          <p:val>
                                            <p:strVal val="#ppt_w"/>
                                          </p:val>
                                        </p:tav>
                                      </p:tavLst>
                                    </p:anim>
                                    <p:anim calcmode="lin" valueType="num">
                                      <p:cBhvr>
                                        <p:cTn id="124" dur="1000" fill="hold"/>
                                        <p:tgtEl>
                                          <p:spTgt spid="498"/>
                                        </p:tgtEl>
                                        <p:attrNameLst>
                                          <p:attrName>ppt_h</p:attrName>
                                        </p:attrNameLst>
                                      </p:cBhvr>
                                      <p:tavLst>
                                        <p:tav tm="0">
                                          <p:val>
                                            <p:strVal val="#ppt_h"/>
                                          </p:val>
                                        </p:tav>
                                        <p:tav tm="100000">
                                          <p:val>
                                            <p:strVal val="#ppt_h"/>
                                          </p:val>
                                        </p:tav>
                                      </p:tavLst>
                                    </p:anim>
                                  </p:childTnLst>
                                </p:cTn>
                              </p:par>
                              <p:par>
                                <p:cTn id="125" presetID="17" presetClass="entr" presetSubtype="2" fill="hold" nodeType="withEffect">
                                  <p:stCondLst>
                                    <p:cond delay="2500"/>
                                  </p:stCondLst>
                                  <p:childTnLst>
                                    <p:set>
                                      <p:cBhvr>
                                        <p:cTn id="126" dur="1" fill="hold">
                                          <p:stCondLst>
                                            <p:cond delay="0"/>
                                          </p:stCondLst>
                                        </p:cTn>
                                        <p:tgtEl>
                                          <p:spTgt spid="499"/>
                                        </p:tgtEl>
                                        <p:attrNameLst>
                                          <p:attrName>style.visibility</p:attrName>
                                        </p:attrNameLst>
                                      </p:cBhvr>
                                      <p:to>
                                        <p:strVal val="visible"/>
                                      </p:to>
                                    </p:set>
                                    <p:anim calcmode="lin" valueType="num">
                                      <p:cBhvr>
                                        <p:cTn id="127" dur="1000" fill="hold"/>
                                        <p:tgtEl>
                                          <p:spTgt spid="499"/>
                                        </p:tgtEl>
                                        <p:attrNameLst>
                                          <p:attrName>ppt_x</p:attrName>
                                        </p:attrNameLst>
                                      </p:cBhvr>
                                      <p:tavLst>
                                        <p:tav tm="0">
                                          <p:val>
                                            <p:strVal val="#ppt_x+#ppt_w/2"/>
                                          </p:val>
                                        </p:tav>
                                        <p:tav tm="100000">
                                          <p:val>
                                            <p:strVal val="#ppt_x"/>
                                          </p:val>
                                        </p:tav>
                                      </p:tavLst>
                                    </p:anim>
                                    <p:anim calcmode="lin" valueType="num">
                                      <p:cBhvr>
                                        <p:cTn id="128" dur="1000" fill="hold"/>
                                        <p:tgtEl>
                                          <p:spTgt spid="499"/>
                                        </p:tgtEl>
                                        <p:attrNameLst>
                                          <p:attrName>ppt_y</p:attrName>
                                        </p:attrNameLst>
                                      </p:cBhvr>
                                      <p:tavLst>
                                        <p:tav tm="0">
                                          <p:val>
                                            <p:strVal val="#ppt_y"/>
                                          </p:val>
                                        </p:tav>
                                        <p:tav tm="100000">
                                          <p:val>
                                            <p:strVal val="#ppt_y"/>
                                          </p:val>
                                        </p:tav>
                                      </p:tavLst>
                                    </p:anim>
                                    <p:anim calcmode="lin" valueType="num">
                                      <p:cBhvr>
                                        <p:cTn id="129" dur="1000" fill="hold"/>
                                        <p:tgtEl>
                                          <p:spTgt spid="499"/>
                                        </p:tgtEl>
                                        <p:attrNameLst>
                                          <p:attrName>ppt_w</p:attrName>
                                        </p:attrNameLst>
                                      </p:cBhvr>
                                      <p:tavLst>
                                        <p:tav tm="0">
                                          <p:val>
                                            <p:fltVal val="0"/>
                                          </p:val>
                                        </p:tav>
                                        <p:tav tm="100000">
                                          <p:val>
                                            <p:strVal val="#ppt_w"/>
                                          </p:val>
                                        </p:tav>
                                      </p:tavLst>
                                    </p:anim>
                                    <p:anim calcmode="lin" valueType="num">
                                      <p:cBhvr>
                                        <p:cTn id="130" dur="1000" fill="hold"/>
                                        <p:tgtEl>
                                          <p:spTgt spid="499"/>
                                        </p:tgtEl>
                                        <p:attrNameLst>
                                          <p:attrName>ppt_h</p:attrName>
                                        </p:attrNameLst>
                                      </p:cBhvr>
                                      <p:tavLst>
                                        <p:tav tm="0">
                                          <p:val>
                                            <p:strVal val="#ppt_h"/>
                                          </p:val>
                                        </p:tav>
                                        <p:tav tm="100000">
                                          <p:val>
                                            <p:strVal val="#ppt_h"/>
                                          </p:val>
                                        </p:tav>
                                      </p:tavLst>
                                    </p:anim>
                                  </p:childTnLst>
                                </p:cTn>
                              </p:par>
                              <p:par>
                                <p:cTn id="131" presetID="17" presetClass="entr" presetSubtype="2" fill="hold" nodeType="withEffect">
                                  <p:stCondLst>
                                    <p:cond delay="2500"/>
                                  </p:stCondLst>
                                  <p:childTnLst>
                                    <p:set>
                                      <p:cBhvr>
                                        <p:cTn id="132" dur="1" fill="hold">
                                          <p:stCondLst>
                                            <p:cond delay="0"/>
                                          </p:stCondLst>
                                        </p:cTn>
                                        <p:tgtEl>
                                          <p:spTgt spid="500"/>
                                        </p:tgtEl>
                                        <p:attrNameLst>
                                          <p:attrName>style.visibility</p:attrName>
                                        </p:attrNameLst>
                                      </p:cBhvr>
                                      <p:to>
                                        <p:strVal val="visible"/>
                                      </p:to>
                                    </p:set>
                                    <p:anim calcmode="lin" valueType="num">
                                      <p:cBhvr>
                                        <p:cTn id="133" dur="1000" fill="hold"/>
                                        <p:tgtEl>
                                          <p:spTgt spid="500"/>
                                        </p:tgtEl>
                                        <p:attrNameLst>
                                          <p:attrName>ppt_x</p:attrName>
                                        </p:attrNameLst>
                                      </p:cBhvr>
                                      <p:tavLst>
                                        <p:tav tm="0">
                                          <p:val>
                                            <p:strVal val="#ppt_x+#ppt_w/2"/>
                                          </p:val>
                                        </p:tav>
                                        <p:tav tm="100000">
                                          <p:val>
                                            <p:strVal val="#ppt_x"/>
                                          </p:val>
                                        </p:tav>
                                      </p:tavLst>
                                    </p:anim>
                                    <p:anim calcmode="lin" valueType="num">
                                      <p:cBhvr>
                                        <p:cTn id="134" dur="1000" fill="hold"/>
                                        <p:tgtEl>
                                          <p:spTgt spid="500"/>
                                        </p:tgtEl>
                                        <p:attrNameLst>
                                          <p:attrName>ppt_y</p:attrName>
                                        </p:attrNameLst>
                                      </p:cBhvr>
                                      <p:tavLst>
                                        <p:tav tm="0">
                                          <p:val>
                                            <p:strVal val="#ppt_y"/>
                                          </p:val>
                                        </p:tav>
                                        <p:tav tm="100000">
                                          <p:val>
                                            <p:strVal val="#ppt_y"/>
                                          </p:val>
                                        </p:tav>
                                      </p:tavLst>
                                    </p:anim>
                                    <p:anim calcmode="lin" valueType="num">
                                      <p:cBhvr>
                                        <p:cTn id="135" dur="1000" fill="hold"/>
                                        <p:tgtEl>
                                          <p:spTgt spid="500"/>
                                        </p:tgtEl>
                                        <p:attrNameLst>
                                          <p:attrName>ppt_w</p:attrName>
                                        </p:attrNameLst>
                                      </p:cBhvr>
                                      <p:tavLst>
                                        <p:tav tm="0">
                                          <p:val>
                                            <p:fltVal val="0"/>
                                          </p:val>
                                        </p:tav>
                                        <p:tav tm="100000">
                                          <p:val>
                                            <p:strVal val="#ppt_w"/>
                                          </p:val>
                                        </p:tav>
                                      </p:tavLst>
                                    </p:anim>
                                    <p:anim calcmode="lin" valueType="num">
                                      <p:cBhvr>
                                        <p:cTn id="136" dur="1000" fill="hold"/>
                                        <p:tgtEl>
                                          <p:spTgt spid="500"/>
                                        </p:tgtEl>
                                        <p:attrNameLst>
                                          <p:attrName>ppt_h</p:attrName>
                                        </p:attrNameLst>
                                      </p:cBhvr>
                                      <p:tavLst>
                                        <p:tav tm="0">
                                          <p:val>
                                            <p:strVal val="#ppt_h"/>
                                          </p:val>
                                        </p:tav>
                                        <p:tav tm="100000">
                                          <p:val>
                                            <p:strVal val="#ppt_h"/>
                                          </p:val>
                                        </p:tav>
                                      </p:tavLst>
                                    </p:anim>
                                  </p:childTnLst>
                                </p:cTn>
                              </p:par>
                              <p:par>
                                <p:cTn id="137" presetID="22" presetClass="entr" presetSubtype="1" fill="hold" nodeType="withEffect">
                                  <p:stCondLst>
                                    <p:cond delay="3500"/>
                                  </p:stCondLst>
                                  <p:childTnLst>
                                    <p:set>
                                      <p:cBhvr>
                                        <p:cTn id="138" dur="1" fill="hold">
                                          <p:stCondLst>
                                            <p:cond delay="0"/>
                                          </p:stCondLst>
                                        </p:cTn>
                                        <p:tgtEl>
                                          <p:spTgt spid="335"/>
                                        </p:tgtEl>
                                        <p:attrNameLst>
                                          <p:attrName>style.visibility</p:attrName>
                                        </p:attrNameLst>
                                      </p:cBhvr>
                                      <p:to>
                                        <p:strVal val="visible"/>
                                      </p:to>
                                    </p:set>
                                    <p:animEffect transition="in" filter="wipe(up)">
                                      <p:cBhvr>
                                        <p:cTn id="139" dur="1750"/>
                                        <p:tgtEl>
                                          <p:spTgt spid="335"/>
                                        </p:tgtEl>
                                      </p:cBhvr>
                                    </p:animEffect>
                                  </p:childTnLst>
                                </p:cTn>
                              </p:par>
                              <p:par>
                                <p:cTn id="140" presetID="22" presetClass="entr" presetSubtype="1" fill="hold" nodeType="withEffect">
                                  <p:stCondLst>
                                    <p:cond delay="3500"/>
                                  </p:stCondLst>
                                  <p:childTnLst>
                                    <p:set>
                                      <p:cBhvr>
                                        <p:cTn id="141" dur="1" fill="hold">
                                          <p:stCondLst>
                                            <p:cond delay="0"/>
                                          </p:stCondLst>
                                        </p:cTn>
                                        <p:tgtEl>
                                          <p:spTgt spid="422"/>
                                        </p:tgtEl>
                                        <p:attrNameLst>
                                          <p:attrName>style.visibility</p:attrName>
                                        </p:attrNameLst>
                                      </p:cBhvr>
                                      <p:to>
                                        <p:strVal val="visible"/>
                                      </p:to>
                                    </p:set>
                                    <p:animEffect transition="in" filter="wipe(up)">
                                      <p:cBhvr>
                                        <p:cTn id="142" dur="1750"/>
                                        <p:tgtEl>
                                          <p:spTgt spid="422"/>
                                        </p:tgtEl>
                                      </p:cBhvr>
                                    </p:animEffect>
                                  </p:childTnLst>
                                </p:cTn>
                              </p:par>
                              <p:par>
                                <p:cTn id="143" presetID="22" presetClass="entr" presetSubtype="1" fill="hold" nodeType="withEffect">
                                  <p:stCondLst>
                                    <p:cond delay="3500"/>
                                  </p:stCondLst>
                                  <p:childTnLst>
                                    <p:set>
                                      <p:cBhvr>
                                        <p:cTn id="144" dur="1" fill="hold">
                                          <p:stCondLst>
                                            <p:cond delay="0"/>
                                          </p:stCondLst>
                                        </p:cTn>
                                        <p:tgtEl>
                                          <p:spTgt spid="445"/>
                                        </p:tgtEl>
                                        <p:attrNameLst>
                                          <p:attrName>style.visibility</p:attrName>
                                        </p:attrNameLst>
                                      </p:cBhvr>
                                      <p:to>
                                        <p:strVal val="visible"/>
                                      </p:to>
                                    </p:set>
                                    <p:animEffect transition="in" filter="wipe(up)">
                                      <p:cBhvr>
                                        <p:cTn id="145" dur="1750"/>
                                        <p:tgtEl>
                                          <p:spTgt spid="445"/>
                                        </p:tgtEl>
                                      </p:cBhvr>
                                    </p:animEffect>
                                  </p:childTnLst>
                                </p:cTn>
                              </p:par>
                              <p:par>
                                <p:cTn id="146" presetID="22" presetClass="entr" presetSubtype="1" fill="hold" nodeType="withEffect">
                                  <p:stCondLst>
                                    <p:cond delay="3500"/>
                                  </p:stCondLst>
                                  <p:childTnLst>
                                    <p:set>
                                      <p:cBhvr>
                                        <p:cTn id="147" dur="1" fill="hold">
                                          <p:stCondLst>
                                            <p:cond delay="0"/>
                                          </p:stCondLst>
                                        </p:cTn>
                                        <p:tgtEl>
                                          <p:spTgt spid="466"/>
                                        </p:tgtEl>
                                        <p:attrNameLst>
                                          <p:attrName>style.visibility</p:attrName>
                                        </p:attrNameLst>
                                      </p:cBhvr>
                                      <p:to>
                                        <p:strVal val="visible"/>
                                      </p:to>
                                    </p:set>
                                    <p:animEffect transition="in" filter="wipe(up)">
                                      <p:cBhvr>
                                        <p:cTn id="148" dur="1750"/>
                                        <p:tgtEl>
                                          <p:spTgt spid="466"/>
                                        </p:tgtEl>
                                      </p:cBhvr>
                                    </p:animEffect>
                                  </p:childTnLst>
                                </p:cTn>
                              </p:par>
                              <p:par>
                                <p:cTn id="149" presetID="22" presetClass="entr" presetSubtype="1" fill="hold" nodeType="withEffect">
                                  <p:stCondLst>
                                    <p:cond delay="4500"/>
                                  </p:stCondLst>
                                  <p:childTnLst>
                                    <p:set>
                                      <p:cBhvr>
                                        <p:cTn id="150" dur="1" fill="hold">
                                          <p:stCondLst>
                                            <p:cond delay="0"/>
                                          </p:stCondLst>
                                        </p:cTn>
                                        <p:tgtEl>
                                          <p:spTgt spid="55"/>
                                        </p:tgtEl>
                                        <p:attrNameLst>
                                          <p:attrName>style.visibility</p:attrName>
                                        </p:attrNameLst>
                                      </p:cBhvr>
                                      <p:to>
                                        <p:strVal val="visible"/>
                                      </p:to>
                                    </p:set>
                                    <p:animEffect transition="in" filter="wipe(up)">
                                      <p:cBhvr>
                                        <p:cTn id="151" dur="1750"/>
                                        <p:tgtEl>
                                          <p:spTgt spid="55"/>
                                        </p:tgtEl>
                                      </p:cBhvr>
                                    </p:animEffect>
                                  </p:childTnLst>
                                </p:cTn>
                              </p:par>
                              <p:par>
                                <p:cTn id="152" presetID="53" presetClass="entr" presetSubtype="16" fill="hold" grpId="0" nodeType="withEffect">
                                  <p:stCondLst>
                                    <p:cond delay="3500"/>
                                  </p:stCondLst>
                                  <p:childTnLst>
                                    <p:set>
                                      <p:cBhvr>
                                        <p:cTn id="153" dur="1" fill="hold">
                                          <p:stCondLst>
                                            <p:cond delay="0"/>
                                          </p:stCondLst>
                                        </p:cTn>
                                        <p:tgtEl>
                                          <p:spTgt spid="232454"/>
                                        </p:tgtEl>
                                        <p:attrNameLst>
                                          <p:attrName>style.visibility</p:attrName>
                                        </p:attrNameLst>
                                      </p:cBhvr>
                                      <p:to>
                                        <p:strVal val="visible"/>
                                      </p:to>
                                    </p:set>
                                    <p:anim calcmode="lin" valueType="num">
                                      <p:cBhvr>
                                        <p:cTn id="154" dur="1000" fill="hold"/>
                                        <p:tgtEl>
                                          <p:spTgt spid="232454"/>
                                        </p:tgtEl>
                                        <p:attrNameLst>
                                          <p:attrName>ppt_w</p:attrName>
                                        </p:attrNameLst>
                                      </p:cBhvr>
                                      <p:tavLst>
                                        <p:tav tm="0">
                                          <p:val>
                                            <p:fltVal val="0"/>
                                          </p:val>
                                        </p:tav>
                                        <p:tav tm="100000">
                                          <p:val>
                                            <p:strVal val="#ppt_w"/>
                                          </p:val>
                                        </p:tav>
                                      </p:tavLst>
                                    </p:anim>
                                    <p:anim calcmode="lin" valueType="num">
                                      <p:cBhvr>
                                        <p:cTn id="155" dur="1000" fill="hold"/>
                                        <p:tgtEl>
                                          <p:spTgt spid="232454"/>
                                        </p:tgtEl>
                                        <p:attrNameLst>
                                          <p:attrName>ppt_h</p:attrName>
                                        </p:attrNameLst>
                                      </p:cBhvr>
                                      <p:tavLst>
                                        <p:tav tm="0">
                                          <p:val>
                                            <p:fltVal val="0"/>
                                          </p:val>
                                        </p:tav>
                                        <p:tav tm="100000">
                                          <p:val>
                                            <p:strVal val="#ppt_h"/>
                                          </p:val>
                                        </p:tav>
                                      </p:tavLst>
                                    </p:anim>
                                    <p:animEffect transition="in" filter="fade">
                                      <p:cBhvr>
                                        <p:cTn id="156" dur="1000"/>
                                        <p:tgtEl>
                                          <p:spTgt spid="232454"/>
                                        </p:tgtEl>
                                      </p:cBhvr>
                                    </p:animEffect>
                                  </p:childTnLst>
                                </p:cTn>
                              </p:par>
                              <p:par>
                                <p:cTn id="157" presetID="22" presetClass="entr" presetSubtype="8" fill="hold" grpId="0" nodeType="withEffect">
                                  <p:stCondLst>
                                    <p:cond delay="3500"/>
                                  </p:stCondLst>
                                  <p:childTnLst>
                                    <p:set>
                                      <p:cBhvr>
                                        <p:cTn id="158" dur="1" fill="hold">
                                          <p:stCondLst>
                                            <p:cond delay="0"/>
                                          </p:stCondLst>
                                        </p:cTn>
                                        <p:tgtEl>
                                          <p:spTgt spid="152"/>
                                        </p:tgtEl>
                                        <p:attrNameLst>
                                          <p:attrName>style.visibility</p:attrName>
                                        </p:attrNameLst>
                                      </p:cBhvr>
                                      <p:to>
                                        <p:strVal val="visible"/>
                                      </p:to>
                                    </p:set>
                                    <p:animEffect transition="in" filter="wipe(left)">
                                      <p:cBhvr>
                                        <p:cTn id="159" dur="1500"/>
                                        <p:tgtEl>
                                          <p:spTgt spid="152"/>
                                        </p:tgtEl>
                                      </p:cBhvr>
                                    </p:animEffect>
                                  </p:childTnLst>
                                </p:cTn>
                              </p:par>
                              <p:par>
                                <p:cTn id="160" presetID="53" presetClass="entr" presetSubtype="16" fill="hold" grpId="0" nodeType="withEffect">
                                  <p:stCondLst>
                                    <p:cond delay="4500"/>
                                  </p:stCondLst>
                                  <p:childTnLst>
                                    <p:set>
                                      <p:cBhvr>
                                        <p:cTn id="161" dur="1" fill="hold">
                                          <p:stCondLst>
                                            <p:cond delay="0"/>
                                          </p:stCondLst>
                                        </p:cTn>
                                        <p:tgtEl>
                                          <p:spTgt spid="232455"/>
                                        </p:tgtEl>
                                        <p:attrNameLst>
                                          <p:attrName>style.visibility</p:attrName>
                                        </p:attrNameLst>
                                      </p:cBhvr>
                                      <p:to>
                                        <p:strVal val="visible"/>
                                      </p:to>
                                    </p:set>
                                    <p:anim calcmode="lin" valueType="num">
                                      <p:cBhvr>
                                        <p:cTn id="162" dur="1000" fill="hold"/>
                                        <p:tgtEl>
                                          <p:spTgt spid="232455"/>
                                        </p:tgtEl>
                                        <p:attrNameLst>
                                          <p:attrName>ppt_w</p:attrName>
                                        </p:attrNameLst>
                                      </p:cBhvr>
                                      <p:tavLst>
                                        <p:tav tm="0">
                                          <p:val>
                                            <p:fltVal val="0"/>
                                          </p:val>
                                        </p:tav>
                                        <p:tav tm="100000">
                                          <p:val>
                                            <p:strVal val="#ppt_w"/>
                                          </p:val>
                                        </p:tav>
                                      </p:tavLst>
                                    </p:anim>
                                    <p:anim calcmode="lin" valueType="num">
                                      <p:cBhvr>
                                        <p:cTn id="163" dur="1000" fill="hold"/>
                                        <p:tgtEl>
                                          <p:spTgt spid="232455"/>
                                        </p:tgtEl>
                                        <p:attrNameLst>
                                          <p:attrName>ppt_h</p:attrName>
                                        </p:attrNameLst>
                                      </p:cBhvr>
                                      <p:tavLst>
                                        <p:tav tm="0">
                                          <p:val>
                                            <p:fltVal val="0"/>
                                          </p:val>
                                        </p:tav>
                                        <p:tav tm="100000">
                                          <p:val>
                                            <p:strVal val="#ppt_h"/>
                                          </p:val>
                                        </p:tav>
                                      </p:tavLst>
                                    </p:anim>
                                    <p:animEffect transition="in" filter="fade">
                                      <p:cBhvr>
                                        <p:cTn id="164" dur="1000"/>
                                        <p:tgtEl>
                                          <p:spTgt spid="232455"/>
                                        </p:tgtEl>
                                      </p:cBhvr>
                                    </p:animEffect>
                                  </p:childTnLst>
                                </p:cTn>
                              </p:par>
                              <p:par>
                                <p:cTn id="165" presetID="22" presetClass="entr" presetSubtype="8" fill="hold" grpId="0" nodeType="withEffect">
                                  <p:stCondLst>
                                    <p:cond delay="4500"/>
                                  </p:stCondLst>
                                  <p:childTnLst>
                                    <p:set>
                                      <p:cBhvr>
                                        <p:cTn id="166" dur="1" fill="hold">
                                          <p:stCondLst>
                                            <p:cond delay="0"/>
                                          </p:stCondLst>
                                        </p:cTn>
                                        <p:tgtEl>
                                          <p:spTgt spid="232453"/>
                                        </p:tgtEl>
                                        <p:attrNameLst>
                                          <p:attrName>style.visibility</p:attrName>
                                        </p:attrNameLst>
                                      </p:cBhvr>
                                      <p:to>
                                        <p:strVal val="visible"/>
                                      </p:to>
                                    </p:set>
                                    <p:animEffect transition="in" filter="wipe(left)">
                                      <p:cBhvr>
                                        <p:cTn id="167" dur="1500"/>
                                        <p:tgtEl>
                                          <p:spTgt spid="232453"/>
                                        </p:tgtEl>
                                      </p:cBhvr>
                                    </p:animEffect>
                                  </p:childTnLst>
                                </p:cTn>
                              </p:par>
                              <p:par>
                                <p:cTn id="168" presetID="22" presetClass="entr" presetSubtype="1" fill="hold" nodeType="withEffect">
                                  <p:stCondLst>
                                    <p:cond delay="4500"/>
                                  </p:stCondLst>
                                  <p:childTnLst>
                                    <p:set>
                                      <p:cBhvr>
                                        <p:cTn id="169" dur="1" fill="hold">
                                          <p:stCondLst>
                                            <p:cond delay="0"/>
                                          </p:stCondLst>
                                        </p:cTn>
                                        <p:tgtEl>
                                          <p:spTgt spid="2"/>
                                        </p:tgtEl>
                                        <p:attrNameLst>
                                          <p:attrName>style.visibility</p:attrName>
                                        </p:attrNameLst>
                                      </p:cBhvr>
                                      <p:to>
                                        <p:strVal val="visible"/>
                                      </p:to>
                                    </p:set>
                                    <p:animEffect transition="in" filter="wipe(up)">
                                      <p:cBhvr>
                                        <p:cTn id="170" dur="1750"/>
                                        <p:tgtEl>
                                          <p:spTgt spid="2"/>
                                        </p:tgtEl>
                                      </p:cBhvr>
                                    </p:animEffect>
                                  </p:childTnLst>
                                </p:cTn>
                              </p:par>
                              <p:par>
                                <p:cTn id="171" presetID="22" presetClass="entr" presetSubtype="1" fill="hold" nodeType="withEffect">
                                  <p:stCondLst>
                                    <p:cond delay="4500"/>
                                  </p:stCondLst>
                                  <p:childTnLst>
                                    <p:set>
                                      <p:cBhvr>
                                        <p:cTn id="172" dur="1" fill="hold">
                                          <p:stCondLst>
                                            <p:cond delay="0"/>
                                          </p:stCondLst>
                                        </p:cTn>
                                        <p:tgtEl>
                                          <p:spTgt spid="15"/>
                                        </p:tgtEl>
                                        <p:attrNameLst>
                                          <p:attrName>style.visibility</p:attrName>
                                        </p:attrNameLst>
                                      </p:cBhvr>
                                      <p:to>
                                        <p:strVal val="visible"/>
                                      </p:to>
                                    </p:set>
                                    <p:animEffect transition="in" filter="wipe(up)">
                                      <p:cBhvr>
                                        <p:cTn id="173" dur="1750"/>
                                        <p:tgtEl>
                                          <p:spTgt spid="15"/>
                                        </p:tgtEl>
                                      </p:cBhvr>
                                    </p:animEffect>
                                  </p:childTnLst>
                                </p:cTn>
                              </p:par>
                              <p:par>
                                <p:cTn id="174" presetID="22" presetClass="entr" presetSubtype="1" fill="hold" nodeType="withEffect">
                                  <p:stCondLst>
                                    <p:cond delay="4500"/>
                                  </p:stCondLst>
                                  <p:childTnLst>
                                    <p:set>
                                      <p:cBhvr>
                                        <p:cTn id="175" dur="1" fill="hold">
                                          <p:stCondLst>
                                            <p:cond delay="0"/>
                                          </p:stCondLst>
                                        </p:cTn>
                                        <p:tgtEl>
                                          <p:spTgt spid="34"/>
                                        </p:tgtEl>
                                        <p:attrNameLst>
                                          <p:attrName>style.visibility</p:attrName>
                                        </p:attrNameLst>
                                      </p:cBhvr>
                                      <p:to>
                                        <p:strVal val="visible"/>
                                      </p:to>
                                    </p:set>
                                    <p:animEffect transition="in" filter="wipe(up)">
                                      <p:cBhvr>
                                        <p:cTn id="176" dur="1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98" grpId="0"/>
      <p:bldP spid="293" grpId="0" animBg="1"/>
      <p:bldP spid="25" grpId="0" animBg="1"/>
      <p:bldP spid="294" grpId="0" animBg="1"/>
      <p:bldP spid="295" grpId="0" animBg="1"/>
      <p:bldP spid="296" grpId="0" animBg="1"/>
      <p:bldP spid="232453" grpId="0"/>
      <p:bldP spid="232455" grpId="0" animBg="1"/>
      <p:bldP spid="232454" grpId="0" animBg="1"/>
      <p:bldP spid="1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4B14023-5E0F-719D-3FFE-B8A2725C8BEE}"/>
              </a:ext>
            </a:extLst>
          </p:cNvPr>
          <p:cNvSpPr/>
          <p:nvPr/>
        </p:nvSpPr>
        <p:spPr>
          <a:xfrm>
            <a:off x="3290450" y="3196300"/>
            <a:ext cx="1005840" cy="1014984"/>
          </a:xfrm>
          <a:prstGeom prst="rect">
            <a:avLst/>
          </a:prstGeom>
          <a:solidFill>
            <a:srgbClr val="94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0E463C8-6FFD-6A1C-1ACB-623B53DE6C26}"/>
              </a:ext>
            </a:extLst>
          </p:cNvPr>
          <p:cNvSpPr/>
          <p:nvPr/>
        </p:nvSpPr>
        <p:spPr>
          <a:xfrm>
            <a:off x="604518" y="2224903"/>
            <a:ext cx="10952324" cy="971397"/>
          </a:xfrm>
          <a:prstGeom prst="rect">
            <a:avLst/>
          </a:prstGeom>
          <a:solidFill>
            <a:srgbClr val="7B7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hteck 86">
            <a:extLst>
              <a:ext uri="{FF2B5EF4-FFF2-40B4-BE49-F238E27FC236}">
                <a16:creationId xmlns:a16="http://schemas.microsoft.com/office/drawing/2014/main" id="{C1A9436E-A900-42AC-A322-91624D3ACE5D}"/>
              </a:ext>
            </a:extLst>
          </p:cNvPr>
          <p:cNvSpPr/>
          <p:nvPr/>
        </p:nvSpPr>
        <p:spPr bwMode="gray">
          <a:xfrm>
            <a:off x="-428" y="3126"/>
            <a:ext cx="12179728" cy="163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5" name="Titel 1">
            <a:extLst>
              <a:ext uri="{FF2B5EF4-FFF2-40B4-BE49-F238E27FC236}">
                <a16:creationId xmlns:a16="http://schemas.microsoft.com/office/drawing/2014/main" id="{A5ADFCC6-2BF8-48CE-8640-DCA632ADFECA}"/>
              </a:ext>
            </a:extLst>
          </p:cNvPr>
          <p:cNvSpPr txBox="1">
            <a:spLocks/>
          </p:cNvSpPr>
          <p:nvPr/>
        </p:nvSpPr>
        <p:spPr bwMode="gray">
          <a:xfrm>
            <a:off x="912833" y="558213"/>
            <a:ext cx="3354367" cy="525874"/>
          </a:xfrm>
          <a:prstGeom prst="rect">
            <a:avLst/>
          </a:prstGeom>
        </p:spPr>
        <p:txBody>
          <a:bodyPr vert="horz" lIns="91440" tIns="45720" rIns="91440" bIns="45720" rtlCol="0" anchor="ctr">
            <a:noAutofit/>
          </a:bodyPr>
          <a:lstStyle>
            <a:defPPr>
              <a:defRPr lang="en-US"/>
            </a:defPPr>
            <a:lvl1pPr>
              <a:lnSpc>
                <a:spcPts val="3500"/>
              </a:lnSpc>
              <a:spcBef>
                <a:spcPct val="0"/>
              </a:spcBef>
              <a:buNone/>
              <a:defRPr sz="2600" b="1">
                <a:latin typeface="Century Gothic" panose="020B0502020202020204" pitchFamily="34" charset="0"/>
                <a:ea typeface="+mj-ea"/>
                <a:cs typeface="+mj-cs"/>
              </a:defRPr>
            </a:lvl1pPr>
          </a:lstStyle>
          <a:p>
            <a:r>
              <a:rPr lang="en-US" dirty="0"/>
              <a:t>BUSINESS IMPACT ANALYSIS (BIA)</a:t>
            </a:r>
          </a:p>
        </p:txBody>
      </p:sp>
      <p:sp>
        <p:nvSpPr>
          <p:cNvPr id="6" name="Rechteck 149">
            <a:extLst>
              <a:ext uri="{FF2B5EF4-FFF2-40B4-BE49-F238E27FC236}">
                <a16:creationId xmlns:a16="http://schemas.microsoft.com/office/drawing/2014/main" id="{C24EADD4-708B-4C8D-84B9-5254C7911D65}"/>
              </a:ext>
            </a:extLst>
          </p:cNvPr>
          <p:cNvSpPr/>
          <p:nvPr/>
        </p:nvSpPr>
        <p:spPr bwMode="gray">
          <a:xfrm>
            <a:off x="4474718" y="117609"/>
            <a:ext cx="7011004" cy="1407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BIA predicts the consequences of disruption of a business function and process and gathers information needed to develop recovery strategies. Potential loss scenarios should be identified during a risk assessment.</a:t>
            </a:r>
          </a:p>
        </p:txBody>
      </p:sp>
      <p:sp>
        <p:nvSpPr>
          <p:cNvPr id="23" name="Rectangle 22">
            <a:extLst>
              <a:ext uri="{FF2B5EF4-FFF2-40B4-BE49-F238E27FC236}">
                <a16:creationId xmlns:a16="http://schemas.microsoft.com/office/drawing/2014/main" id="{CF28C723-47C5-5D00-C81F-C2EDF6A37E80}"/>
              </a:ext>
            </a:extLst>
          </p:cNvPr>
          <p:cNvSpPr/>
          <p:nvPr/>
        </p:nvSpPr>
        <p:spPr>
          <a:xfrm>
            <a:off x="3290004" y="4205238"/>
            <a:ext cx="1005840" cy="1014984"/>
          </a:xfrm>
          <a:prstGeom prst="rect">
            <a:avLst/>
          </a:prstGeom>
          <a:solidFill>
            <a:srgbClr val="94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D16430-766B-6ED5-1C1C-78F31891D6FA}"/>
              </a:ext>
            </a:extLst>
          </p:cNvPr>
          <p:cNvSpPr/>
          <p:nvPr/>
        </p:nvSpPr>
        <p:spPr>
          <a:xfrm>
            <a:off x="3290004" y="5220222"/>
            <a:ext cx="1005840" cy="1014984"/>
          </a:xfrm>
          <a:prstGeom prst="rect">
            <a:avLst/>
          </a:prstGeom>
          <a:solidFill>
            <a:srgbClr val="94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6E073D8-4DF4-06BC-A820-F7937460F35A}"/>
              </a:ext>
            </a:extLst>
          </p:cNvPr>
          <p:cNvSpPr/>
          <p:nvPr/>
        </p:nvSpPr>
        <p:spPr>
          <a:xfrm>
            <a:off x="4295844" y="3196300"/>
            <a:ext cx="1005840" cy="1014984"/>
          </a:xfrm>
          <a:prstGeom prst="rect">
            <a:avLst/>
          </a:prstGeom>
          <a:solidFill>
            <a:srgbClr val="C9D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0E1659-7685-E8DF-9A17-36103F4E468F}"/>
              </a:ext>
            </a:extLst>
          </p:cNvPr>
          <p:cNvSpPr/>
          <p:nvPr/>
        </p:nvSpPr>
        <p:spPr>
          <a:xfrm>
            <a:off x="4295398" y="4205238"/>
            <a:ext cx="1005840" cy="1014984"/>
          </a:xfrm>
          <a:prstGeom prst="rect">
            <a:avLst/>
          </a:prstGeom>
          <a:solidFill>
            <a:srgbClr val="C9D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CCE828-FBC1-099B-6EDB-EC8894063375}"/>
              </a:ext>
            </a:extLst>
          </p:cNvPr>
          <p:cNvSpPr/>
          <p:nvPr/>
        </p:nvSpPr>
        <p:spPr>
          <a:xfrm>
            <a:off x="4295398" y="5220222"/>
            <a:ext cx="1005840" cy="1014984"/>
          </a:xfrm>
          <a:prstGeom prst="rect">
            <a:avLst/>
          </a:prstGeom>
          <a:solidFill>
            <a:srgbClr val="C9D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19FDCFC-EDDA-9ACE-081E-C561D98290D3}"/>
              </a:ext>
            </a:extLst>
          </p:cNvPr>
          <p:cNvSpPr/>
          <p:nvPr/>
        </p:nvSpPr>
        <p:spPr>
          <a:xfrm>
            <a:off x="5301994" y="3196300"/>
            <a:ext cx="1005840" cy="1014984"/>
          </a:xfrm>
          <a:prstGeom prst="rect">
            <a:avLst/>
          </a:prstGeom>
          <a:solidFill>
            <a:srgbClr val="C9D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B165835-4832-8C20-F8C4-31D74F3DA671}"/>
              </a:ext>
            </a:extLst>
          </p:cNvPr>
          <p:cNvSpPr/>
          <p:nvPr/>
        </p:nvSpPr>
        <p:spPr>
          <a:xfrm>
            <a:off x="5301548" y="4205238"/>
            <a:ext cx="1005840" cy="1014984"/>
          </a:xfrm>
          <a:prstGeom prst="rect">
            <a:avLst/>
          </a:prstGeom>
          <a:solidFill>
            <a:srgbClr val="C9D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1DD4F05-98E5-77F2-B0DD-255BD5E61151}"/>
              </a:ext>
            </a:extLst>
          </p:cNvPr>
          <p:cNvSpPr/>
          <p:nvPr/>
        </p:nvSpPr>
        <p:spPr>
          <a:xfrm>
            <a:off x="5301548" y="5220222"/>
            <a:ext cx="1005840" cy="1014984"/>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1AD1FAF-5ECD-518B-0F85-FE2D5EAE435F}"/>
              </a:ext>
            </a:extLst>
          </p:cNvPr>
          <p:cNvSpPr/>
          <p:nvPr/>
        </p:nvSpPr>
        <p:spPr>
          <a:xfrm>
            <a:off x="6306631" y="3196300"/>
            <a:ext cx="1005840" cy="1014984"/>
          </a:xfrm>
          <a:prstGeom prst="rect">
            <a:avLst/>
          </a:prstGeom>
          <a:solidFill>
            <a:srgbClr val="C9DB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435B256-CD99-7658-F09D-C2B23116A0FB}"/>
              </a:ext>
            </a:extLst>
          </p:cNvPr>
          <p:cNvSpPr/>
          <p:nvPr/>
        </p:nvSpPr>
        <p:spPr>
          <a:xfrm>
            <a:off x="6306185" y="4205238"/>
            <a:ext cx="1005840" cy="1014984"/>
          </a:xfrm>
          <a:prstGeom prst="rect">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49CB278-D55C-E56C-623A-EAA97BDE9706}"/>
              </a:ext>
            </a:extLst>
          </p:cNvPr>
          <p:cNvSpPr/>
          <p:nvPr/>
        </p:nvSpPr>
        <p:spPr>
          <a:xfrm>
            <a:off x="6306185" y="5220222"/>
            <a:ext cx="1005840" cy="1014984"/>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BE4F43B-75A4-1E14-4F70-6FDADEEFA42A}"/>
              </a:ext>
            </a:extLst>
          </p:cNvPr>
          <p:cNvGrpSpPr/>
          <p:nvPr/>
        </p:nvGrpSpPr>
        <p:grpSpPr>
          <a:xfrm>
            <a:off x="1978538" y="2221766"/>
            <a:ext cx="8603354" cy="4013440"/>
            <a:chOff x="1907418" y="2110006"/>
            <a:chExt cx="8603354" cy="4013440"/>
          </a:xfrm>
        </p:grpSpPr>
        <p:grpSp>
          <p:nvGrpSpPr>
            <p:cNvPr id="36" name="Group 35">
              <a:extLst>
                <a:ext uri="{FF2B5EF4-FFF2-40B4-BE49-F238E27FC236}">
                  <a16:creationId xmlns:a16="http://schemas.microsoft.com/office/drawing/2014/main" id="{E61116CA-31C4-6E74-E1F2-6E017367206C}"/>
                </a:ext>
              </a:extLst>
            </p:cNvPr>
            <p:cNvGrpSpPr/>
            <p:nvPr/>
          </p:nvGrpSpPr>
          <p:grpSpPr>
            <a:xfrm>
              <a:off x="1907418" y="2110006"/>
              <a:ext cx="8603354" cy="4013440"/>
              <a:chOff x="1907418" y="2110006"/>
              <a:chExt cx="8603354" cy="3977104"/>
            </a:xfrm>
          </p:grpSpPr>
          <p:cxnSp>
            <p:nvCxnSpPr>
              <p:cNvPr id="12" name="Straight Connector 11">
                <a:extLst>
                  <a:ext uri="{FF2B5EF4-FFF2-40B4-BE49-F238E27FC236}">
                    <a16:creationId xmlns:a16="http://schemas.microsoft.com/office/drawing/2014/main" id="{0D80A7C7-0A1B-8FAE-78DD-82241F5F1921}"/>
                  </a:ext>
                </a:extLst>
              </p:cNvPr>
              <p:cNvCxnSpPr>
                <a:cxnSpLocks/>
              </p:cNvCxnSpPr>
              <p:nvPr/>
            </p:nvCxnSpPr>
            <p:spPr>
              <a:xfrm flipV="1">
                <a:off x="1907418" y="2110006"/>
                <a:ext cx="0" cy="3966944"/>
              </a:xfrm>
              <a:prstGeom prst="line">
                <a:avLst/>
              </a:prstGeom>
              <a:ln w="12700" cap="rnd">
                <a:gradFill flip="none" rotWithShape="1">
                  <a:gsLst>
                    <a:gs pos="0">
                      <a:schemeClr val="bg1"/>
                    </a:gs>
                    <a:gs pos="39000">
                      <a:schemeClr val="tx2"/>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256814-026C-FF16-2264-8DC0C09AAEEE}"/>
                  </a:ext>
                </a:extLst>
              </p:cNvPr>
              <p:cNvCxnSpPr>
                <a:cxnSpLocks/>
              </p:cNvCxnSpPr>
              <p:nvPr/>
            </p:nvCxnSpPr>
            <p:spPr>
              <a:xfrm flipV="1">
                <a:off x="3219330" y="2110006"/>
                <a:ext cx="0" cy="3966944"/>
              </a:xfrm>
              <a:prstGeom prst="line">
                <a:avLst/>
              </a:prstGeom>
              <a:ln w="12700" cap="rnd">
                <a:gradFill flip="none" rotWithShape="1">
                  <a:gsLst>
                    <a:gs pos="0">
                      <a:schemeClr val="bg1"/>
                    </a:gs>
                    <a:gs pos="39000">
                      <a:schemeClr val="tx2"/>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E046C7-206F-F5B3-8966-E1492E82774B}"/>
                  </a:ext>
                </a:extLst>
              </p:cNvPr>
              <p:cNvCxnSpPr>
                <a:cxnSpLocks/>
              </p:cNvCxnSpPr>
              <p:nvPr/>
            </p:nvCxnSpPr>
            <p:spPr>
              <a:xfrm flipV="1">
                <a:off x="7231258" y="2120166"/>
                <a:ext cx="0" cy="3966944"/>
              </a:xfrm>
              <a:prstGeom prst="line">
                <a:avLst/>
              </a:prstGeom>
              <a:ln w="12700" cap="rnd">
                <a:gradFill flip="none" rotWithShape="1">
                  <a:gsLst>
                    <a:gs pos="0">
                      <a:schemeClr val="bg1"/>
                    </a:gs>
                    <a:gs pos="39000">
                      <a:schemeClr val="tx2"/>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193F98-F16A-A7FF-1F3A-D504E6F0215C}"/>
                  </a:ext>
                </a:extLst>
              </p:cNvPr>
              <p:cNvCxnSpPr>
                <a:cxnSpLocks/>
              </p:cNvCxnSpPr>
              <p:nvPr/>
            </p:nvCxnSpPr>
            <p:spPr>
              <a:xfrm flipV="1">
                <a:off x="8327205" y="2120166"/>
                <a:ext cx="0" cy="3966944"/>
              </a:xfrm>
              <a:prstGeom prst="line">
                <a:avLst/>
              </a:prstGeom>
              <a:ln w="12700" cap="rnd">
                <a:gradFill flip="none" rotWithShape="1">
                  <a:gsLst>
                    <a:gs pos="0">
                      <a:schemeClr val="bg1"/>
                    </a:gs>
                    <a:gs pos="39000">
                      <a:schemeClr val="tx2"/>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E3D214-66CA-24D4-D86F-DBE496C33C9C}"/>
                  </a:ext>
                </a:extLst>
              </p:cNvPr>
              <p:cNvCxnSpPr>
                <a:cxnSpLocks/>
              </p:cNvCxnSpPr>
              <p:nvPr/>
            </p:nvCxnSpPr>
            <p:spPr>
              <a:xfrm flipV="1">
                <a:off x="9414825" y="2120166"/>
                <a:ext cx="0" cy="3966944"/>
              </a:xfrm>
              <a:prstGeom prst="line">
                <a:avLst/>
              </a:prstGeom>
              <a:ln w="12700" cap="rnd">
                <a:gradFill flip="none" rotWithShape="1">
                  <a:gsLst>
                    <a:gs pos="0">
                      <a:schemeClr val="bg1"/>
                    </a:gs>
                    <a:gs pos="39000">
                      <a:schemeClr val="tx2"/>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1499539-C22F-E96E-D6F2-0FFD2666B147}"/>
                  </a:ext>
                </a:extLst>
              </p:cNvPr>
              <p:cNvCxnSpPr>
                <a:cxnSpLocks/>
              </p:cNvCxnSpPr>
              <p:nvPr/>
            </p:nvCxnSpPr>
            <p:spPr>
              <a:xfrm flipV="1">
                <a:off x="10510772" y="2120166"/>
                <a:ext cx="0" cy="3966944"/>
              </a:xfrm>
              <a:prstGeom prst="line">
                <a:avLst/>
              </a:prstGeom>
              <a:ln w="12700" cap="rnd">
                <a:gradFill flip="none" rotWithShape="1">
                  <a:gsLst>
                    <a:gs pos="0">
                      <a:schemeClr val="bg1"/>
                    </a:gs>
                    <a:gs pos="39000">
                      <a:schemeClr val="tx2"/>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12B957EE-8D86-426C-9E17-37E1260E9B3E}"/>
                </a:ext>
              </a:extLst>
            </p:cNvPr>
            <p:cNvCxnSpPr>
              <a:cxnSpLocks/>
            </p:cNvCxnSpPr>
            <p:nvPr/>
          </p:nvCxnSpPr>
          <p:spPr>
            <a:xfrm flipV="1">
              <a:off x="4224278" y="2120259"/>
              <a:ext cx="0" cy="4003187"/>
            </a:xfrm>
            <a:prstGeom prst="line">
              <a:avLst/>
            </a:prstGeom>
            <a:ln w="12700" cap="rnd">
              <a:gradFill flip="none" rotWithShape="1">
                <a:gsLst>
                  <a:gs pos="0">
                    <a:schemeClr val="bg1"/>
                  </a:gs>
                  <a:gs pos="39000">
                    <a:schemeClr val="tx2"/>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3AE7B9-4E71-B9D3-513D-0970181B860D}"/>
                </a:ext>
              </a:extLst>
            </p:cNvPr>
            <p:cNvCxnSpPr>
              <a:cxnSpLocks/>
            </p:cNvCxnSpPr>
            <p:nvPr/>
          </p:nvCxnSpPr>
          <p:spPr>
            <a:xfrm flipV="1">
              <a:off x="5230118" y="2120259"/>
              <a:ext cx="0" cy="4003187"/>
            </a:xfrm>
            <a:prstGeom prst="line">
              <a:avLst/>
            </a:prstGeom>
            <a:ln w="12700" cap="rnd">
              <a:gradFill flip="none" rotWithShape="1">
                <a:gsLst>
                  <a:gs pos="0">
                    <a:schemeClr val="bg1"/>
                  </a:gs>
                  <a:gs pos="39000">
                    <a:schemeClr val="tx2"/>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3B8D83-C064-57C1-7A5B-75784C5D0F45}"/>
                </a:ext>
              </a:extLst>
            </p:cNvPr>
            <p:cNvCxnSpPr>
              <a:cxnSpLocks/>
            </p:cNvCxnSpPr>
            <p:nvPr/>
          </p:nvCxnSpPr>
          <p:spPr>
            <a:xfrm flipV="1">
              <a:off x="6232783" y="2120259"/>
              <a:ext cx="0" cy="4003187"/>
            </a:xfrm>
            <a:prstGeom prst="line">
              <a:avLst/>
            </a:prstGeom>
            <a:ln w="12700" cap="rnd">
              <a:gradFill flip="none" rotWithShape="1">
                <a:gsLst>
                  <a:gs pos="0">
                    <a:schemeClr val="bg1"/>
                  </a:gs>
                  <a:gs pos="39000">
                    <a:schemeClr val="tx2"/>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52D8E79D-6074-6B16-A246-51E6F487C624}"/>
              </a:ext>
            </a:extLst>
          </p:cNvPr>
          <p:cNvGrpSpPr/>
          <p:nvPr/>
        </p:nvGrpSpPr>
        <p:grpSpPr>
          <a:xfrm>
            <a:off x="604518" y="4205238"/>
            <a:ext cx="10952324" cy="1014984"/>
            <a:chOff x="533398" y="4093478"/>
            <a:chExt cx="10952324" cy="1014984"/>
          </a:xfrm>
        </p:grpSpPr>
        <p:cxnSp>
          <p:nvCxnSpPr>
            <p:cNvPr id="42" name="Straight Connector 41">
              <a:extLst>
                <a:ext uri="{FF2B5EF4-FFF2-40B4-BE49-F238E27FC236}">
                  <a16:creationId xmlns:a16="http://schemas.microsoft.com/office/drawing/2014/main" id="{5B0E6E86-EB8C-88EB-9153-2B8F3D4EA418}"/>
                </a:ext>
              </a:extLst>
            </p:cNvPr>
            <p:cNvCxnSpPr>
              <a:cxnSpLocks/>
            </p:cNvCxnSpPr>
            <p:nvPr/>
          </p:nvCxnSpPr>
          <p:spPr>
            <a:xfrm flipH="1">
              <a:off x="533398" y="4093478"/>
              <a:ext cx="10952324" cy="0"/>
            </a:xfrm>
            <a:prstGeom prst="line">
              <a:avLst/>
            </a:prstGeom>
            <a:ln w="1270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B5782A-6672-27CA-5622-73E30102A6B4}"/>
                </a:ext>
              </a:extLst>
            </p:cNvPr>
            <p:cNvCxnSpPr>
              <a:cxnSpLocks/>
            </p:cNvCxnSpPr>
            <p:nvPr/>
          </p:nvCxnSpPr>
          <p:spPr>
            <a:xfrm flipH="1">
              <a:off x="533398" y="5108462"/>
              <a:ext cx="10952324" cy="0"/>
            </a:xfrm>
            <a:prstGeom prst="line">
              <a:avLst/>
            </a:prstGeom>
            <a:ln w="12700" cap="rnd">
              <a:solidFill>
                <a:srgbClr val="6C7275"/>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47" name="Table 7">
            <a:extLst>
              <a:ext uri="{FF2B5EF4-FFF2-40B4-BE49-F238E27FC236}">
                <a16:creationId xmlns:a16="http://schemas.microsoft.com/office/drawing/2014/main" id="{BA544FAF-D2B5-0C59-60C4-9EE9F6D637E5}"/>
              </a:ext>
            </a:extLst>
          </p:cNvPr>
          <p:cNvGraphicFramePr>
            <a:graphicFrameLocks noGrp="1"/>
          </p:cNvGraphicFramePr>
          <p:nvPr>
            <p:extLst>
              <p:ext uri="{D42A27DB-BD31-4B8C-83A1-F6EECF244321}">
                <p14:modId xmlns:p14="http://schemas.microsoft.com/office/powerpoint/2010/main" val="3942009749"/>
              </p:ext>
            </p:extLst>
          </p:nvPr>
        </p:nvGraphicFramePr>
        <p:xfrm>
          <a:off x="604512" y="2221766"/>
          <a:ext cx="10952326" cy="3992210"/>
        </p:xfrm>
        <a:graphic>
          <a:graphicData uri="http://schemas.openxmlformats.org/drawingml/2006/table">
            <a:tbl>
              <a:tblPr firstRow="1" bandRow="1">
                <a:tableStyleId>{5C22544A-7EE6-4342-B048-85BDC9FD1C3A}</a:tableStyleId>
              </a:tblPr>
              <a:tblGrid>
                <a:gridCol w="1366528">
                  <a:extLst>
                    <a:ext uri="{9D8B030D-6E8A-4147-A177-3AD203B41FA5}">
                      <a16:colId xmlns:a16="http://schemas.microsoft.com/office/drawing/2014/main" val="3153262982"/>
                    </a:ext>
                  </a:extLst>
                </a:gridCol>
                <a:gridCol w="1330960">
                  <a:extLst>
                    <a:ext uri="{9D8B030D-6E8A-4147-A177-3AD203B41FA5}">
                      <a16:colId xmlns:a16="http://schemas.microsoft.com/office/drawing/2014/main" val="4232881339"/>
                    </a:ext>
                  </a:extLst>
                </a:gridCol>
                <a:gridCol w="1005840">
                  <a:extLst>
                    <a:ext uri="{9D8B030D-6E8A-4147-A177-3AD203B41FA5}">
                      <a16:colId xmlns:a16="http://schemas.microsoft.com/office/drawing/2014/main" val="2039467275"/>
                    </a:ext>
                  </a:extLst>
                </a:gridCol>
                <a:gridCol w="995680">
                  <a:extLst>
                    <a:ext uri="{9D8B030D-6E8A-4147-A177-3AD203B41FA5}">
                      <a16:colId xmlns:a16="http://schemas.microsoft.com/office/drawing/2014/main" val="1849818985"/>
                    </a:ext>
                  </a:extLst>
                </a:gridCol>
                <a:gridCol w="995680">
                  <a:extLst>
                    <a:ext uri="{9D8B030D-6E8A-4147-A177-3AD203B41FA5}">
                      <a16:colId xmlns:a16="http://schemas.microsoft.com/office/drawing/2014/main" val="4054633309"/>
                    </a:ext>
                  </a:extLst>
                </a:gridCol>
                <a:gridCol w="1016000">
                  <a:extLst>
                    <a:ext uri="{9D8B030D-6E8A-4147-A177-3AD203B41FA5}">
                      <a16:colId xmlns:a16="http://schemas.microsoft.com/office/drawing/2014/main" val="2877135113"/>
                    </a:ext>
                  </a:extLst>
                </a:gridCol>
                <a:gridCol w="1087120">
                  <a:extLst>
                    <a:ext uri="{9D8B030D-6E8A-4147-A177-3AD203B41FA5}">
                      <a16:colId xmlns:a16="http://schemas.microsoft.com/office/drawing/2014/main" val="1872655157"/>
                    </a:ext>
                  </a:extLst>
                </a:gridCol>
                <a:gridCol w="1097280">
                  <a:extLst>
                    <a:ext uri="{9D8B030D-6E8A-4147-A177-3AD203B41FA5}">
                      <a16:colId xmlns:a16="http://schemas.microsoft.com/office/drawing/2014/main" val="1570306082"/>
                    </a:ext>
                  </a:extLst>
                </a:gridCol>
                <a:gridCol w="1087120">
                  <a:extLst>
                    <a:ext uri="{9D8B030D-6E8A-4147-A177-3AD203B41FA5}">
                      <a16:colId xmlns:a16="http://schemas.microsoft.com/office/drawing/2014/main" val="2848112642"/>
                    </a:ext>
                  </a:extLst>
                </a:gridCol>
                <a:gridCol w="970118">
                  <a:extLst>
                    <a:ext uri="{9D8B030D-6E8A-4147-A177-3AD203B41FA5}">
                      <a16:colId xmlns:a16="http://schemas.microsoft.com/office/drawing/2014/main" val="378563719"/>
                    </a:ext>
                  </a:extLst>
                </a:gridCol>
              </a:tblGrid>
              <a:tr h="991736">
                <a:tc>
                  <a:txBody>
                    <a:bodyPr/>
                    <a:lstStyle/>
                    <a:p>
                      <a:pPr algn="ctr">
                        <a:lnSpc>
                          <a:spcPts val="1700"/>
                        </a:lnSpc>
                      </a:pPr>
                      <a:r>
                        <a:rPr lang="en-US" sz="1200" dirty="0">
                          <a:latin typeface="Century Gothic" panose="020B0502020202020204" pitchFamily="34" charset="0"/>
                        </a:rPr>
                        <a:t>Business Function</a:t>
                      </a:r>
                    </a:p>
                  </a:txBody>
                  <a:tcPr marT="0" anchor="ctr">
                    <a:lnL w="12700" cmpd="sng">
                      <a:noFill/>
                    </a:lnL>
                    <a:lnR w="3175" cap="flat" cmpd="sng" algn="ctr">
                      <a:noFill/>
                      <a:prstDash val="sysDot"/>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700"/>
                        </a:lnSpc>
                      </a:pPr>
                      <a:r>
                        <a:rPr lang="en-US" sz="1200" dirty="0">
                          <a:latin typeface="Century Gothic" panose="020B0502020202020204" pitchFamily="34" charset="0"/>
                        </a:rPr>
                        <a:t>Total Dependencies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700"/>
                        </a:lnSpc>
                      </a:pPr>
                      <a:r>
                        <a:rPr lang="en-US" sz="1200" dirty="0">
                          <a:latin typeface="Century Gothic" panose="020B0502020202020204" pitchFamily="34" charset="0"/>
                        </a:rPr>
                        <a:t>Customer Impact</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700"/>
                        </a:lnSpc>
                      </a:pPr>
                      <a:r>
                        <a:rPr lang="en-US" sz="1200" dirty="0">
                          <a:latin typeface="Century Gothic" panose="020B0502020202020204" pitchFamily="34" charset="0"/>
                        </a:rPr>
                        <a:t>Financial Impact</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700"/>
                        </a:lnSpc>
                      </a:pPr>
                      <a:r>
                        <a:rPr lang="en-US" sz="1200" dirty="0">
                          <a:latin typeface="Century Gothic" panose="020B0502020202020204" pitchFamily="34" charset="0"/>
                        </a:rPr>
                        <a:t>Legal Impact</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700"/>
                        </a:lnSpc>
                      </a:pPr>
                      <a:r>
                        <a:rPr lang="en-US" sz="1200" dirty="0">
                          <a:latin typeface="Century Gothic" panose="020B0502020202020204" pitchFamily="34" charset="0"/>
                        </a:rPr>
                        <a:t>Resources Impact</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700"/>
                        </a:lnSpc>
                      </a:pPr>
                      <a:r>
                        <a:rPr lang="en-US" sz="1200" dirty="0">
                          <a:latin typeface="Century Gothic" panose="020B0502020202020204" pitchFamily="34" charset="0"/>
                        </a:rPr>
                        <a:t>Recovery Point Objectives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700"/>
                        </a:lnSpc>
                      </a:pPr>
                      <a:r>
                        <a:rPr lang="en-US" sz="1200" dirty="0">
                          <a:latin typeface="Century Gothic" panose="020B0502020202020204" pitchFamily="34" charset="0"/>
                        </a:rPr>
                        <a:t>Recovery Time Objectives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700"/>
                        </a:lnSpc>
                      </a:pPr>
                      <a:r>
                        <a:rPr lang="en-US" sz="1200" dirty="0">
                          <a:latin typeface="Century Gothic" panose="020B0502020202020204" pitchFamily="34" charset="0"/>
                        </a:rPr>
                        <a:t>Maximum Allowable Downtime</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700"/>
                        </a:lnSpc>
                      </a:pPr>
                      <a:r>
                        <a:rPr lang="en-US" sz="1200" dirty="0">
                          <a:latin typeface="Century Gothic" panose="020B0502020202020204" pitchFamily="34" charset="0"/>
                        </a:rPr>
                        <a:t>Overall Priority</a:t>
                      </a:r>
                    </a:p>
                  </a:txBody>
                  <a:tcPr marT="0" anchor="ctr">
                    <a:lnL w="3175" cap="flat" cmpd="sng" algn="ctr">
                      <a:noFill/>
                      <a:prstDash val="sysDot"/>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2908310"/>
                  </a:ext>
                </a:extLst>
              </a:tr>
              <a:tr h="991736">
                <a:tc>
                  <a:txBody>
                    <a:bodyPr/>
                    <a:lstStyle/>
                    <a:p>
                      <a:pPr algn="ctr"/>
                      <a:r>
                        <a:rPr lang="en-US" sz="1200" dirty="0">
                          <a:latin typeface="Century Gothic" panose="020B0502020202020204" pitchFamily="34" charset="0"/>
                        </a:rPr>
                        <a:t>Back office</a:t>
                      </a:r>
                    </a:p>
                  </a:txBody>
                  <a:tcPr marT="0" anchor="ctr">
                    <a:lnL w="12700" cmpd="sng">
                      <a:noFill/>
                    </a:lnL>
                    <a:lnR w="3175" cap="flat" cmpd="sng" algn="ctr">
                      <a:noFill/>
                      <a:prstDash val="sysDot"/>
                      <a:round/>
                      <a:headEnd type="none" w="med" len="med"/>
                      <a:tailEnd type="none" w="med" len="med"/>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27</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Century Gothic" panose="020B0502020202020204" pitchFamily="34" charset="0"/>
                        </a:rPr>
                        <a:t>High</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29719F"/>
                          </a:solidFill>
                          <a:latin typeface="Century Gothic" panose="020B0502020202020204" pitchFamily="34" charset="0"/>
                        </a:rPr>
                        <a:t>Medium</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29719F"/>
                          </a:solidFill>
                          <a:latin typeface="Century Gothic" panose="020B0502020202020204" pitchFamily="34" charset="0"/>
                        </a:rPr>
                        <a:t>Medium</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29719F"/>
                          </a:solidFill>
                          <a:latin typeface="Century Gothic" panose="020B0502020202020204" pitchFamily="34" charset="0"/>
                        </a:rPr>
                        <a:t>High</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24 Hours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24 Hours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72 Hours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29719F"/>
                          </a:solidFill>
                          <a:latin typeface="Century Gothic" panose="020B0502020202020204" pitchFamily="34" charset="0"/>
                        </a:rPr>
                        <a:t>1</a:t>
                      </a:r>
                    </a:p>
                  </a:txBody>
                  <a:tcPr marT="0" anchor="ctr">
                    <a:lnL w="3175" cap="flat" cmpd="sng" algn="ctr">
                      <a:noFill/>
                      <a:prstDash val="sysDot"/>
                      <a:round/>
                      <a:headEnd type="none" w="med" len="med"/>
                      <a:tailEnd type="none" w="med" len="med"/>
                    </a:lnL>
                    <a:lnR w="12700" cmpd="sng">
                      <a:noFill/>
                    </a:lnR>
                    <a:lnT w="38100" cmpd="sng">
                      <a:noFill/>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1612"/>
                  </a:ext>
                </a:extLst>
              </a:tr>
              <a:tr h="1017002">
                <a:tc>
                  <a:txBody>
                    <a:bodyPr/>
                    <a:lstStyle/>
                    <a:p>
                      <a:pPr algn="ctr"/>
                      <a:r>
                        <a:rPr lang="en-US" sz="1200" dirty="0">
                          <a:latin typeface="Century Gothic" panose="020B0502020202020204" pitchFamily="34" charset="0"/>
                        </a:rPr>
                        <a:t>Retail</a:t>
                      </a:r>
                    </a:p>
                  </a:txBody>
                  <a:tcPr marT="0" anchor="ctr">
                    <a:lnL w="12700" cmpd="sng">
                      <a:noFill/>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18</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Century Gothic" panose="020B0502020202020204" pitchFamily="34" charset="0"/>
                        </a:rPr>
                        <a:t>High</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29719F"/>
                          </a:solidFill>
                          <a:latin typeface="Century Gothic" panose="020B0502020202020204" pitchFamily="34" charset="0"/>
                        </a:rPr>
                        <a:t>Medium</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29719F"/>
                          </a:solidFill>
                          <a:latin typeface="Century Gothic" panose="020B0502020202020204" pitchFamily="34" charset="0"/>
                        </a:rPr>
                        <a:t>Medium</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Century Gothic" panose="020B0502020202020204" pitchFamily="34" charset="0"/>
                        </a:rPr>
                        <a:t>Extreme</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24 Hours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48 Hours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72 Hours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29719F"/>
                          </a:solidFill>
                          <a:latin typeface="Century Gothic" panose="020B0502020202020204" pitchFamily="34" charset="0"/>
                        </a:rPr>
                        <a:t>2</a:t>
                      </a:r>
                    </a:p>
                  </a:txBody>
                  <a:tcPr marT="0" anchor="ctr">
                    <a:lnL w="3175" cap="flat" cmpd="sng" algn="ctr">
                      <a:noFill/>
                      <a:prstDash val="sysDot"/>
                      <a:round/>
                      <a:headEnd type="none" w="med" len="med"/>
                      <a:tailEnd type="none" w="med" len="med"/>
                    </a:lnL>
                    <a:lnR w="12700" cmpd="sng">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1147754"/>
                  </a:ext>
                </a:extLst>
              </a:tr>
              <a:tr h="991736">
                <a:tc>
                  <a:txBody>
                    <a:bodyPr/>
                    <a:lstStyle/>
                    <a:p>
                      <a:pPr algn="ctr"/>
                      <a:r>
                        <a:rPr lang="en-US" sz="1200" dirty="0">
                          <a:latin typeface="Century Gothic" panose="020B0502020202020204" pitchFamily="34" charset="0"/>
                        </a:rPr>
                        <a:t>Customer service</a:t>
                      </a:r>
                    </a:p>
                  </a:txBody>
                  <a:tcPr marT="0" anchor="ctr">
                    <a:lnL w="12700" cmpd="sng">
                      <a:noFill/>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10</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latin typeface="Century Gothic" panose="020B0502020202020204" pitchFamily="34" charset="0"/>
                        </a:rPr>
                        <a:t>High</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29719F"/>
                          </a:solidFill>
                          <a:latin typeface="Century Gothic" panose="020B0502020202020204" pitchFamily="34" charset="0"/>
                        </a:rPr>
                        <a:t>Medium</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29719F"/>
                          </a:solidFill>
                          <a:latin typeface="Century Gothic" panose="020B0502020202020204" pitchFamily="34" charset="0"/>
                        </a:rPr>
                        <a:t>Minimal</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29719F"/>
                          </a:solidFill>
                          <a:latin typeface="Century Gothic" panose="020B0502020202020204" pitchFamily="34" charset="0"/>
                        </a:rPr>
                        <a:t>Low</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48 Hours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12 Hours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latin typeface="Century Gothic" panose="020B0502020202020204" pitchFamily="34" charset="0"/>
                        </a:rPr>
                        <a:t>24 Hours</a:t>
                      </a:r>
                    </a:p>
                  </a:txBody>
                  <a:tcPr marT="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29719F"/>
                          </a:solidFill>
                          <a:latin typeface="Century Gothic" panose="020B0502020202020204" pitchFamily="34" charset="0"/>
                        </a:rPr>
                        <a:t>3</a:t>
                      </a:r>
                    </a:p>
                  </a:txBody>
                  <a:tcPr marT="0" anchor="ctr">
                    <a:lnL w="3175" cap="flat" cmpd="sng" algn="ctr">
                      <a:noFill/>
                      <a:prstDash val="sysDot"/>
                      <a:round/>
                      <a:headEnd type="none" w="med" len="med"/>
                      <a:tailEnd type="none" w="med" len="med"/>
                    </a:lnL>
                    <a:lnR w="12700" cmpd="sng">
                      <a:noFill/>
                    </a:lnR>
                    <a:lnT w="3175" cap="flat" cmpd="sng" algn="ctr">
                      <a:noFill/>
                      <a:prstDash val="sysDot"/>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6216196"/>
                  </a:ext>
                </a:extLst>
              </a:tr>
            </a:tbl>
          </a:graphicData>
        </a:graphic>
      </p:graphicFrame>
    </p:spTree>
    <p:extLst>
      <p:ext uri="{BB962C8B-B14F-4D97-AF65-F5344CB8AC3E}">
        <p14:creationId xmlns:p14="http://schemas.microsoft.com/office/powerpoint/2010/main" val="217652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up)">
                                      <p:cBhvr>
                                        <p:cTn id="12" dur="1500"/>
                                        <p:tgtEl>
                                          <p:spTgt spid="47"/>
                                        </p:tgtEl>
                                      </p:cBhvr>
                                    </p:animEffect>
                                  </p:childTnLst>
                                </p:cTn>
                              </p:par>
                              <p:par>
                                <p:cTn id="13" presetID="16" presetClass="entr" presetSubtype="42" fill="hold" nodeType="withEffect">
                                  <p:stCondLst>
                                    <p:cond delay="500"/>
                                  </p:stCondLst>
                                  <p:childTnLst>
                                    <p:set>
                                      <p:cBhvr>
                                        <p:cTn id="14" dur="1" fill="hold">
                                          <p:stCondLst>
                                            <p:cond delay="0"/>
                                          </p:stCondLst>
                                        </p:cTn>
                                        <p:tgtEl>
                                          <p:spTgt spid="40"/>
                                        </p:tgtEl>
                                        <p:attrNameLst>
                                          <p:attrName>style.visibility</p:attrName>
                                        </p:attrNameLst>
                                      </p:cBhvr>
                                      <p:to>
                                        <p:strVal val="visible"/>
                                      </p:to>
                                    </p:set>
                                    <p:animEffect transition="in" filter="barn(outHorizontal)">
                                      <p:cBhvr>
                                        <p:cTn id="15" dur="1500"/>
                                        <p:tgtEl>
                                          <p:spTgt spid="40"/>
                                        </p:tgtEl>
                                      </p:cBhvr>
                                    </p:animEffect>
                                  </p:childTnLst>
                                </p:cTn>
                              </p:par>
                              <p:par>
                                <p:cTn id="16" presetID="16" presetClass="entr" presetSubtype="37" fill="hold" nodeType="withEffect">
                                  <p:stCondLst>
                                    <p:cond delay="500"/>
                                  </p:stCondLst>
                                  <p:childTnLst>
                                    <p:set>
                                      <p:cBhvr>
                                        <p:cTn id="17" dur="1" fill="hold">
                                          <p:stCondLst>
                                            <p:cond delay="0"/>
                                          </p:stCondLst>
                                        </p:cTn>
                                        <p:tgtEl>
                                          <p:spTgt spid="46"/>
                                        </p:tgtEl>
                                        <p:attrNameLst>
                                          <p:attrName>style.visibility</p:attrName>
                                        </p:attrNameLst>
                                      </p:cBhvr>
                                      <p:to>
                                        <p:strVal val="visible"/>
                                      </p:to>
                                    </p:set>
                                    <p:animEffect transition="in" filter="barn(outVertical)">
                                      <p:cBhvr>
                                        <p:cTn id="18" dur="1500"/>
                                        <p:tgtEl>
                                          <p:spTgt spid="46"/>
                                        </p:tgtEl>
                                      </p:cBhvr>
                                    </p:animEffect>
                                  </p:childTnLst>
                                </p:cTn>
                              </p:par>
                              <p:par>
                                <p:cTn id="19" presetID="4" presetClass="entr" presetSubtype="32" fill="hold" grpId="0" nodeType="withEffect">
                                  <p:stCondLst>
                                    <p:cond delay="1000"/>
                                  </p:stCondLst>
                                  <p:childTnLst>
                                    <p:set>
                                      <p:cBhvr>
                                        <p:cTn id="20" dur="1" fill="hold">
                                          <p:stCondLst>
                                            <p:cond delay="0"/>
                                          </p:stCondLst>
                                        </p:cTn>
                                        <p:tgtEl>
                                          <p:spTgt spid="8"/>
                                        </p:tgtEl>
                                        <p:attrNameLst>
                                          <p:attrName>style.visibility</p:attrName>
                                        </p:attrNameLst>
                                      </p:cBhvr>
                                      <p:to>
                                        <p:strVal val="visible"/>
                                      </p:to>
                                    </p:set>
                                    <p:animEffect transition="in" filter="box(out)">
                                      <p:cBhvr>
                                        <p:cTn id="21" dur="2000"/>
                                        <p:tgtEl>
                                          <p:spTgt spid="8"/>
                                        </p:tgtEl>
                                      </p:cBhvr>
                                    </p:animEffect>
                                  </p:childTnLst>
                                </p:cTn>
                              </p:par>
                              <p:par>
                                <p:cTn id="22" presetID="4" presetClass="entr" presetSubtype="32" fill="hold" grpId="0" nodeType="withEffect">
                                  <p:stCondLst>
                                    <p:cond delay="1000"/>
                                  </p:stCondLst>
                                  <p:childTnLst>
                                    <p:set>
                                      <p:cBhvr>
                                        <p:cTn id="23" dur="1" fill="hold">
                                          <p:stCondLst>
                                            <p:cond delay="0"/>
                                          </p:stCondLst>
                                        </p:cTn>
                                        <p:tgtEl>
                                          <p:spTgt spid="23"/>
                                        </p:tgtEl>
                                        <p:attrNameLst>
                                          <p:attrName>style.visibility</p:attrName>
                                        </p:attrNameLst>
                                      </p:cBhvr>
                                      <p:to>
                                        <p:strVal val="visible"/>
                                      </p:to>
                                    </p:set>
                                    <p:animEffect transition="in" filter="box(out)">
                                      <p:cBhvr>
                                        <p:cTn id="24" dur="2000"/>
                                        <p:tgtEl>
                                          <p:spTgt spid="23"/>
                                        </p:tgtEl>
                                      </p:cBhvr>
                                    </p:animEffect>
                                  </p:childTnLst>
                                </p:cTn>
                              </p:par>
                              <p:par>
                                <p:cTn id="25" presetID="4" presetClass="entr" presetSubtype="32" fill="hold" grpId="0" nodeType="withEffect">
                                  <p:stCondLst>
                                    <p:cond delay="1000"/>
                                  </p:stCondLst>
                                  <p:childTnLst>
                                    <p:set>
                                      <p:cBhvr>
                                        <p:cTn id="26" dur="1" fill="hold">
                                          <p:stCondLst>
                                            <p:cond delay="0"/>
                                          </p:stCondLst>
                                        </p:cTn>
                                        <p:tgtEl>
                                          <p:spTgt spid="24"/>
                                        </p:tgtEl>
                                        <p:attrNameLst>
                                          <p:attrName>style.visibility</p:attrName>
                                        </p:attrNameLst>
                                      </p:cBhvr>
                                      <p:to>
                                        <p:strVal val="visible"/>
                                      </p:to>
                                    </p:set>
                                    <p:animEffect transition="in" filter="box(out)">
                                      <p:cBhvr>
                                        <p:cTn id="27" dur="2000"/>
                                        <p:tgtEl>
                                          <p:spTgt spid="24"/>
                                        </p:tgtEl>
                                      </p:cBhvr>
                                    </p:animEffect>
                                  </p:childTnLst>
                                </p:cTn>
                              </p:par>
                              <p:par>
                                <p:cTn id="28" presetID="4" presetClass="entr" presetSubtype="32" fill="hold" grpId="0" nodeType="withEffect">
                                  <p:stCondLst>
                                    <p:cond delay="1000"/>
                                  </p:stCondLst>
                                  <p:childTnLst>
                                    <p:set>
                                      <p:cBhvr>
                                        <p:cTn id="29" dur="1" fill="hold">
                                          <p:stCondLst>
                                            <p:cond delay="0"/>
                                          </p:stCondLst>
                                        </p:cTn>
                                        <p:tgtEl>
                                          <p:spTgt spid="25"/>
                                        </p:tgtEl>
                                        <p:attrNameLst>
                                          <p:attrName>style.visibility</p:attrName>
                                        </p:attrNameLst>
                                      </p:cBhvr>
                                      <p:to>
                                        <p:strVal val="visible"/>
                                      </p:to>
                                    </p:set>
                                    <p:animEffect transition="in" filter="box(out)">
                                      <p:cBhvr>
                                        <p:cTn id="30" dur="2000"/>
                                        <p:tgtEl>
                                          <p:spTgt spid="25"/>
                                        </p:tgtEl>
                                      </p:cBhvr>
                                    </p:animEffect>
                                  </p:childTnLst>
                                </p:cTn>
                              </p:par>
                              <p:par>
                                <p:cTn id="31" presetID="4" presetClass="entr" presetSubtype="32" fill="hold" grpId="0"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box(out)">
                                      <p:cBhvr>
                                        <p:cTn id="33" dur="2000"/>
                                        <p:tgtEl>
                                          <p:spTgt spid="26"/>
                                        </p:tgtEl>
                                      </p:cBhvr>
                                    </p:animEffect>
                                  </p:childTnLst>
                                </p:cTn>
                              </p:par>
                              <p:par>
                                <p:cTn id="34" presetID="4" presetClass="entr" presetSubtype="32" fill="hold" grpId="0" nodeType="withEffect">
                                  <p:stCondLst>
                                    <p:cond delay="1000"/>
                                  </p:stCondLst>
                                  <p:childTnLst>
                                    <p:set>
                                      <p:cBhvr>
                                        <p:cTn id="35" dur="1" fill="hold">
                                          <p:stCondLst>
                                            <p:cond delay="0"/>
                                          </p:stCondLst>
                                        </p:cTn>
                                        <p:tgtEl>
                                          <p:spTgt spid="27"/>
                                        </p:tgtEl>
                                        <p:attrNameLst>
                                          <p:attrName>style.visibility</p:attrName>
                                        </p:attrNameLst>
                                      </p:cBhvr>
                                      <p:to>
                                        <p:strVal val="visible"/>
                                      </p:to>
                                    </p:set>
                                    <p:animEffect transition="in" filter="box(out)">
                                      <p:cBhvr>
                                        <p:cTn id="36" dur="2000"/>
                                        <p:tgtEl>
                                          <p:spTgt spid="27"/>
                                        </p:tgtEl>
                                      </p:cBhvr>
                                    </p:animEffect>
                                  </p:childTnLst>
                                </p:cTn>
                              </p:par>
                              <p:par>
                                <p:cTn id="37" presetID="4" presetClass="entr" presetSubtype="32" fill="hold" grpId="0" nodeType="withEffect">
                                  <p:stCondLst>
                                    <p:cond delay="1000"/>
                                  </p:stCondLst>
                                  <p:childTnLst>
                                    <p:set>
                                      <p:cBhvr>
                                        <p:cTn id="38" dur="1" fill="hold">
                                          <p:stCondLst>
                                            <p:cond delay="0"/>
                                          </p:stCondLst>
                                        </p:cTn>
                                        <p:tgtEl>
                                          <p:spTgt spid="30"/>
                                        </p:tgtEl>
                                        <p:attrNameLst>
                                          <p:attrName>style.visibility</p:attrName>
                                        </p:attrNameLst>
                                      </p:cBhvr>
                                      <p:to>
                                        <p:strVal val="visible"/>
                                      </p:to>
                                    </p:set>
                                    <p:animEffect transition="in" filter="box(out)">
                                      <p:cBhvr>
                                        <p:cTn id="39" dur="2000"/>
                                        <p:tgtEl>
                                          <p:spTgt spid="30"/>
                                        </p:tgtEl>
                                      </p:cBhvr>
                                    </p:animEffect>
                                  </p:childTnLst>
                                </p:cTn>
                              </p:par>
                              <p:par>
                                <p:cTn id="40" presetID="4" presetClass="entr" presetSubtype="32" fill="hold" grpId="0" nodeType="withEffect">
                                  <p:stCondLst>
                                    <p:cond delay="1000"/>
                                  </p:stCondLst>
                                  <p:childTnLst>
                                    <p:set>
                                      <p:cBhvr>
                                        <p:cTn id="41" dur="1" fill="hold">
                                          <p:stCondLst>
                                            <p:cond delay="0"/>
                                          </p:stCondLst>
                                        </p:cTn>
                                        <p:tgtEl>
                                          <p:spTgt spid="31"/>
                                        </p:tgtEl>
                                        <p:attrNameLst>
                                          <p:attrName>style.visibility</p:attrName>
                                        </p:attrNameLst>
                                      </p:cBhvr>
                                      <p:to>
                                        <p:strVal val="visible"/>
                                      </p:to>
                                    </p:set>
                                    <p:animEffect transition="in" filter="box(out)">
                                      <p:cBhvr>
                                        <p:cTn id="42" dur="2000"/>
                                        <p:tgtEl>
                                          <p:spTgt spid="31"/>
                                        </p:tgtEl>
                                      </p:cBhvr>
                                    </p:animEffect>
                                  </p:childTnLst>
                                </p:cTn>
                              </p:par>
                              <p:par>
                                <p:cTn id="43" presetID="4" presetClass="entr" presetSubtype="32" fill="hold" grpId="0" nodeType="withEffect">
                                  <p:stCondLst>
                                    <p:cond delay="1000"/>
                                  </p:stCondLst>
                                  <p:childTnLst>
                                    <p:set>
                                      <p:cBhvr>
                                        <p:cTn id="44" dur="1" fill="hold">
                                          <p:stCondLst>
                                            <p:cond delay="0"/>
                                          </p:stCondLst>
                                        </p:cTn>
                                        <p:tgtEl>
                                          <p:spTgt spid="32"/>
                                        </p:tgtEl>
                                        <p:attrNameLst>
                                          <p:attrName>style.visibility</p:attrName>
                                        </p:attrNameLst>
                                      </p:cBhvr>
                                      <p:to>
                                        <p:strVal val="visible"/>
                                      </p:to>
                                    </p:set>
                                    <p:animEffect transition="in" filter="box(out)">
                                      <p:cBhvr>
                                        <p:cTn id="45" dur="2000"/>
                                        <p:tgtEl>
                                          <p:spTgt spid="32"/>
                                        </p:tgtEl>
                                      </p:cBhvr>
                                    </p:animEffect>
                                  </p:childTnLst>
                                </p:cTn>
                              </p:par>
                              <p:par>
                                <p:cTn id="46" presetID="4" presetClass="entr" presetSubtype="32" fill="hold" grpId="0" nodeType="withEffect">
                                  <p:stCondLst>
                                    <p:cond delay="1000"/>
                                  </p:stCondLst>
                                  <p:childTnLst>
                                    <p:set>
                                      <p:cBhvr>
                                        <p:cTn id="47" dur="1" fill="hold">
                                          <p:stCondLst>
                                            <p:cond delay="0"/>
                                          </p:stCondLst>
                                        </p:cTn>
                                        <p:tgtEl>
                                          <p:spTgt spid="33"/>
                                        </p:tgtEl>
                                        <p:attrNameLst>
                                          <p:attrName>style.visibility</p:attrName>
                                        </p:attrNameLst>
                                      </p:cBhvr>
                                      <p:to>
                                        <p:strVal val="visible"/>
                                      </p:to>
                                    </p:set>
                                    <p:animEffect transition="in" filter="box(out)">
                                      <p:cBhvr>
                                        <p:cTn id="48" dur="2000"/>
                                        <p:tgtEl>
                                          <p:spTgt spid="33"/>
                                        </p:tgtEl>
                                      </p:cBhvr>
                                    </p:animEffect>
                                  </p:childTnLst>
                                </p:cTn>
                              </p:par>
                              <p:par>
                                <p:cTn id="49" presetID="4" presetClass="entr" presetSubtype="32" fill="hold" grpId="0" nodeType="withEffect">
                                  <p:stCondLst>
                                    <p:cond delay="1000"/>
                                  </p:stCondLst>
                                  <p:childTnLst>
                                    <p:set>
                                      <p:cBhvr>
                                        <p:cTn id="50" dur="1" fill="hold">
                                          <p:stCondLst>
                                            <p:cond delay="0"/>
                                          </p:stCondLst>
                                        </p:cTn>
                                        <p:tgtEl>
                                          <p:spTgt spid="34"/>
                                        </p:tgtEl>
                                        <p:attrNameLst>
                                          <p:attrName>style.visibility</p:attrName>
                                        </p:attrNameLst>
                                      </p:cBhvr>
                                      <p:to>
                                        <p:strVal val="visible"/>
                                      </p:to>
                                    </p:set>
                                    <p:animEffect transition="in" filter="box(out)">
                                      <p:cBhvr>
                                        <p:cTn id="51" dur="2000"/>
                                        <p:tgtEl>
                                          <p:spTgt spid="34"/>
                                        </p:tgtEl>
                                      </p:cBhvr>
                                    </p:animEffect>
                                  </p:childTnLst>
                                </p:cTn>
                              </p:par>
                              <p:par>
                                <p:cTn id="52" presetID="4" presetClass="entr" presetSubtype="32" fill="hold" grpId="0" nodeType="withEffect">
                                  <p:stCondLst>
                                    <p:cond delay="1000"/>
                                  </p:stCondLst>
                                  <p:childTnLst>
                                    <p:set>
                                      <p:cBhvr>
                                        <p:cTn id="53" dur="1" fill="hold">
                                          <p:stCondLst>
                                            <p:cond delay="0"/>
                                          </p:stCondLst>
                                        </p:cTn>
                                        <p:tgtEl>
                                          <p:spTgt spid="35"/>
                                        </p:tgtEl>
                                        <p:attrNameLst>
                                          <p:attrName>style.visibility</p:attrName>
                                        </p:attrNameLst>
                                      </p:cBhvr>
                                      <p:to>
                                        <p:strVal val="visible"/>
                                      </p:to>
                                    </p:set>
                                    <p:animEffect transition="in" filter="box(out)">
                                      <p:cBhvr>
                                        <p:cTn id="54"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23" grpId="0" animBg="1"/>
      <p:bldP spid="24" grpId="0" animBg="1"/>
      <p:bldP spid="25" grpId="0" animBg="1"/>
      <p:bldP spid="26" grpId="0" animBg="1"/>
      <p:bldP spid="27" grpId="0" animBg="1"/>
      <p:bldP spid="30" grpId="0" animBg="1"/>
      <p:bldP spid="31" grpId="0" animBg="1"/>
      <p:bldP spid="32" grpId="0" animBg="1"/>
      <p:bldP spid="33" grpId="0" animBg="1"/>
      <p:bldP spid="34"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6">
            <a:extLst>
              <a:ext uri="{FF2B5EF4-FFF2-40B4-BE49-F238E27FC236}">
                <a16:creationId xmlns:a16="http://schemas.microsoft.com/office/drawing/2014/main" id="{78DA3906-931C-404E-B0BA-144E9D3F81C8}"/>
              </a:ext>
            </a:extLst>
          </p:cNvPr>
          <p:cNvSpPr/>
          <p:nvPr/>
        </p:nvSpPr>
        <p:spPr bwMode="gray">
          <a:xfrm>
            <a:off x="4495173" y="420630"/>
            <a:ext cx="7388320" cy="6016744"/>
          </a:xfrm>
          <a:prstGeom prst="roundRect">
            <a:avLst>
              <a:gd name="adj" fmla="val 4286"/>
            </a:avLst>
          </a:prstGeom>
          <a:solidFill>
            <a:schemeClr val="bg1">
              <a:lumMod val="95000"/>
              <a:alpha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algn="ctr" defTabSz="914384" hangingPunct="0"/>
            <a:endParaRPr lang="en-US" sz="1300" b="1" kern="0" dirty="0">
              <a:solidFill>
                <a:schemeClr val="accent1"/>
              </a:solidFill>
              <a:latin typeface="Century Gothic" panose="020B0502020202020204" pitchFamily="34" charset="0"/>
              <a:ea typeface="Calibri Light"/>
              <a:cs typeface="Calibri Light"/>
              <a:sym typeface="Century Gothic"/>
            </a:endParaRPr>
          </a:p>
        </p:txBody>
      </p:sp>
      <p:sp>
        <p:nvSpPr>
          <p:cNvPr id="13" name="Rechteck 13">
            <a:extLst>
              <a:ext uri="{FF2B5EF4-FFF2-40B4-BE49-F238E27FC236}">
                <a16:creationId xmlns:a16="http://schemas.microsoft.com/office/drawing/2014/main" id="{0B50F8F5-5AA1-4E00-9562-7DEC8481E2D5}"/>
              </a:ext>
            </a:extLst>
          </p:cNvPr>
          <p:cNvSpPr/>
          <p:nvPr/>
        </p:nvSpPr>
        <p:spPr bwMode="gray">
          <a:xfrm>
            <a:off x="3718149" y="5154155"/>
            <a:ext cx="1234817" cy="1062254"/>
          </a:xfrm>
          <a:prstGeom prst="roundRect">
            <a:avLst>
              <a:gd name="adj" fmla="val 10802"/>
            </a:avLst>
          </a:prstGeom>
          <a:solidFill>
            <a:srgbClr val="29719F"/>
          </a:solidFill>
          <a:ln w="12700">
            <a:noFill/>
            <a:prstDash val="sysDash"/>
          </a:ln>
        </p:spPr>
        <p:txBody>
          <a:bodyPr wrap="square" anchor="ctr">
            <a:noAutofit/>
          </a:bodyPr>
          <a:lstStyle/>
          <a:p>
            <a:pPr marL="0" marR="0" lvl="0" indent="0" algn="ctr" defTabSz="913577" rtl="0" eaLnBrk="1" fontAlgn="auto" latinLnBrk="0" hangingPunct="1">
              <a:lnSpc>
                <a:spcPct val="100000"/>
              </a:lnSpc>
              <a:spcBef>
                <a:spcPts val="0"/>
              </a:spcBef>
              <a:spcAft>
                <a:spcPts val="600"/>
              </a:spcAft>
              <a:buClrTx/>
              <a:buSzTx/>
              <a:buFontTx/>
              <a:buNone/>
              <a:tabLst/>
              <a:defRPr/>
            </a:pPr>
            <a:r>
              <a:rPr kumimoji="0" lang="en-US" sz="35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R</a:t>
            </a:r>
          </a:p>
          <a:p>
            <a:pPr marL="0" marR="0" lvl="0" indent="0" algn="ctr" defTabSz="913577" rtl="0" eaLnBrk="1" fontAlgn="auto" latinLnBrk="0" hangingPunct="1">
              <a:lnSpc>
                <a:spcPct val="100000"/>
              </a:lnSpc>
              <a:spcBef>
                <a:spcPts val="0"/>
              </a:spcBef>
              <a:spcAft>
                <a:spcPts val="600"/>
              </a:spcAft>
              <a:buClrTx/>
              <a:buSzTx/>
              <a:buFontTx/>
              <a:buNone/>
              <a:tabLst/>
              <a:defRPr/>
            </a:pPr>
            <a:r>
              <a:rPr lang="en-US" sz="1400" dirty="0">
                <a:solidFill>
                  <a:srgbClr val="FFFFFF"/>
                </a:solidFill>
                <a:latin typeface="Century Gothic" panose="020B0502020202020204" pitchFamily="34" charset="0"/>
                <a:sym typeface="Century Gothic"/>
              </a:rPr>
              <a:t>Result</a:t>
            </a:r>
            <a:endParaRPr kumimoji="0" lang="en-US" sz="140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grpSp>
        <p:nvGrpSpPr>
          <p:cNvPr id="2" name="Group 1">
            <a:extLst>
              <a:ext uri="{FF2B5EF4-FFF2-40B4-BE49-F238E27FC236}">
                <a16:creationId xmlns:a16="http://schemas.microsoft.com/office/drawing/2014/main" id="{FEFEA856-19B2-4D10-B9A2-2E194A5EEC08}"/>
              </a:ext>
            </a:extLst>
          </p:cNvPr>
          <p:cNvGrpSpPr/>
          <p:nvPr/>
        </p:nvGrpSpPr>
        <p:grpSpPr>
          <a:xfrm>
            <a:off x="4326295" y="1446993"/>
            <a:ext cx="7572091" cy="955648"/>
            <a:chOff x="4326295" y="1446993"/>
            <a:chExt cx="7572091" cy="955648"/>
          </a:xfrm>
        </p:grpSpPr>
        <p:grpSp>
          <p:nvGrpSpPr>
            <p:cNvPr id="449" name="Group 448">
              <a:extLst>
                <a:ext uri="{FF2B5EF4-FFF2-40B4-BE49-F238E27FC236}">
                  <a16:creationId xmlns:a16="http://schemas.microsoft.com/office/drawing/2014/main" id="{FD053FDA-C9AD-4388-AB10-188B617F6CE5}"/>
                </a:ext>
              </a:extLst>
            </p:cNvPr>
            <p:cNvGrpSpPr/>
            <p:nvPr/>
          </p:nvGrpSpPr>
          <p:grpSpPr>
            <a:xfrm>
              <a:off x="4326295" y="1446993"/>
              <a:ext cx="477826" cy="955648"/>
              <a:chOff x="4080289" y="1814508"/>
              <a:chExt cx="276429" cy="552858"/>
            </a:xfrm>
          </p:grpSpPr>
          <p:sp>
            <p:nvSpPr>
              <p:cNvPr id="25" name="Arc 24">
                <a:extLst>
                  <a:ext uri="{FF2B5EF4-FFF2-40B4-BE49-F238E27FC236}">
                    <a16:creationId xmlns:a16="http://schemas.microsoft.com/office/drawing/2014/main" id="{817C5796-9046-4F95-BBD1-30DC580D1F43}"/>
                  </a:ext>
                </a:extLst>
              </p:cNvPr>
              <p:cNvSpPr/>
              <p:nvPr/>
            </p:nvSpPr>
            <p:spPr>
              <a:xfrm rot="10800000">
                <a:off x="4080289" y="1814508"/>
                <a:ext cx="276429" cy="276429"/>
              </a:xfrm>
              <a:prstGeom prst="arc">
                <a:avLst/>
              </a:prstGeom>
              <a:ln>
                <a:solidFill>
                  <a:srgbClr val="29719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AD9B0F80-A032-4EE1-B5A8-C0C0D70F24A1}"/>
                  </a:ext>
                </a:extLst>
              </p:cNvPr>
              <p:cNvSpPr/>
              <p:nvPr/>
            </p:nvSpPr>
            <p:spPr>
              <a:xfrm rot="10800000" flipV="1">
                <a:off x="4080289" y="2090937"/>
                <a:ext cx="276429" cy="276429"/>
              </a:xfrm>
              <a:prstGeom prst="arc">
                <a:avLst/>
              </a:prstGeom>
              <a:ln>
                <a:solidFill>
                  <a:srgbClr val="29719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4" name="Straight Connector 23">
              <a:extLst>
                <a:ext uri="{FF2B5EF4-FFF2-40B4-BE49-F238E27FC236}">
                  <a16:creationId xmlns:a16="http://schemas.microsoft.com/office/drawing/2014/main" id="{59F5604B-2850-4AC2-8125-F3690717E496}"/>
                </a:ext>
              </a:extLst>
            </p:cNvPr>
            <p:cNvCxnSpPr>
              <a:cxnSpLocks/>
              <a:stCxn id="26" idx="0"/>
            </p:cNvCxnSpPr>
            <p:nvPr/>
          </p:nvCxnSpPr>
          <p:spPr>
            <a:xfrm>
              <a:off x="4565208" y="1924817"/>
              <a:ext cx="7333178" cy="1"/>
            </a:xfrm>
            <a:prstGeom prst="line">
              <a:avLst/>
            </a:prstGeom>
            <a:ln>
              <a:solidFill>
                <a:srgbClr val="29719F"/>
              </a:solidFill>
              <a:prstDash val="dash"/>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9632F2-9EED-4E0C-BB88-B2EDB49C9612}"/>
              </a:ext>
            </a:extLst>
          </p:cNvPr>
          <p:cNvGrpSpPr/>
          <p:nvPr/>
        </p:nvGrpSpPr>
        <p:grpSpPr>
          <a:xfrm>
            <a:off x="4326295" y="4455365"/>
            <a:ext cx="7572091" cy="955648"/>
            <a:chOff x="4326295" y="4455365"/>
            <a:chExt cx="7572091" cy="955648"/>
          </a:xfrm>
        </p:grpSpPr>
        <p:grpSp>
          <p:nvGrpSpPr>
            <p:cNvPr id="451" name="Group 450">
              <a:extLst>
                <a:ext uri="{FF2B5EF4-FFF2-40B4-BE49-F238E27FC236}">
                  <a16:creationId xmlns:a16="http://schemas.microsoft.com/office/drawing/2014/main" id="{281E4B97-9C83-4084-85BF-C8A3A6B1E800}"/>
                </a:ext>
              </a:extLst>
            </p:cNvPr>
            <p:cNvGrpSpPr/>
            <p:nvPr/>
          </p:nvGrpSpPr>
          <p:grpSpPr>
            <a:xfrm>
              <a:off x="4326295" y="4455365"/>
              <a:ext cx="477826" cy="955648"/>
              <a:chOff x="4080289" y="4491872"/>
              <a:chExt cx="276429" cy="552858"/>
            </a:xfrm>
          </p:grpSpPr>
          <p:sp>
            <p:nvSpPr>
              <p:cNvPr id="29" name="Arc 28">
                <a:extLst>
                  <a:ext uri="{FF2B5EF4-FFF2-40B4-BE49-F238E27FC236}">
                    <a16:creationId xmlns:a16="http://schemas.microsoft.com/office/drawing/2014/main" id="{6DD8C1C6-1903-413C-BCDA-3D5981C8C3B4}"/>
                  </a:ext>
                </a:extLst>
              </p:cNvPr>
              <p:cNvSpPr/>
              <p:nvPr/>
            </p:nvSpPr>
            <p:spPr>
              <a:xfrm rot="10800000">
                <a:off x="4080289" y="4491872"/>
                <a:ext cx="276429" cy="276429"/>
              </a:xfrm>
              <a:prstGeom prst="arc">
                <a:avLst/>
              </a:prstGeom>
              <a:ln>
                <a:solidFill>
                  <a:srgbClr val="29719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B2513B52-4FC0-409E-8746-412E81249374}"/>
                  </a:ext>
                </a:extLst>
              </p:cNvPr>
              <p:cNvSpPr/>
              <p:nvPr/>
            </p:nvSpPr>
            <p:spPr>
              <a:xfrm rot="10800000" flipV="1">
                <a:off x="4080289" y="4768301"/>
                <a:ext cx="276429" cy="276429"/>
              </a:xfrm>
              <a:prstGeom prst="arc">
                <a:avLst/>
              </a:prstGeom>
              <a:ln>
                <a:solidFill>
                  <a:srgbClr val="29719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8" name="Straight Connector 27">
              <a:extLst>
                <a:ext uri="{FF2B5EF4-FFF2-40B4-BE49-F238E27FC236}">
                  <a16:creationId xmlns:a16="http://schemas.microsoft.com/office/drawing/2014/main" id="{D1AD3AD2-D799-4CA5-BF90-2D357D86DF5B}"/>
                </a:ext>
              </a:extLst>
            </p:cNvPr>
            <p:cNvCxnSpPr>
              <a:cxnSpLocks/>
              <a:stCxn id="30" idx="0"/>
            </p:cNvCxnSpPr>
            <p:nvPr/>
          </p:nvCxnSpPr>
          <p:spPr>
            <a:xfrm>
              <a:off x="4565208" y="4933189"/>
              <a:ext cx="7333178" cy="1"/>
            </a:xfrm>
            <a:prstGeom prst="line">
              <a:avLst/>
            </a:prstGeom>
            <a:ln>
              <a:solidFill>
                <a:srgbClr val="29719F"/>
              </a:solidFill>
              <a:prstDash val="dash"/>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03E3015-FC4C-4071-8392-0226FBA32701}"/>
              </a:ext>
            </a:extLst>
          </p:cNvPr>
          <p:cNvGrpSpPr/>
          <p:nvPr/>
        </p:nvGrpSpPr>
        <p:grpSpPr>
          <a:xfrm>
            <a:off x="4326295" y="2951795"/>
            <a:ext cx="7572091" cy="955648"/>
            <a:chOff x="4326295" y="2951795"/>
            <a:chExt cx="7572091" cy="955648"/>
          </a:xfrm>
        </p:grpSpPr>
        <p:grpSp>
          <p:nvGrpSpPr>
            <p:cNvPr id="450" name="Group 449">
              <a:extLst>
                <a:ext uri="{FF2B5EF4-FFF2-40B4-BE49-F238E27FC236}">
                  <a16:creationId xmlns:a16="http://schemas.microsoft.com/office/drawing/2014/main" id="{6F0F6151-A2C9-4649-88CF-A7F2C279C8B6}"/>
                </a:ext>
              </a:extLst>
            </p:cNvPr>
            <p:cNvGrpSpPr/>
            <p:nvPr/>
          </p:nvGrpSpPr>
          <p:grpSpPr>
            <a:xfrm>
              <a:off x="4326295" y="2951795"/>
              <a:ext cx="477826" cy="955648"/>
              <a:chOff x="4080289" y="3153190"/>
              <a:chExt cx="276429" cy="552858"/>
            </a:xfrm>
          </p:grpSpPr>
          <p:sp>
            <p:nvSpPr>
              <p:cNvPr id="17" name="Arc 16">
                <a:extLst>
                  <a:ext uri="{FF2B5EF4-FFF2-40B4-BE49-F238E27FC236}">
                    <a16:creationId xmlns:a16="http://schemas.microsoft.com/office/drawing/2014/main" id="{9C40DE5A-BB98-49D1-8DC1-EA754AFB07ED}"/>
                  </a:ext>
                </a:extLst>
              </p:cNvPr>
              <p:cNvSpPr/>
              <p:nvPr/>
            </p:nvSpPr>
            <p:spPr>
              <a:xfrm rot="10800000">
                <a:off x="4080289" y="3153190"/>
                <a:ext cx="276429" cy="276429"/>
              </a:xfrm>
              <a:prstGeom prst="arc">
                <a:avLst/>
              </a:prstGeom>
              <a:ln>
                <a:solidFill>
                  <a:srgbClr val="29719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4E2C36CE-AF27-4568-B3D1-1653AB73904C}"/>
                  </a:ext>
                </a:extLst>
              </p:cNvPr>
              <p:cNvSpPr/>
              <p:nvPr/>
            </p:nvSpPr>
            <p:spPr>
              <a:xfrm rot="10800000" flipV="1">
                <a:off x="4080289" y="3429619"/>
                <a:ext cx="276429" cy="276429"/>
              </a:xfrm>
              <a:prstGeom prst="arc">
                <a:avLst/>
              </a:prstGeom>
              <a:ln>
                <a:solidFill>
                  <a:srgbClr val="29719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32" name="Straight Connector 31">
              <a:extLst>
                <a:ext uri="{FF2B5EF4-FFF2-40B4-BE49-F238E27FC236}">
                  <a16:creationId xmlns:a16="http://schemas.microsoft.com/office/drawing/2014/main" id="{8FA2141E-A70D-454B-8945-650519152F2A}"/>
                </a:ext>
              </a:extLst>
            </p:cNvPr>
            <p:cNvCxnSpPr>
              <a:cxnSpLocks/>
              <a:stCxn id="20" idx="0"/>
            </p:cNvCxnSpPr>
            <p:nvPr/>
          </p:nvCxnSpPr>
          <p:spPr>
            <a:xfrm flipV="1">
              <a:off x="4565208" y="3429005"/>
              <a:ext cx="7333178" cy="614"/>
            </a:xfrm>
            <a:prstGeom prst="line">
              <a:avLst/>
            </a:prstGeom>
            <a:ln>
              <a:solidFill>
                <a:srgbClr val="29719F"/>
              </a:solidFill>
              <a:prstDash val="dash"/>
            </a:ln>
          </p:spPr>
          <p:style>
            <a:lnRef idx="1">
              <a:schemeClr val="accent1"/>
            </a:lnRef>
            <a:fillRef idx="0">
              <a:schemeClr val="accent1"/>
            </a:fillRef>
            <a:effectRef idx="0">
              <a:schemeClr val="accent1"/>
            </a:effectRef>
            <a:fontRef idx="minor">
              <a:schemeClr val="tx1"/>
            </a:fontRef>
          </p:style>
        </p:cxnSp>
      </p:grpSp>
      <p:grpSp>
        <p:nvGrpSpPr>
          <p:cNvPr id="391" name="Group 390">
            <a:extLst>
              <a:ext uri="{FF2B5EF4-FFF2-40B4-BE49-F238E27FC236}">
                <a16:creationId xmlns:a16="http://schemas.microsoft.com/office/drawing/2014/main" id="{F18E1B29-40CF-4B54-A804-75FE55896E61}"/>
              </a:ext>
            </a:extLst>
          </p:cNvPr>
          <p:cNvGrpSpPr/>
          <p:nvPr/>
        </p:nvGrpSpPr>
        <p:grpSpPr>
          <a:xfrm>
            <a:off x="5178443" y="862673"/>
            <a:ext cx="1983422" cy="908864"/>
            <a:chOff x="5847939" y="795143"/>
            <a:chExt cx="1164834" cy="801075"/>
          </a:xfrm>
        </p:grpSpPr>
        <p:sp>
          <p:nvSpPr>
            <p:cNvPr id="388" name="Freeform: Shape 37">
              <a:extLst>
                <a:ext uri="{FF2B5EF4-FFF2-40B4-BE49-F238E27FC236}">
                  <a16:creationId xmlns:a16="http://schemas.microsoft.com/office/drawing/2014/main" id="{C275DB62-116A-42D9-82AA-C7EFA6104BF2}"/>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389" name="Rectangle 388">
              <a:extLst>
                <a:ext uri="{FF2B5EF4-FFF2-40B4-BE49-F238E27FC236}">
                  <a16:creationId xmlns:a16="http://schemas.microsoft.com/office/drawing/2014/main" id="{EBCCE182-2990-409F-9FCD-53D37C19A651}"/>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Selling business strategy, life coaching course &amp; leadership masterminds</a:t>
              </a:r>
            </a:p>
          </p:txBody>
        </p:sp>
        <p:sp>
          <p:nvSpPr>
            <p:cNvPr id="390" name="Rectangle 389">
              <a:extLst>
                <a:ext uri="{FF2B5EF4-FFF2-40B4-BE49-F238E27FC236}">
                  <a16:creationId xmlns:a16="http://schemas.microsoft.com/office/drawing/2014/main" id="{1BA5FBB7-B017-445E-BA62-E04AAB769728}"/>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grpSp>
        <p:nvGrpSpPr>
          <p:cNvPr id="392" name="Group 391">
            <a:extLst>
              <a:ext uri="{FF2B5EF4-FFF2-40B4-BE49-F238E27FC236}">
                <a16:creationId xmlns:a16="http://schemas.microsoft.com/office/drawing/2014/main" id="{A11CF6C0-444F-4DD3-8C65-D5EBD774B0A3}"/>
              </a:ext>
            </a:extLst>
          </p:cNvPr>
          <p:cNvGrpSpPr/>
          <p:nvPr/>
        </p:nvGrpSpPr>
        <p:grpSpPr>
          <a:xfrm>
            <a:off x="7398427" y="862673"/>
            <a:ext cx="1983422" cy="908864"/>
            <a:chOff x="5847939" y="795143"/>
            <a:chExt cx="1164834" cy="801075"/>
          </a:xfrm>
        </p:grpSpPr>
        <p:sp>
          <p:nvSpPr>
            <p:cNvPr id="393" name="Freeform: Shape 37">
              <a:extLst>
                <a:ext uri="{FF2B5EF4-FFF2-40B4-BE49-F238E27FC236}">
                  <a16:creationId xmlns:a16="http://schemas.microsoft.com/office/drawing/2014/main" id="{A4B2FDEB-1EA0-4DBC-83B3-3F857A5B37DC}"/>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394" name="Rectangle 393">
              <a:extLst>
                <a:ext uri="{FF2B5EF4-FFF2-40B4-BE49-F238E27FC236}">
                  <a16:creationId xmlns:a16="http://schemas.microsoft.com/office/drawing/2014/main" id="{0D340202-EB38-43ED-A714-6C11B475B80D}"/>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Existing client in a dead account</a:t>
              </a:r>
            </a:p>
          </p:txBody>
        </p:sp>
        <p:sp>
          <p:nvSpPr>
            <p:cNvPr id="395" name="Rectangle 394">
              <a:extLst>
                <a:ext uri="{FF2B5EF4-FFF2-40B4-BE49-F238E27FC236}">
                  <a16:creationId xmlns:a16="http://schemas.microsoft.com/office/drawing/2014/main" id="{316CE144-FF0D-4F36-93CE-BECE4A3EEAB0}"/>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grpSp>
        <p:nvGrpSpPr>
          <p:cNvPr id="396" name="Group 395">
            <a:extLst>
              <a:ext uri="{FF2B5EF4-FFF2-40B4-BE49-F238E27FC236}">
                <a16:creationId xmlns:a16="http://schemas.microsoft.com/office/drawing/2014/main" id="{D658C71F-58CA-4729-8F17-9641D0A4F9DF}"/>
              </a:ext>
            </a:extLst>
          </p:cNvPr>
          <p:cNvGrpSpPr/>
          <p:nvPr/>
        </p:nvGrpSpPr>
        <p:grpSpPr>
          <a:xfrm>
            <a:off x="9618410" y="862673"/>
            <a:ext cx="1983422" cy="908864"/>
            <a:chOff x="5847939" y="795143"/>
            <a:chExt cx="1164834" cy="801075"/>
          </a:xfrm>
        </p:grpSpPr>
        <p:sp>
          <p:nvSpPr>
            <p:cNvPr id="397" name="Freeform: Shape 37">
              <a:extLst>
                <a:ext uri="{FF2B5EF4-FFF2-40B4-BE49-F238E27FC236}">
                  <a16:creationId xmlns:a16="http://schemas.microsoft.com/office/drawing/2014/main" id="{508DAF41-FFFF-4F57-87A3-1E32CDE8DD9F}"/>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398" name="Rectangle 397">
              <a:extLst>
                <a:ext uri="{FF2B5EF4-FFF2-40B4-BE49-F238E27FC236}">
                  <a16:creationId xmlns:a16="http://schemas.microsoft.com/office/drawing/2014/main" id="{343DC5EC-76A2-40B5-8FDE-FDD1D093A69D}"/>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Existing client were leaving radio for other marketing methods</a:t>
              </a:r>
            </a:p>
          </p:txBody>
        </p:sp>
        <p:sp>
          <p:nvSpPr>
            <p:cNvPr id="399" name="Rectangle 398">
              <a:extLst>
                <a:ext uri="{FF2B5EF4-FFF2-40B4-BE49-F238E27FC236}">
                  <a16:creationId xmlns:a16="http://schemas.microsoft.com/office/drawing/2014/main" id="{5EEE2EBC-95A3-4D06-9ADC-7155F6C0B6E3}"/>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sp>
        <p:nvSpPr>
          <p:cNvPr id="402" name="Rectangle 401">
            <a:extLst>
              <a:ext uri="{FF2B5EF4-FFF2-40B4-BE49-F238E27FC236}">
                <a16:creationId xmlns:a16="http://schemas.microsoft.com/office/drawing/2014/main" id="{C94A5291-11E0-4F9C-A8D8-9E28FE0821C4}"/>
              </a:ext>
            </a:extLst>
          </p:cNvPr>
          <p:cNvSpPr/>
          <p:nvPr/>
        </p:nvSpPr>
        <p:spPr>
          <a:xfrm>
            <a:off x="5891140" y="537335"/>
            <a:ext cx="4997995" cy="303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200" i="1" noProof="1">
                <a:solidFill>
                  <a:srgbClr val="29719F"/>
                </a:solidFill>
                <a:latin typeface="Century Gothic" panose="020B0502020202020204" pitchFamily="34" charset="0"/>
              </a:rPr>
              <a:t>Explain the situation you faced.</a:t>
            </a:r>
          </a:p>
        </p:txBody>
      </p:sp>
      <p:grpSp>
        <p:nvGrpSpPr>
          <p:cNvPr id="406" name="Group 405">
            <a:extLst>
              <a:ext uri="{FF2B5EF4-FFF2-40B4-BE49-F238E27FC236}">
                <a16:creationId xmlns:a16="http://schemas.microsoft.com/office/drawing/2014/main" id="{D03A137C-5566-4CE0-8A9F-3DBA17602731}"/>
              </a:ext>
            </a:extLst>
          </p:cNvPr>
          <p:cNvGrpSpPr/>
          <p:nvPr/>
        </p:nvGrpSpPr>
        <p:grpSpPr>
          <a:xfrm>
            <a:off x="5178443" y="2366859"/>
            <a:ext cx="1983422" cy="908864"/>
            <a:chOff x="5847939" y="795143"/>
            <a:chExt cx="1164834" cy="801075"/>
          </a:xfrm>
        </p:grpSpPr>
        <p:sp>
          <p:nvSpPr>
            <p:cNvPr id="416" name="Freeform: Shape 37">
              <a:extLst>
                <a:ext uri="{FF2B5EF4-FFF2-40B4-BE49-F238E27FC236}">
                  <a16:creationId xmlns:a16="http://schemas.microsoft.com/office/drawing/2014/main" id="{A305249E-9A82-43E7-B0A0-9C464E1B4DE9}"/>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417" name="Rectangle 416">
              <a:extLst>
                <a:ext uri="{FF2B5EF4-FFF2-40B4-BE49-F238E27FC236}">
                  <a16:creationId xmlns:a16="http://schemas.microsoft.com/office/drawing/2014/main" id="{B19F6BF0-46FB-437D-A570-E5CF4D4A35DB}"/>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Pre-sales phone sales, in-person event sales</a:t>
              </a:r>
            </a:p>
          </p:txBody>
        </p:sp>
        <p:sp>
          <p:nvSpPr>
            <p:cNvPr id="418" name="Rectangle 417">
              <a:extLst>
                <a:ext uri="{FF2B5EF4-FFF2-40B4-BE49-F238E27FC236}">
                  <a16:creationId xmlns:a16="http://schemas.microsoft.com/office/drawing/2014/main" id="{E604958A-CA7A-4BEC-BE99-915F55454471}"/>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grpSp>
        <p:nvGrpSpPr>
          <p:cNvPr id="407" name="Group 406">
            <a:extLst>
              <a:ext uri="{FF2B5EF4-FFF2-40B4-BE49-F238E27FC236}">
                <a16:creationId xmlns:a16="http://schemas.microsoft.com/office/drawing/2014/main" id="{653FC737-A41F-4CCD-9547-D263A7FF3012}"/>
              </a:ext>
            </a:extLst>
          </p:cNvPr>
          <p:cNvGrpSpPr/>
          <p:nvPr/>
        </p:nvGrpSpPr>
        <p:grpSpPr>
          <a:xfrm>
            <a:off x="7398427" y="2366859"/>
            <a:ext cx="1983422" cy="908864"/>
            <a:chOff x="5847939" y="795143"/>
            <a:chExt cx="1164834" cy="801075"/>
          </a:xfrm>
        </p:grpSpPr>
        <p:sp>
          <p:nvSpPr>
            <p:cNvPr id="413" name="Freeform: Shape 37">
              <a:extLst>
                <a:ext uri="{FF2B5EF4-FFF2-40B4-BE49-F238E27FC236}">
                  <a16:creationId xmlns:a16="http://schemas.microsoft.com/office/drawing/2014/main" id="{7CEE1249-C7D0-4824-A6E9-25D13E724FB6}"/>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414" name="Rectangle 413">
              <a:extLst>
                <a:ext uri="{FF2B5EF4-FFF2-40B4-BE49-F238E27FC236}">
                  <a16:creationId xmlns:a16="http://schemas.microsoft.com/office/drawing/2014/main" id="{610443E9-9236-4C53-A83F-E8D49A404BF8}"/>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Find ways to revitalize account</a:t>
              </a:r>
            </a:p>
          </p:txBody>
        </p:sp>
        <p:sp>
          <p:nvSpPr>
            <p:cNvPr id="415" name="Rectangle 414">
              <a:extLst>
                <a:ext uri="{FF2B5EF4-FFF2-40B4-BE49-F238E27FC236}">
                  <a16:creationId xmlns:a16="http://schemas.microsoft.com/office/drawing/2014/main" id="{43917018-5346-4DDE-A732-D1D8EBD19F93}"/>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grpSp>
        <p:nvGrpSpPr>
          <p:cNvPr id="408" name="Group 407">
            <a:extLst>
              <a:ext uri="{FF2B5EF4-FFF2-40B4-BE49-F238E27FC236}">
                <a16:creationId xmlns:a16="http://schemas.microsoft.com/office/drawing/2014/main" id="{675735C1-EFF0-409D-BAFD-4306304219F3}"/>
              </a:ext>
            </a:extLst>
          </p:cNvPr>
          <p:cNvGrpSpPr/>
          <p:nvPr/>
        </p:nvGrpSpPr>
        <p:grpSpPr>
          <a:xfrm>
            <a:off x="9618410" y="2366859"/>
            <a:ext cx="1983422" cy="908864"/>
            <a:chOff x="5847939" y="795143"/>
            <a:chExt cx="1164834" cy="801075"/>
          </a:xfrm>
        </p:grpSpPr>
        <p:sp>
          <p:nvSpPr>
            <p:cNvPr id="410" name="Freeform: Shape 37">
              <a:extLst>
                <a:ext uri="{FF2B5EF4-FFF2-40B4-BE49-F238E27FC236}">
                  <a16:creationId xmlns:a16="http://schemas.microsoft.com/office/drawing/2014/main" id="{F3D69ED1-E879-4507-98E0-17E84334E59B}"/>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411" name="Rectangle 410">
              <a:extLst>
                <a:ext uri="{FF2B5EF4-FFF2-40B4-BE49-F238E27FC236}">
                  <a16:creationId xmlns:a16="http://schemas.microsoft.com/office/drawing/2014/main" id="{FA84E365-B5AD-46F5-BD55-919E5A7C684C}"/>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Research past behavior, connect w point of contact, find other solutions</a:t>
              </a:r>
            </a:p>
          </p:txBody>
        </p:sp>
        <p:sp>
          <p:nvSpPr>
            <p:cNvPr id="412" name="Rectangle 411">
              <a:extLst>
                <a:ext uri="{FF2B5EF4-FFF2-40B4-BE49-F238E27FC236}">
                  <a16:creationId xmlns:a16="http://schemas.microsoft.com/office/drawing/2014/main" id="{6831BBEA-FBEB-41F4-AB34-AC17F8323242}"/>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sp>
        <p:nvSpPr>
          <p:cNvPr id="409" name="Rectangle 408">
            <a:extLst>
              <a:ext uri="{FF2B5EF4-FFF2-40B4-BE49-F238E27FC236}">
                <a16:creationId xmlns:a16="http://schemas.microsoft.com/office/drawing/2014/main" id="{818809EA-2490-4DC1-A073-8F4DAE977EF9}"/>
              </a:ext>
            </a:extLst>
          </p:cNvPr>
          <p:cNvSpPr/>
          <p:nvPr/>
        </p:nvSpPr>
        <p:spPr>
          <a:xfrm>
            <a:off x="5670320" y="2041521"/>
            <a:ext cx="5439636" cy="303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200" i="1" noProof="1">
                <a:solidFill>
                  <a:srgbClr val="29719F"/>
                </a:solidFill>
                <a:latin typeface="Century Gothic" panose="020B0502020202020204" pitchFamily="34" charset="0"/>
              </a:rPr>
              <a:t>Explain the task of what you had to do. Focus on your responsibilities.</a:t>
            </a:r>
          </a:p>
        </p:txBody>
      </p:sp>
      <p:grpSp>
        <p:nvGrpSpPr>
          <p:cNvPr id="420" name="Group 419">
            <a:extLst>
              <a:ext uri="{FF2B5EF4-FFF2-40B4-BE49-F238E27FC236}">
                <a16:creationId xmlns:a16="http://schemas.microsoft.com/office/drawing/2014/main" id="{C5C7DA15-EDCB-4CC8-B715-3D322744EE51}"/>
              </a:ext>
            </a:extLst>
          </p:cNvPr>
          <p:cNvGrpSpPr/>
          <p:nvPr/>
        </p:nvGrpSpPr>
        <p:grpSpPr>
          <a:xfrm>
            <a:off x="5178443" y="3871045"/>
            <a:ext cx="1983422" cy="908864"/>
            <a:chOff x="5847939" y="795143"/>
            <a:chExt cx="1164834" cy="801075"/>
          </a:xfrm>
        </p:grpSpPr>
        <p:sp>
          <p:nvSpPr>
            <p:cNvPr id="430" name="Freeform: Shape 37">
              <a:extLst>
                <a:ext uri="{FF2B5EF4-FFF2-40B4-BE49-F238E27FC236}">
                  <a16:creationId xmlns:a16="http://schemas.microsoft.com/office/drawing/2014/main" id="{A1EFA984-6830-4807-9671-1CC273B1D114}"/>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431" name="Rectangle 430">
              <a:extLst>
                <a:ext uri="{FF2B5EF4-FFF2-40B4-BE49-F238E27FC236}">
                  <a16:creationId xmlns:a16="http://schemas.microsoft.com/office/drawing/2014/main" id="{AB30AAE1-7699-4FEC-AB15-C16B7B16D91C}"/>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Address money concerns (drift programs – and revenue tiers)</a:t>
              </a:r>
            </a:p>
          </p:txBody>
        </p:sp>
        <p:sp>
          <p:nvSpPr>
            <p:cNvPr id="432" name="Rectangle 431">
              <a:extLst>
                <a:ext uri="{FF2B5EF4-FFF2-40B4-BE49-F238E27FC236}">
                  <a16:creationId xmlns:a16="http://schemas.microsoft.com/office/drawing/2014/main" id="{01749A66-F580-4FCC-878F-CBBF6E2E520D}"/>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grpSp>
        <p:nvGrpSpPr>
          <p:cNvPr id="421" name="Group 420">
            <a:extLst>
              <a:ext uri="{FF2B5EF4-FFF2-40B4-BE49-F238E27FC236}">
                <a16:creationId xmlns:a16="http://schemas.microsoft.com/office/drawing/2014/main" id="{5B1BB0EC-8318-49C3-93BC-06AE9C7EF5D5}"/>
              </a:ext>
            </a:extLst>
          </p:cNvPr>
          <p:cNvGrpSpPr/>
          <p:nvPr/>
        </p:nvGrpSpPr>
        <p:grpSpPr>
          <a:xfrm>
            <a:off x="7398427" y="3871045"/>
            <a:ext cx="1983422" cy="908864"/>
            <a:chOff x="5847939" y="795143"/>
            <a:chExt cx="1164834" cy="801075"/>
          </a:xfrm>
        </p:grpSpPr>
        <p:sp>
          <p:nvSpPr>
            <p:cNvPr id="427" name="Freeform: Shape 37">
              <a:extLst>
                <a:ext uri="{FF2B5EF4-FFF2-40B4-BE49-F238E27FC236}">
                  <a16:creationId xmlns:a16="http://schemas.microsoft.com/office/drawing/2014/main" id="{8C89D44B-4576-4741-A896-E3EA6AFEC280}"/>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428" name="Rectangle 427">
              <a:extLst>
                <a:ext uri="{FF2B5EF4-FFF2-40B4-BE49-F238E27FC236}">
                  <a16:creationId xmlns:a16="http://schemas.microsoft.com/office/drawing/2014/main" id="{2C4A17C3-2A2E-4822-9616-914368C41739}"/>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Connected with stakeholders, reviewed past projects</a:t>
              </a:r>
            </a:p>
          </p:txBody>
        </p:sp>
        <p:sp>
          <p:nvSpPr>
            <p:cNvPr id="429" name="Rectangle 428">
              <a:extLst>
                <a:ext uri="{FF2B5EF4-FFF2-40B4-BE49-F238E27FC236}">
                  <a16:creationId xmlns:a16="http://schemas.microsoft.com/office/drawing/2014/main" id="{97AE365D-A185-4F0A-8829-7381CDEC4C6B}"/>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grpSp>
        <p:nvGrpSpPr>
          <p:cNvPr id="422" name="Group 421">
            <a:extLst>
              <a:ext uri="{FF2B5EF4-FFF2-40B4-BE49-F238E27FC236}">
                <a16:creationId xmlns:a16="http://schemas.microsoft.com/office/drawing/2014/main" id="{BFAD7964-D2D4-4656-8796-AC9C67268E69}"/>
              </a:ext>
            </a:extLst>
          </p:cNvPr>
          <p:cNvGrpSpPr/>
          <p:nvPr/>
        </p:nvGrpSpPr>
        <p:grpSpPr>
          <a:xfrm>
            <a:off x="9618410" y="3871045"/>
            <a:ext cx="1983422" cy="908864"/>
            <a:chOff x="5847939" y="795143"/>
            <a:chExt cx="1164834" cy="801075"/>
          </a:xfrm>
        </p:grpSpPr>
        <p:sp>
          <p:nvSpPr>
            <p:cNvPr id="424" name="Freeform: Shape 37">
              <a:extLst>
                <a:ext uri="{FF2B5EF4-FFF2-40B4-BE49-F238E27FC236}">
                  <a16:creationId xmlns:a16="http://schemas.microsoft.com/office/drawing/2014/main" id="{E84F8F7F-BE09-412C-A6EA-9C496C308060}"/>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425" name="Rectangle 424">
              <a:extLst>
                <a:ext uri="{FF2B5EF4-FFF2-40B4-BE49-F238E27FC236}">
                  <a16:creationId xmlns:a16="http://schemas.microsoft.com/office/drawing/2014/main" id="{22C1227D-62FB-490F-B4E4-D60C7BEE033D}"/>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Presented digital solutions that solve their problems.</a:t>
              </a:r>
            </a:p>
          </p:txBody>
        </p:sp>
        <p:sp>
          <p:nvSpPr>
            <p:cNvPr id="426" name="Rectangle 425">
              <a:extLst>
                <a:ext uri="{FF2B5EF4-FFF2-40B4-BE49-F238E27FC236}">
                  <a16:creationId xmlns:a16="http://schemas.microsoft.com/office/drawing/2014/main" id="{866DE630-62E6-48C0-91B2-FDBCD6A4A536}"/>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sp>
        <p:nvSpPr>
          <p:cNvPr id="423" name="Rectangle 422">
            <a:extLst>
              <a:ext uri="{FF2B5EF4-FFF2-40B4-BE49-F238E27FC236}">
                <a16:creationId xmlns:a16="http://schemas.microsoft.com/office/drawing/2014/main" id="{3403FFC6-AE58-464B-85FC-70E3DC4AEB2E}"/>
              </a:ext>
            </a:extLst>
          </p:cNvPr>
          <p:cNvSpPr/>
          <p:nvPr/>
        </p:nvSpPr>
        <p:spPr>
          <a:xfrm>
            <a:off x="5371443" y="3545707"/>
            <a:ext cx="6037390" cy="303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200" i="1" noProof="1">
                <a:solidFill>
                  <a:srgbClr val="29719F"/>
                </a:solidFill>
                <a:latin typeface="Century Gothic" panose="020B0502020202020204" pitchFamily="34" charset="0"/>
              </a:rPr>
              <a:t>Explain the actions you took to overcome the challenge you were faced with.</a:t>
            </a:r>
          </a:p>
        </p:txBody>
      </p:sp>
      <p:grpSp>
        <p:nvGrpSpPr>
          <p:cNvPr id="434" name="Group 433">
            <a:extLst>
              <a:ext uri="{FF2B5EF4-FFF2-40B4-BE49-F238E27FC236}">
                <a16:creationId xmlns:a16="http://schemas.microsoft.com/office/drawing/2014/main" id="{68695243-1813-4CB2-8026-F3E8EA9BACBE}"/>
              </a:ext>
            </a:extLst>
          </p:cNvPr>
          <p:cNvGrpSpPr/>
          <p:nvPr/>
        </p:nvGrpSpPr>
        <p:grpSpPr>
          <a:xfrm>
            <a:off x="5178443" y="5375231"/>
            <a:ext cx="1983422" cy="908864"/>
            <a:chOff x="5847939" y="795143"/>
            <a:chExt cx="1164834" cy="801075"/>
          </a:xfrm>
        </p:grpSpPr>
        <p:sp>
          <p:nvSpPr>
            <p:cNvPr id="444" name="Freeform: Shape 37">
              <a:extLst>
                <a:ext uri="{FF2B5EF4-FFF2-40B4-BE49-F238E27FC236}">
                  <a16:creationId xmlns:a16="http://schemas.microsoft.com/office/drawing/2014/main" id="{6475B64A-034C-49C5-840C-74D2A0AF6AFB}"/>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445" name="Rectangle 444">
              <a:extLst>
                <a:ext uri="{FF2B5EF4-FFF2-40B4-BE49-F238E27FC236}">
                  <a16:creationId xmlns:a16="http://schemas.microsoft.com/office/drawing/2014/main" id="{32B6BFAA-4CCE-4F36-A163-7481B285F72C}"/>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Adapted sales cycle based on need, client priorities, budget</a:t>
              </a:r>
            </a:p>
          </p:txBody>
        </p:sp>
        <p:sp>
          <p:nvSpPr>
            <p:cNvPr id="446" name="Rectangle 445">
              <a:extLst>
                <a:ext uri="{FF2B5EF4-FFF2-40B4-BE49-F238E27FC236}">
                  <a16:creationId xmlns:a16="http://schemas.microsoft.com/office/drawing/2014/main" id="{98279247-38EA-41FE-8D93-DF02845FA8D2}"/>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grpSp>
        <p:nvGrpSpPr>
          <p:cNvPr id="435" name="Group 434">
            <a:extLst>
              <a:ext uri="{FF2B5EF4-FFF2-40B4-BE49-F238E27FC236}">
                <a16:creationId xmlns:a16="http://schemas.microsoft.com/office/drawing/2014/main" id="{1C181BAA-CFD1-4CC2-BC8A-096355089071}"/>
              </a:ext>
            </a:extLst>
          </p:cNvPr>
          <p:cNvGrpSpPr/>
          <p:nvPr/>
        </p:nvGrpSpPr>
        <p:grpSpPr>
          <a:xfrm>
            <a:off x="7398427" y="5375231"/>
            <a:ext cx="1983422" cy="908864"/>
            <a:chOff x="5847939" y="795143"/>
            <a:chExt cx="1164834" cy="801075"/>
          </a:xfrm>
        </p:grpSpPr>
        <p:sp>
          <p:nvSpPr>
            <p:cNvPr id="441" name="Freeform: Shape 37">
              <a:extLst>
                <a:ext uri="{FF2B5EF4-FFF2-40B4-BE49-F238E27FC236}">
                  <a16:creationId xmlns:a16="http://schemas.microsoft.com/office/drawing/2014/main" id="{9FDC777F-E0F2-40A2-AF7B-2D9AD4AA7E4D}"/>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442" name="Rectangle 441">
              <a:extLst>
                <a:ext uri="{FF2B5EF4-FFF2-40B4-BE49-F238E27FC236}">
                  <a16:creationId xmlns:a16="http://schemas.microsoft.com/office/drawing/2014/main" id="{B45C5CE8-E780-48F1-B31D-84E8BE87DA32}"/>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Leadership was loking for a way to change tech from past project</a:t>
              </a:r>
            </a:p>
          </p:txBody>
        </p:sp>
        <p:sp>
          <p:nvSpPr>
            <p:cNvPr id="443" name="Rectangle 442">
              <a:extLst>
                <a:ext uri="{FF2B5EF4-FFF2-40B4-BE49-F238E27FC236}">
                  <a16:creationId xmlns:a16="http://schemas.microsoft.com/office/drawing/2014/main" id="{2F5BF6F7-5205-4B31-8660-424AFE0C8A03}"/>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grpSp>
        <p:nvGrpSpPr>
          <p:cNvPr id="436" name="Group 435">
            <a:extLst>
              <a:ext uri="{FF2B5EF4-FFF2-40B4-BE49-F238E27FC236}">
                <a16:creationId xmlns:a16="http://schemas.microsoft.com/office/drawing/2014/main" id="{74666813-99AA-4F7F-BD90-82514D610710}"/>
              </a:ext>
            </a:extLst>
          </p:cNvPr>
          <p:cNvGrpSpPr/>
          <p:nvPr/>
        </p:nvGrpSpPr>
        <p:grpSpPr>
          <a:xfrm>
            <a:off x="9618410" y="5375231"/>
            <a:ext cx="1983422" cy="908864"/>
            <a:chOff x="5847939" y="795143"/>
            <a:chExt cx="1164834" cy="801075"/>
          </a:xfrm>
        </p:grpSpPr>
        <p:sp>
          <p:nvSpPr>
            <p:cNvPr id="438" name="Freeform: Shape 37">
              <a:extLst>
                <a:ext uri="{FF2B5EF4-FFF2-40B4-BE49-F238E27FC236}">
                  <a16:creationId xmlns:a16="http://schemas.microsoft.com/office/drawing/2014/main" id="{6056138B-A1AB-450B-82EC-D7BCCD236A0B}"/>
                </a:ext>
              </a:extLst>
            </p:cNvPr>
            <p:cNvSpPr/>
            <p:nvPr/>
          </p:nvSpPr>
          <p:spPr>
            <a:xfrm>
              <a:off x="5895470" y="1457372"/>
              <a:ext cx="108139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sp>
          <p:nvSpPr>
            <p:cNvPr id="439" name="Rectangle 438">
              <a:extLst>
                <a:ext uri="{FF2B5EF4-FFF2-40B4-BE49-F238E27FC236}">
                  <a16:creationId xmlns:a16="http://schemas.microsoft.com/office/drawing/2014/main" id="{8057A7A5-325E-47FC-810F-DADE6E12B2C8}"/>
                </a:ext>
              </a:extLst>
            </p:cNvPr>
            <p:cNvSpPr/>
            <p:nvPr/>
          </p:nvSpPr>
          <p:spPr>
            <a:xfrm>
              <a:off x="5847939" y="795146"/>
              <a:ext cx="1164834" cy="801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100" noProof="1">
                  <a:solidFill>
                    <a:schemeClr val="tx1">
                      <a:lumMod val="95000"/>
                      <a:lumOff val="5000"/>
                    </a:schemeClr>
                  </a:solidFill>
                  <a:latin typeface="Century Gothic" panose="020B0502020202020204" pitchFamily="34" charset="0"/>
                </a:rPr>
                <a:t>Gained their business on the digital side to make up for lost business</a:t>
              </a:r>
            </a:p>
          </p:txBody>
        </p:sp>
        <p:sp>
          <p:nvSpPr>
            <p:cNvPr id="440" name="Rectangle 439">
              <a:extLst>
                <a:ext uri="{FF2B5EF4-FFF2-40B4-BE49-F238E27FC236}">
                  <a16:creationId xmlns:a16="http://schemas.microsoft.com/office/drawing/2014/main" id="{71CCB2E8-18EB-4F97-BAA0-50C134C2C30F}"/>
                </a:ext>
              </a:extLst>
            </p:cNvPr>
            <p:cNvSpPr/>
            <p:nvPr/>
          </p:nvSpPr>
          <p:spPr>
            <a:xfrm rot="16200000">
              <a:off x="5559298" y="1083785"/>
              <a:ext cx="801070" cy="223786"/>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sz="1100">
                <a:solidFill>
                  <a:schemeClr val="bg1"/>
                </a:solidFill>
                <a:latin typeface="Century Gothic" panose="020B0502020202020204" pitchFamily="34" charset="0"/>
              </a:endParaRPr>
            </a:p>
          </p:txBody>
        </p:sp>
      </p:grpSp>
      <p:sp>
        <p:nvSpPr>
          <p:cNvPr id="437" name="Rectangle 436">
            <a:extLst>
              <a:ext uri="{FF2B5EF4-FFF2-40B4-BE49-F238E27FC236}">
                <a16:creationId xmlns:a16="http://schemas.microsoft.com/office/drawing/2014/main" id="{81A8D44C-969C-4AC5-80A1-5582CEE41B6B}"/>
              </a:ext>
            </a:extLst>
          </p:cNvPr>
          <p:cNvSpPr/>
          <p:nvPr/>
        </p:nvSpPr>
        <p:spPr>
          <a:xfrm>
            <a:off x="5891140" y="5049893"/>
            <a:ext cx="4997995" cy="303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200" i="1" noProof="1">
                <a:solidFill>
                  <a:srgbClr val="29719F"/>
                </a:solidFill>
                <a:latin typeface="Century Gothic" panose="020B0502020202020204" pitchFamily="34" charset="0"/>
              </a:rPr>
              <a:t>Explain the results of your actions, What did you learn?</a:t>
            </a:r>
          </a:p>
        </p:txBody>
      </p:sp>
      <p:grpSp>
        <p:nvGrpSpPr>
          <p:cNvPr id="457" name="Group 456">
            <a:extLst>
              <a:ext uri="{FF2B5EF4-FFF2-40B4-BE49-F238E27FC236}">
                <a16:creationId xmlns:a16="http://schemas.microsoft.com/office/drawing/2014/main" id="{982C271E-5EF9-48A6-B9B2-5F69B2CBE7E4}"/>
              </a:ext>
            </a:extLst>
          </p:cNvPr>
          <p:cNvGrpSpPr/>
          <p:nvPr/>
        </p:nvGrpSpPr>
        <p:grpSpPr>
          <a:xfrm>
            <a:off x="312702" y="2165367"/>
            <a:ext cx="3094126" cy="2835726"/>
            <a:chOff x="229213" y="2331720"/>
            <a:chExt cx="3094126" cy="2835726"/>
          </a:xfrm>
        </p:grpSpPr>
        <p:sp>
          <p:nvSpPr>
            <p:cNvPr id="455" name="Titel 1">
              <a:extLst>
                <a:ext uri="{FF2B5EF4-FFF2-40B4-BE49-F238E27FC236}">
                  <a16:creationId xmlns:a16="http://schemas.microsoft.com/office/drawing/2014/main" id="{F711F797-08F5-4D3B-9757-09E0BAEC58FC}"/>
                </a:ext>
              </a:extLst>
            </p:cNvPr>
            <p:cNvSpPr txBox="1">
              <a:spLocks/>
            </p:cNvSpPr>
            <p:nvPr/>
          </p:nvSpPr>
          <p:spPr bwMode="gray">
            <a:xfrm>
              <a:off x="229213" y="2331720"/>
              <a:ext cx="3094126" cy="5258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b="1" dirty="0">
                  <a:latin typeface="Century Gothic" panose="020B0502020202020204" pitchFamily="34" charset="0"/>
                </a:rPr>
                <a:t>STAR FRAMEWORK</a:t>
              </a:r>
            </a:p>
          </p:txBody>
        </p:sp>
        <p:sp>
          <p:nvSpPr>
            <p:cNvPr id="456" name="Rechteck 149">
              <a:extLst>
                <a:ext uri="{FF2B5EF4-FFF2-40B4-BE49-F238E27FC236}">
                  <a16:creationId xmlns:a16="http://schemas.microsoft.com/office/drawing/2014/main" id="{098CFD48-695E-400D-8C67-0FE41446C3C7}"/>
                </a:ext>
              </a:extLst>
            </p:cNvPr>
            <p:cNvSpPr/>
            <p:nvPr/>
          </p:nvSpPr>
          <p:spPr bwMode="gray">
            <a:xfrm>
              <a:off x="229213" y="2980148"/>
              <a:ext cx="3018299" cy="2187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The STAR method is a structured manner of responding to a behavioral-based question by discussing the specific situation, task, action, and result of the situation you are describing.</a:t>
              </a:r>
            </a:p>
          </p:txBody>
        </p:sp>
      </p:grpSp>
      <p:sp>
        <p:nvSpPr>
          <p:cNvPr id="12" name="Rechteck 13">
            <a:extLst>
              <a:ext uri="{FF2B5EF4-FFF2-40B4-BE49-F238E27FC236}">
                <a16:creationId xmlns:a16="http://schemas.microsoft.com/office/drawing/2014/main" id="{0F92AAC8-93B5-4E38-9080-72DA2CFB96DB}"/>
              </a:ext>
            </a:extLst>
          </p:cNvPr>
          <p:cNvSpPr/>
          <p:nvPr/>
        </p:nvSpPr>
        <p:spPr bwMode="gray">
          <a:xfrm>
            <a:off x="3718149" y="3649969"/>
            <a:ext cx="1234817" cy="1062254"/>
          </a:xfrm>
          <a:prstGeom prst="roundRect">
            <a:avLst>
              <a:gd name="adj" fmla="val 10802"/>
            </a:avLst>
          </a:prstGeom>
          <a:solidFill>
            <a:srgbClr val="29719F"/>
          </a:solidFill>
          <a:ln w="12700">
            <a:noFill/>
            <a:prstDash val="sysDash"/>
          </a:ln>
        </p:spPr>
        <p:txBody>
          <a:bodyPr wrap="square" anchor="ctr">
            <a:noAutofit/>
          </a:bodyPr>
          <a:lstStyle/>
          <a:p>
            <a:pPr marL="0" marR="0" lvl="0" indent="0" algn="ctr" defTabSz="913577" rtl="0" eaLnBrk="1" fontAlgn="auto" latinLnBrk="0" hangingPunct="1">
              <a:lnSpc>
                <a:spcPct val="100000"/>
              </a:lnSpc>
              <a:spcBef>
                <a:spcPts val="0"/>
              </a:spcBef>
              <a:spcAft>
                <a:spcPts val="600"/>
              </a:spcAft>
              <a:buClrTx/>
              <a:buSzTx/>
              <a:buFontTx/>
              <a:buNone/>
              <a:tabLst/>
              <a:defRPr/>
            </a:pPr>
            <a:r>
              <a:rPr kumimoji="0" lang="en-US" sz="35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A</a:t>
            </a:r>
          </a:p>
          <a:p>
            <a:pPr marL="0" marR="0" lvl="0" indent="0" algn="ctr" defTabSz="913577" rtl="0" eaLnBrk="1" fontAlgn="auto" latinLnBrk="0" hangingPunct="1">
              <a:lnSpc>
                <a:spcPct val="100000"/>
              </a:lnSpc>
              <a:spcBef>
                <a:spcPts val="0"/>
              </a:spcBef>
              <a:spcAft>
                <a:spcPts val="600"/>
              </a:spcAft>
              <a:buClrTx/>
              <a:buSzTx/>
              <a:buFontTx/>
              <a:buNone/>
              <a:tabLst/>
              <a:defRPr/>
            </a:pPr>
            <a:r>
              <a:rPr lang="en-US" sz="1400" dirty="0">
                <a:solidFill>
                  <a:srgbClr val="FFFFFF"/>
                </a:solidFill>
                <a:latin typeface="Century Gothic" panose="020B0502020202020204" pitchFamily="34" charset="0"/>
                <a:sym typeface="Century Gothic"/>
              </a:rPr>
              <a:t>Action</a:t>
            </a:r>
            <a:endParaRPr kumimoji="0" lang="en-US" sz="140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sp>
        <p:nvSpPr>
          <p:cNvPr id="11" name="Rechteck 13">
            <a:extLst>
              <a:ext uri="{FF2B5EF4-FFF2-40B4-BE49-F238E27FC236}">
                <a16:creationId xmlns:a16="http://schemas.microsoft.com/office/drawing/2014/main" id="{72DA0728-366C-40ED-8EC7-EC4A757FD47D}"/>
              </a:ext>
            </a:extLst>
          </p:cNvPr>
          <p:cNvSpPr/>
          <p:nvPr/>
        </p:nvSpPr>
        <p:spPr bwMode="gray">
          <a:xfrm>
            <a:off x="3718149" y="2145783"/>
            <a:ext cx="1234817" cy="1062254"/>
          </a:xfrm>
          <a:prstGeom prst="roundRect">
            <a:avLst>
              <a:gd name="adj" fmla="val 10802"/>
            </a:avLst>
          </a:prstGeom>
          <a:solidFill>
            <a:srgbClr val="29719F"/>
          </a:solidFill>
          <a:ln w="12700">
            <a:noFill/>
            <a:prstDash val="sysDash"/>
          </a:ln>
        </p:spPr>
        <p:txBody>
          <a:bodyPr wrap="square" anchor="ctr">
            <a:noAutofit/>
          </a:bodyPr>
          <a:lstStyle/>
          <a:p>
            <a:pPr marL="0" marR="0" lvl="0" indent="0" algn="ctr" defTabSz="913577" rtl="0" eaLnBrk="1" fontAlgn="auto" latinLnBrk="0" hangingPunct="1">
              <a:lnSpc>
                <a:spcPct val="100000"/>
              </a:lnSpc>
              <a:spcBef>
                <a:spcPts val="0"/>
              </a:spcBef>
              <a:spcAft>
                <a:spcPts val="600"/>
              </a:spcAft>
              <a:buClrTx/>
              <a:buSzTx/>
              <a:buFontTx/>
              <a:buNone/>
              <a:tabLst/>
              <a:defRPr/>
            </a:pPr>
            <a:r>
              <a:rPr kumimoji="0" lang="en-US" sz="35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T</a:t>
            </a:r>
          </a:p>
          <a:p>
            <a:pPr marL="0" marR="0" lvl="0" indent="0" algn="ctr" defTabSz="913577" rtl="0" eaLnBrk="1" fontAlgn="auto" latinLnBrk="0" hangingPunct="1">
              <a:lnSpc>
                <a:spcPct val="100000"/>
              </a:lnSpc>
              <a:spcBef>
                <a:spcPts val="0"/>
              </a:spcBef>
              <a:spcAft>
                <a:spcPts val="600"/>
              </a:spcAft>
              <a:buClrTx/>
              <a:buSzTx/>
              <a:buFontTx/>
              <a:buNone/>
              <a:tabLst/>
              <a:defRPr/>
            </a:pPr>
            <a:r>
              <a:rPr lang="en-US" sz="1400" dirty="0">
                <a:solidFill>
                  <a:srgbClr val="FFFFFF"/>
                </a:solidFill>
                <a:latin typeface="Century Gothic" panose="020B0502020202020204" pitchFamily="34" charset="0"/>
                <a:sym typeface="Century Gothic"/>
              </a:rPr>
              <a:t>Task</a:t>
            </a:r>
            <a:endParaRPr kumimoji="0" lang="en-US" sz="140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sp>
        <p:nvSpPr>
          <p:cNvPr id="8" name="Rechteck 13">
            <a:extLst>
              <a:ext uri="{FF2B5EF4-FFF2-40B4-BE49-F238E27FC236}">
                <a16:creationId xmlns:a16="http://schemas.microsoft.com/office/drawing/2014/main" id="{93B7526A-02DD-41AD-9A55-0FAC464815F8}"/>
              </a:ext>
            </a:extLst>
          </p:cNvPr>
          <p:cNvSpPr/>
          <p:nvPr/>
        </p:nvSpPr>
        <p:spPr bwMode="gray">
          <a:xfrm>
            <a:off x="3718149" y="641597"/>
            <a:ext cx="1234817" cy="1062254"/>
          </a:xfrm>
          <a:prstGeom prst="roundRect">
            <a:avLst>
              <a:gd name="adj" fmla="val 10802"/>
            </a:avLst>
          </a:prstGeom>
          <a:solidFill>
            <a:srgbClr val="29719F"/>
          </a:solidFill>
          <a:ln w="12700">
            <a:noFill/>
            <a:prstDash val="sysDash"/>
          </a:ln>
        </p:spPr>
        <p:txBody>
          <a:bodyPr wrap="square" anchor="ctr">
            <a:noAutofit/>
          </a:bodyPr>
          <a:lstStyle/>
          <a:p>
            <a:pPr marL="0" marR="0" lvl="0" indent="0" algn="ctr" defTabSz="913577" rtl="0" eaLnBrk="1" fontAlgn="auto" latinLnBrk="0" hangingPunct="1">
              <a:lnSpc>
                <a:spcPct val="100000"/>
              </a:lnSpc>
              <a:spcBef>
                <a:spcPts val="0"/>
              </a:spcBef>
              <a:spcAft>
                <a:spcPts val="600"/>
              </a:spcAft>
              <a:buClrTx/>
              <a:buSzTx/>
              <a:buFontTx/>
              <a:buNone/>
              <a:tabLst/>
              <a:defRPr/>
            </a:pPr>
            <a:r>
              <a:rPr kumimoji="0" lang="en-US" sz="35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S</a:t>
            </a:r>
          </a:p>
          <a:p>
            <a:pPr marL="0" marR="0" lvl="0" indent="0" algn="ctr" defTabSz="913577" rtl="0" eaLnBrk="1" fontAlgn="auto" latinLnBrk="0" hangingPunct="1">
              <a:lnSpc>
                <a:spcPct val="100000"/>
              </a:lnSpc>
              <a:spcBef>
                <a:spcPts val="0"/>
              </a:spcBef>
              <a:spcAft>
                <a:spcPts val="600"/>
              </a:spcAft>
              <a:buClrTx/>
              <a:buSzTx/>
              <a:buFontTx/>
              <a:buNone/>
              <a:tabLst/>
              <a:defRPr/>
            </a:pPr>
            <a:r>
              <a:rPr lang="en-US" sz="1400" dirty="0">
                <a:solidFill>
                  <a:srgbClr val="FFFFFF"/>
                </a:solidFill>
                <a:latin typeface="Century Gothic" panose="020B0502020202020204" pitchFamily="34" charset="0"/>
                <a:sym typeface="Century Gothic"/>
              </a:rPr>
              <a:t>Situation</a:t>
            </a:r>
            <a:endParaRPr kumimoji="0" lang="en-US" sz="140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spTree>
    <p:extLst>
      <p:ext uri="{BB962C8B-B14F-4D97-AF65-F5344CB8AC3E}">
        <p14:creationId xmlns:p14="http://schemas.microsoft.com/office/powerpoint/2010/main" val="266995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accel="50000" decel="50000" fill="hold" grpId="1" nodeType="withEffect">
                                  <p:stCondLst>
                                    <p:cond delay="0"/>
                                  </p:stCondLst>
                                  <p:childTnLst>
                                    <p:animMotion origin="layout" path="M 1.04167E-6 0.32917 L 1.04167E-6 1.11111E-6 " pathEditMode="relative" rAng="0" ptsTypes="AA">
                                      <p:cBhvr>
                                        <p:cTn id="9" dur="2000" fill="hold"/>
                                        <p:tgtEl>
                                          <p:spTgt spid="8"/>
                                        </p:tgtEl>
                                        <p:attrNameLst>
                                          <p:attrName>ppt_x</p:attrName>
                                          <p:attrName>ppt_y</p:attrName>
                                        </p:attrNameLst>
                                      </p:cBhvr>
                                      <p:rCtr x="0" y="-168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accel="50000" decel="50000" fill="hold" grpId="1" nodeType="withEffect">
                                  <p:stCondLst>
                                    <p:cond delay="0"/>
                                  </p:stCondLst>
                                  <p:childTnLst>
                                    <p:animMotion origin="layout" path="M 1.04167E-6 0.10972 L 1.04167E-6 2.22222E-6 " pathEditMode="relative" rAng="0" ptsTypes="AA">
                                      <p:cBhvr>
                                        <p:cTn id="14" dur="2000" fill="hold"/>
                                        <p:tgtEl>
                                          <p:spTgt spid="11"/>
                                        </p:tgtEl>
                                        <p:attrNameLst>
                                          <p:attrName>ppt_x</p:attrName>
                                          <p:attrName>ppt_y</p:attrName>
                                        </p:attrNameLst>
                                      </p:cBhvr>
                                      <p:rCtr x="0" y="-5486"/>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accel="50000" decel="50000" fill="hold" grpId="1" nodeType="withEffect">
                                  <p:stCondLst>
                                    <p:cond delay="0"/>
                                  </p:stCondLst>
                                  <p:childTnLst>
                                    <p:animMotion origin="layout" path="M 1.04167E-6 -0.10949 L 1.04167E-6 -7.40741E-7 " pathEditMode="relative" rAng="0" ptsTypes="AA">
                                      <p:cBhvr>
                                        <p:cTn id="19" dur="2000" fill="hold"/>
                                        <p:tgtEl>
                                          <p:spTgt spid="12"/>
                                        </p:tgtEl>
                                        <p:attrNameLst>
                                          <p:attrName>ppt_x</p:attrName>
                                          <p:attrName>ppt_y</p:attrName>
                                        </p:attrNameLst>
                                      </p:cBhvr>
                                      <p:rCtr x="0" y="5463"/>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accel="50000" decel="50000" fill="hold" grpId="1" nodeType="withEffect">
                                  <p:stCondLst>
                                    <p:cond delay="0"/>
                                  </p:stCondLst>
                                  <p:childTnLst>
                                    <p:animMotion origin="layout" path="M 1.04167E-6 -0.32894 L 1.04167E-6 4.81481E-6 " pathEditMode="relative" rAng="0" ptsTypes="AA">
                                      <p:cBhvr>
                                        <p:cTn id="24" dur="2000" fill="hold"/>
                                        <p:tgtEl>
                                          <p:spTgt spid="13"/>
                                        </p:tgtEl>
                                        <p:attrNameLst>
                                          <p:attrName>ppt_x</p:attrName>
                                          <p:attrName>ppt_y</p:attrName>
                                        </p:attrNameLst>
                                      </p:cBhvr>
                                      <p:rCtr x="0" y="16435"/>
                                    </p:animMotion>
                                  </p:childTnLst>
                                </p:cTn>
                              </p:par>
                              <p:par>
                                <p:cTn id="25" presetID="22" presetClass="entr" presetSubtype="8" fill="hold" nodeType="withEffect">
                                  <p:stCondLst>
                                    <p:cond delay="175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500"/>
                                        <p:tgtEl>
                                          <p:spTgt spid="4"/>
                                        </p:tgtEl>
                                      </p:cBhvr>
                                    </p:animEffect>
                                  </p:childTnLst>
                                </p:cTn>
                              </p:par>
                              <p:par>
                                <p:cTn id="28" presetID="22" presetClass="entr" presetSubtype="8" fill="hold" nodeType="withEffect">
                                  <p:stCondLst>
                                    <p:cond delay="175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1500"/>
                                        <p:tgtEl>
                                          <p:spTgt spid="2"/>
                                        </p:tgtEl>
                                      </p:cBhvr>
                                    </p:animEffect>
                                  </p:childTnLst>
                                </p:cTn>
                              </p:par>
                              <p:par>
                                <p:cTn id="31" presetID="22" presetClass="entr" presetSubtype="8" fill="hold" nodeType="withEffect">
                                  <p:stCondLst>
                                    <p:cond delay="175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1500"/>
                                        <p:tgtEl>
                                          <p:spTgt spid="3"/>
                                        </p:tgtEl>
                                      </p:cBhvr>
                                    </p:animEffect>
                                  </p:childTnLst>
                                </p:cTn>
                              </p:par>
                              <p:par>
                                <p:cTn id="34" presetID="22" presetClass="entr" presetSubtype="8"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1500"/>
                                        <p:tgtEl>
                                          <p:spTgt spid="7"/>
                                        </p:tgtEl>
                                      </p:cBhvr>
                                    </p:animEffect>
                                  </p:childTnLst>
                                </p:cTn>
                              </p:par>
                              <p:par>
                                <p:cTn id="37" presetID="10" presetClass="entr" presetSubtype="0" fill="hold" grpId="0" nodeType="withEffect">
                                  <p:stCondLst>
                                    <p:cond delay="2750"/>
                                  </p:stCondLst>
                                  <p:childTnLst>
                                    <p:set>
                                      <p:cBhvr>
                                        <p:cTn id="38" dur="1" fill="hold">
                                          <p:stCondLst>
                                            <p:cond delay="0"/>
                                          </p:stCondLst>
                                        </p:cTn>
                                        <p:tgtEl>
                                          <p:spTgt spid="402"/>
                                        </p:tgtEl>
                                        <p:attrNameLst>
                                          <p:attrName>style.visibility</p:attrName>
                                        </p:attrNameLst>
                                      </p:cBhvr>
                                      <p:to>
                                        <p:strVal val="visible"/>
                                      </p:to>
                                    </p:set>
                                    <p:animEffect transition="in" filter="fade">
                                      <p:cBhvr>
                                        <p:cTn id="39" dur="1000"/>
                                        <p:tgtEl>
                                          <p:spTgt spid="402"/>
                                        </p:tgtEl>
                                      </p:cBhvr>
                                    </p:animEffect>
                                  </p:childTnLst>
                                </p:cTn>
                              </p:par>
                              <p:par>
                                <p:cTn id="40" presetID="22" presetClass="entr" presetSubtype="8" fill="hold" nodeType="withEffect">
                                  <p:stCondLst>
                                    <p:cond delay="2750"/>
                                  </p:stCondLst>
                                  <p:childTnLst>
                                    <p:set>
                                      <p:cBhvr>
                                        <p:cTn id="41" dur="1" fill="hold">
                                          <p:stCondLst>
                                            <p:cond delay="0"/>
                                          </p:stCondLst>
                                        </p:cTn>
                                        <p:tgtEl>
                                          <p:spTgt spid="391"/>
                                        </p:tgtEl>
                                        <p:attrNameLst>
                                          <p:attrName>style.visibility</p:attrName>
                                        </p:attrNameLst>
                                      </p:cBhvr>
                                      <p:to>
                                        <p:strVal val="visible"/>
                                      </p:to>
                                    </p:set>
                                    <p:animEffect transition="in" filter="wipe(left)">
                                      <p:cBhvr>
                                        <p:cTn id="42" dur="1000"/>
                                        <p:tgtEl>
                                          <p:spTgt spid="391"/>
                                        </p:tgtEl>
                                      </p:cBhvr>
                                    </p:animEffect>
                                  </p:childTnLst>
                                </p:cTn>
                              </p:par>
                              <p:par>
                                <p:cTn id="43" presetID="22" presetClass="entr" presetSubtype="8" fill="hold" nodeType="withEffect">
                                  <p:stCondLst>
                                    <p:cond delay="2750"/>
                                  </p:stCondLst>
                                  <p:childTnLst>
                                    <p:set>
                                      <p:cBhvr>
                                        <p:cTn id="44" dur="1" fill="hold">
                                          <p:stCondLst>
                                            <p:cond delay="0"/>
                                          </p:stCondLst>
                                        </p:cTn>
                                        <p:tgtEl>
                                          <p:spTgt spid="392"/>
                                        </p:tgtEl>
                                        <p:attrNameLst>
                                          <p:attrName>style.visibility</p:attrName>
                                        </p:attrNameLst>
                                      </p:cBhvr>
                                      <p:to>
                                        <p:strVal val="visible"/>
                                      </p:to>
                                    </p:set>
                                    <p:animEffect transition="in" filter="wipe(left)">
                                      <p:cBhvr>
                                        <p:cTn id="45" dur="1000"/>
                                        <p:tgtEl>
                                          <p:spTgt spid="392"/>
                                        </p:tgtEl>
                                      </p:cBhvr>
                                    </p:animEffect>
                                  </p:childTnLst>
                                </p:cTn>
                              </p:par>
                              <p:par>
                                <p:cTn id="46" presetID="22" presetClass="entr" presetSubtype="8" fill="hold" nodeType="withEffect">
                                  <p:stCondLst>
                                    <p:cond delay="2750"/>
                                  </p:stCondLst>
                                  <p:childTnLst>
                                    <p:set>
                                      <p:cBhvr>
                                        <p:cTn id="47" dur="1" fill="hold">
                                          <p:stCondLst>
                                            <p:cond delay="0"/>
                                          </p:stCondLst>
                                        </p:cTn>
                                        <p:tgtEl>
                                          <p:spTgt spid="396"/>
                                        </p:tgtEl>
                                        <p:attrNameLst>
                                          <p:attrName>style.visibility</p:attrName>
                                        </p:attrNameLst>
                                      </p:cBhvr>
                                      <p:to>
                                        <p:strVal val="visible"/>
                                      </p:to>
                                    </p:set>
                                    <p:animEffect transition="in" filter="wipe(left)">
                                      <p:cBhvr>
                                        <p:cTn id="48" dur="1000"/>
                                        <p:tgtEl>
                                          <p:spTgt spid="396"/>
                                        </p:tgtEl>
                                      </p:cBhvr>
                                    </p:animEffect>
                                  </p:childTnLst>
                                </p:cTn>
                              </p:par>
                              <p:par>
                                <p:cTn id="49" presetID="10" presetClass="entr" presetSubtype="0" fill="hold" grpId="0" nodeType="withEffect">
                                  <p:stCondLst>
                                    <p:cond delay="3500"/>
                                  </p:stCondLst>
                                  <p:childTnLst>
                                    <p:set>
                                      <p:cBhvr>
                                        <p:cTn id="50" dur="1" fill="hold">
                                          <p:stCondLst>
                                            <p:cond delay="0"/>
                                          </p:stCondLst>
                                        </p:cTn>
                                        <p:tgtEl>
                                          <p:spTgt spid="409"/>
                                        </p:tgtEl>
                                        <p:attrNameLst>
                                          <p:attrName>style.visibility</p:attrName>
                                        </p:attrNameLst>
                                      </p:cBhvr>
                                      <p:to>
                                        <p:strVal val="visible"/>
                                      </p:to>
                                    </p:set>
                                    <p:animEffect transition="in" filter="fade">
                                      <p:cBhvr>
                                        <p:cTn id="51" dur="1000"/>
                                        <p:tgtEl>
                                          <p:spTgt spid="409"/>
                                        </p:tgtEl>
                                      </p:cBhvr>
                                    </p:animEffect>
                                  </p:childTnLst>
                                </p:cTn>
                              </p:par>
                              <p:par>
                                <p:cTn id="52" presetID="22" presetClass="entr" presetSubtype="8" fill="hold" nodeType="withEffect">
                                  <p:stCondLst>
                                    <p:cond delay="3500"/>
                                  </p:stCondLst>
                                  <p:childTnLst>
                                    <p:set>
                                      <p:cBhvr>
                                        <p:cTn id="53" dur="1" fill="hold">
                                          <p:stCondLst>
                                            <p:cond delay="0"/>
                                          </p:stCondLst>
                                        </p:cTn>
                                        <p:tgtEl>
                                          <p:spTgt spid="406"/>
                                        </p:tgtEl>
                                        <p:attrNameLst>
                                          <p:attrName>style.visibility</p:attrName>
                                        </p:attrNameLst>
                                      </p:cBhvr>
                                      <p:to>
                                        <p:strVal val="visible"/>
                                      </p:to>
                                    </p:set>
                                    <p:animEffect transition="in" filter="wipe(left)">
                                      <p:cBhvr>
                                        <p:cTn id="54" dur="1000"/>
                                        <p:tgtEl>
                                          <p:spTgt spid="406"/>
                                        </p:tgtEl>
                                      </p:cBhvr>
                                    </p:animEffect>
                                  </p:childTnLst>
                                </p:cTn>
                              </p:par>
                              <p:par>
                                <p:cTn id="55" presetID="22" presetClass="entr" presetSubtype="8" fill="hold" nodeType="withEffect">
                                  <p:stCondLst>
                                    <p:cond delay="3500"/>
                                  </p:stCondLst>
                                  <p:childTnLst>
                                    <p:set>
                                      <p:cBhvr>
                                        <p:cTn id="56" dur="1" fill="hold">
                                          <p:stCondLst>
                                            <p:cond delay="0"/>
                                          </p:stCondLst>
                                        </p:cTn>
                                        <p:tgtEl>
                                          <p:spTgt spid="407"/>
                                        </p:tgtEl>
                                        <p:attrNameLst>
                                          <p:attrName>style.visibility</p:attrName>
                                        </p:attrNameLst>
                                      </p:cBhvr>
                                      <p:to>
                                        <p:strVal val="visible"/>
                                      </p:to>
                                    </p:set>
                                    <p:animEffect transition="in" filter="wipe(left)">
                                      <p:cBhvr>
                                        <p:cTn id="57" dur="1000"/>
                                        <p:tgtEl>
                                          <p:spTgt spid="407"/>
                                        </p:tgtEl>
                                      </p:cBhvr>
                                    </p:animEffect>
                                  </p:childTnLst>
                                </p:cTn>
                              </p:par>
                              <p:par>
                                <p:cTn id="58" presetID="22" presetClass="entr" presetSubtype="8" fill="hold" nodeType="withEffect">
                                  <p:stCondLst>
                                    <p:cond delay="3500"/>
                                  </p:stCondLst>
                                  <p:childTnLst>
                                    <p:set>
                                      <p:cBhvr>
                                        <p:cTn id="59" dur="1" fill="hold">
                                          <p:stCondLst>
                                            <p:cond delay="0"/>
                                          </p:stCondLst>
                                        </p:cTn>
                                        <p:tgtEl>
                                          <p:spTgt spid="408"/>
                                        </p:tgtEl>
                                        <p:attrNameLst>
                                          <p:attrName>style.visibility</p:attrName>
                                        </p:attrNameLst>
                                      </p:cBhvr>
                                      <p:to>
                                        <p:strVal val="visible"/>
                                      </p:to>
                                    </p:set>
                                    <p:animEffect transition="in" filter="wipe(left)">
                                      <p:cBhvr>
                                        <p:cTn id="60" dur="1000"/>
                                        <p:tgtEl>
                                          <p:spTgt spid="408"/>
                                        </p:tgtEl>
                                      </p:cBhvr>
                                    </p:animEffect>
                                  </p:childTnLst>
                                </p:cTn>
                              </p:par>
                              <p:par>
                                <p:cTn id="61" presetID="10" presetClass="entr" presetSubtype="0" fill="hold" grpId="0" nodeType="withEffect">
                                  <p:stCondLst>
                                    <p:cond delay="4250"/>
                                  </p:stCondLst>
                                  <p:childTnLst>
                                    <p:set>
                                      <p:cBhvr>
                                        <p:cTn id="62" dur="1" fill="hold">
                                          <p:stCondLst>
                                            <p:cond delay="0"/>
                                          </p:stCondLst>
                                        </p:cTn>
                                        <p:tgtEl>
                                          <p:spTgt spid="423"/>
                                        </p:tgtEl>
                                        <p:attrNameLst>
                                          <p:attrName>style.visibility</p:attrName>
                                        </p:attrNameLst>
                                      </p:cBhvr>
                                      <p:to>
                                        <p:strVal val="visible"/>
                                      </p:to>
                                    </p:set>
                                    <p:animEffect transition="in" filter="fade">
                                      <p:cBhvr>
                                        <p:cTn id="63" dur="1000"/>
                                        <p:tgtEl>
                                          <p:spTgt spid="423"/>
                                        </p:tgtEl>
                                      </p:cBhvr>
                                    </p:animEffect>
                                  </p:childTnLst>
                                </p:cTn>
                              </p:par>
                              <p:par>
                                <p:cTn id="64" presetID="22" presetClass="entr" presetSubtype="8" fill="hold" nodeType="withEffect">
                                  <p:stCondLst>
                                    <p:cond delay="4250"/>
                                  </p:stCondLst>
                                  <p:childTnLst>
                                    <p:set>
                                      <p:cBhvr>
                                        <p:cTn id="65" dur="1" fill="hold">
                                          <p:stCondLst>
                                            <p:cond delay="0"/>
                                          </p:stCondLst>
                                        </p:cTn>
                                        <p:tgtEl>
                                          <p:spTgt spid="420"/>
                                        </p:tgtEl>
                                        <p:attrNameLst>
                                          <p:attrName>style.visibility</p:attrName>
                                        </p:attrNameLst>
                                      </p:cBhvr>
                                      <p:to>
                                        <p:strVal val="visible"/>
                                      </p:to>
                                    </p:set>
                                    <p:animEffect transition="in" filter="wipe(left)">
                                      <p:cBhvr>
                                        <p:cTn id="66" dur="1000"/>
                                        <p:tgtEl>
                                          <p:spTgt spid="420"/>
                                        </p:tgtEl>
                                      </p:cBhvr>
                                    </p:animEffect>
                                  </p:childTnLst>
                                </p:cTn>
                              </p:par>
                              <p:par>
                                <p:cTn id="67" presetID="22" presetClass="entr" presetSubtype="8" fill="hold" nodeType="withEffect">
                                  <p:stCondLst>
                                    <p:cond delay="4250"/>
                                  </p:stCondLst>
                                  <p:childTnLst>
                                    <p:set>
                                      <p:cBhvr>
                                        <p:cTn id="68" dur="1" fill="hold">
                                          <p:stCondLst>
                                            <p:cond delay="0"/>
                                          </p:stCondLst>
                                        </p:cTn>
                                        <p:tgtEl>
                                          <p:spTgt spid="421"/>
                                        </p:tgtEl>
                                        <p:attrNameLst>
                                          <p:attrName>style.visibility</p:attrName>
                                        </p:attrNameLst>
                                      </p:cBhvr>
                                      <p:to>
                                        <p:strVal val="visible"/>
                                      </p:to>
                                    </p:set>
                                    <p:animEffect transition="in" filter="wipe(left)">
                                      <p:cBhvr>
                                        <p:cTn id="69" dur="1000"/>
                                        <p:tgtEl>
                                          <p:spTgt spid="421"/>
                                        </p:tgtEl>
                                      </p:cBhvr>
                                    </p:animEffect>
                                  </p:childTnLst>
                                </p:cTn>
                              </p:par>
                              <p:par>
                                <p:cTn id="70" presetID="22" presetClass="entr" presetSubtype="8" fill="hold" nodeType="withEffect">
                                  <p:stCondLst>
                                    <p:cond delay="4250"/>
                                  </p:stCondLst>
                                  <p:childTnLst>
                                    <p:set>
                                      <p:cBhvr>
                                        <p:cTn id="71" dur="1" fill="hold">
                                          <p:stCondLst>
                                            <p:cond delay="0"/>
                                          </p:stCondLst>
                                        </p:cTn>
                                        <p:tgtEl>
                                          <p:spTgt spid="422"/>
                                        </p:tgtEl>
                                        <p:attrNameLst>
                                          <p:attrName>style.visibility</p:attrName>
                                        </p:attrNameLst>
                                      </p:cBhvr>
                                      <p:to>
                                        <p:strVal val="visible"/>
                                      </p:to>
                                    </p:set>
                                    <p:animEffect transition="in" filter="wipe(left)">
                                      <p:cBhvr>
                                        <p:cTn id="72" dur="1000"/>
                                        <p:tgtEl>
                                          <p:spTgt spid="422"/>
                                        </p:tgtEl>
                                      </p:cBhvr>
                                    </p:animEffect>
                                  </p:childTnLst>
                                </p:cTn>
                              </p:par>
                              <p:par>
                                <p:cTn id="73" presetID="10" presetClass="entr" presetSubtype="0" fill="hold" grpId="0" nodeType="withEffect">
                                  <p:stCondLst>
                                    <p:cond delay="5000"/>
                                  </p:stCondLst>
                                  <p:childTnLst>
                                    <p:set>
                                      <p:cBhvr>
                                        <p:cTn id="74" dur="1" fill="hold">
                                          <p:stCondLst>
                                            <p:cond delay="0"/>
                                          </p:stCondLst>
                                        </p:cTn>
                                        <p:tgtEl>
                                          <p:spTgt spid="437"/>
                                        </p:tgtEl>
                                        <p:attrNameLst>
                                          <p:attrName>style.visibility</p:attrName>
                                        </p:attrNameLst>
                                      </p:cBhvr>
                                      <p:to>
                                        <p:strVal val="visible"/>
                                      </p:to>
                                    </p:set>
                                    <p:animEffect transition="in" filter="fade">
                                      <p:cBhvr>
                                        <p:cTn id="75" dur="1000"/>
                                        <p:tgtEl>
                                          <p:spTgt spid="437"/>
                                        </p:tgtEl>
                                      </p:cBhvr>
                                    </p:animEffect>
                                  </p:childTnLst>
                                </p:cTn>
                              </p:par>
                              <p:par>
                                <p:cTn id="76" presetID="22" presetClass="entr" presetSubtype="8" fill="hold" nodeType="withEffect">
                                  <p:stCondLst>
                                    <p:cond delay="5000"/>
                                  </p:stCondLst>
                                  <p:childTnLst>
                                    <p:set>
                                      <p:cBhvr>
                                        <p:cTn id="77" dur="1" fill="hold">
                                          <p:stCondLst>
                                            <p:cond delay="0"/>
                                          </p:stCondLst>
                                        </p:cTn>
                                        <p:tgtEl>
                                          <p:spTgt spid="434"/>
                                        </p:tgtEl>
                                        <p:attrNameLst>
                                          <p:attrName>style.visibility</p:attrName>
                                        </p:attrNameLst>
                                      </p:cBhvr>
                                      <p:to>
                                        <p:strVal val="visible"/>
                                      </p:to>
                                    </p:set>
                                    <p:animEffect transition="in" filter="wipe(left)">
                                      <p:cBhvr>
                                        <p:cTn id="78" dur="1000"/>
                                        <p:tgtEl>
                                          <p:spTgt spid="434"/>
                                        </p:tgtEl>
                                      </p:cBhvr>
                                    </p:animEffect>
                                  </p:childTnLst>
                                </p:cTn>
                              </p:par>
                              <p:par>
                                <p:cTn id="79" presetID="22" presetClass="entr" presetSubtype="8" fill="hold" nodeType="withEffect">
                                  <p:stCondLst>
                                    <p:cond delay="5000"/>
                                  </p:stCondLst>
                                  <p:childTnLst>
                                    <p:set>
                                      <p:cBhvr>
                                        <p:cTn id="80" dur="1" fill="hold">
                                          <p:stCondLst>
                                            <p:cond delay="0"/>
                                          </p:stCondLst>
                                        </p:cTn>
                                        <p:tgtEl>
                                          <p:spTgt spid="435"/>
                                        </p:tgtEl>
                                        <p:attrNameLst>
                                          <p:attrName>style.visibility</p:attrName>
                                        </p:attrNameLst>
                                      </p:cBhvr>
                                      <p:to>
                                        <p:strVal val="visible"/>
                                      </p:to>
                                    </p:set>
                                    <p:animEffect transition="in" filter="wipe(left)">
                                      <p:cBhvr>
                                        <p:cTn id="81" dur="1000"/>
                                        <p:tgtEl>
                                          <p:spTgt spid="435"/>
                                        </p:tgtEl>
                                      </p:cBhvr>
                                    </p:animEffect>
                                  </p:childTnLst>
                                </p:cTn>
                              </p:par>
                              <p:par>
                                <p:cTn id="82" presetID="22" presetClass="entr" presetSubtype="8" fill="hold" nodeType="withEffect">
                                  <p:stCondLst>
                                    <p:cond delay="5000"/>
                                  </p:stCondLst>
                                  <p:childTnLst>
                                    <p:set>
                                      <p:cBhvr>
                                        <p:cTn id="83" dur="1" fill="hold">
                                          <p:stCondLst>
                                            <p:cond delay="0"/>
                                          </p:stCondLst>
                                        </p:cTn>
                                        <p:tgtEl>
                                          <p:spTgt spid="436"/>
                                        </p:tgtEl>
                                        <p:attrNameLst>
                                          <p:attrName>style.visibility</p:attrName>
                                        </p:attrNameLst>
                                      </p:cBhvr>
                                      <p:to>
                                        <p:strVal val="visible"/>
                                      </p:to>
                                    </p:set>
                                    <p:animEffect transition="in" filter="wipe(left)">
                                      <p:cBhvr>
                                        <p:cTn id="84" dur="10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3" grpId="1" animBg="1"/>
      <p:bldP spid="402" grpId="0"/>
      <p:bldP spid="409" grpId="0"/>
      <p:bldP spid="423" grpId="0"/>
      <p:bldP spid="437" grpId="0"/>
      <p:bldP spid="12" grpId="0" animBg="1"/>
      <p:bldP spid="12" grpId="1" animBg="1"/>
      <p:bldP spid="11" grpId="0" animBg="1"/>
      <p:bldP spid="11" grpId="1" animBg="1"/>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86">
            <a:extLst>
              <a:ext uri="{FF2B5EF4-FFF2-40B4-BE49-F238E27FC236}">
                <a16:creationId xmlns:a16="http://schemas.microsoft.com/office/drawing/2014/main" id="{B5616759-3493-47EA-A5AB-372D5063064C}"/>
              </a:ext>
            </a:extLst>
          </p:cNvPr>
          <p:cNvSpPr/>
          <p:nvPr/>
        </p:nvSpPr>
        <p:spPr bwMode="gray">
          <a:xfrm>
            <a:off x="-428" y="5546338"/>
            <a:ext cx="12179728" cy="13116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18" name="Titel 1">
            <a:extLst>
              <a:ext uri="{FF2B5EF4-FFF2-40B4-BE49-F238E27FC236}">
                <a16:creationId xmlns:a16="http://schemas.microsoft.com/office/drawing/2014/main" id="{11857D84-E2D5-4CD1-8F30-6665E939090F}"/>
              </a:ext>
            </a:extLst>
          </p:cNvPr>
          <p:cNvSpPr txBox="1">
            <a:spLocks/>
          </p:cNvSpPr>
          <p:nvPr/>
        </p:nvSpPr>
        <p:spPr bwMode="gray">
          <a:xfrm>
            <a:off x="912834" y="5910203"/>
            <a:ext cx="3790630" cy="5258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b="1" dirty="0" err="1">
                <a:latin typeface="Century Gothic" panose="020B0502020202020204" pitchFamily="34" charset="0"/>
              </a:rPr>
              <a:t>AcdB</a:t>
            </a:r>
            <a:r>
              <a:rPr lang="en-US" sz="2600" b="1" dirty="0">
                <a:latin typeface="Century Gothic" panose="020B0502020202020204" pitchFamily="34" charset="0"/>
              </a:rPr>
              <a:t> ANALYSIS</a:t>
            </a:r>
          </a:p>
        </p:txBody>
      </p:sp>
      <p:sp>
        <p:nvSpPr>
          <p:cNvPr id="19" name="Rechteck 149">
            <a:extLst>
              <a:ext uri="{FF2B5EF4-FFF2-40B4-BE49-F238E27FC236}">
                <a16:creationId xmlns:a16="http://schemas.microsoft.com/office/drawing/2014/main" id="{8A47B8BC-4215-4579-8F3E-FD71A0C5BC2A}"/>
              </a:ext>
            </a:extLst>
          </p:cNvPr>
          <p:cNvSpPr/>
          <p:nvPr/>
        </p:nvSpPr>
        <p:spPr bwMode="gray">
          <a:xfrm>
            <a:off x="5535698" y="5687777"/>
            <a:ext cx="6134566" cy="970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The </a:t>
            </a:r>
            <a:r>
              <a:rPr lang="en-US" sz="1399" dirty="0" err="1">
                <a:solidFill>
                  <a:srgbClr val="000000"/>
                </a:solidFill>
                <a:latin typeface="Century Gothic" panose="020B0502020202020204" pitchFamily="34" charset="0"/>
                <a:sym typeface="Century Gothic"/>
              </a:rPr>
              <a:t>AcdB</a:t>
            </a:r>
            <a:r>
              <a:rPr lang="en-US" sz="1399" dirty="0">
                <a:solidFill>
                  <a:srgbClr val="000000"/>
                </a:solidFill>
                <a:latin typeface="Century Gothic" panose="020B0502020202020204" pitchFamily="34" charset="0"/>
                <a:sym typeface="Century Gothic"/>
              </a:rPr>
              <a:t> planning model is a strategic development and planning tool to bridge the gap between A (current state) and B (future state) by identifying C (key themes) and D (actions /initiatives)</a:t>
            </a:r>
          </a:p>
        </p:txBody>
      </p:sp>
      <p:sp>
        <p:nvSpPr>
          <p:cNvPr id="34" name="AutoShape 4">
            <a:extLst>
              <a:ext uri="{FF2B5EF4-FFF2-40B4-BE49-F238E27FC236}">
                <a16:creationId xmlns:a16="http://schemas.microsoft.com/office/drawing/2014/main" id="{BEEEC3A5-7EA0-43D5-8013-A1AB20218098}"/>
              </a:ext>
            </a:extLst>
          </p:cNvPr>
          <p:cNvSpPr>
            <a:spLocks noChangeArrowheads="1"/>
          </p:cNvSpPr>
          <p:nvPr/>
        </p:nvSpPr>
        <p:spPr bwMode="auto">
          <a:xfrm>
            <a:off x="8259854" y="598212"/>
            <a:ext cx="3453116" cy="4592388"/>
          </a:xfrm>
          <a:prstGeom prst="roundRect">
            <a:avLst>
              <a:gd name="adj" fmla="val 3861"/>
            </a:avLst>
          </a:prstGeom>
          <a:solidFill>
            <a:schemeClr val="bg1"/>
          </a:solidFill>
          <a:ln w="6350" cap="flat">
            <a:solidFill>
              <a:srgbClr val="29719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1005840" rIns="137160" bIns="36000" numCol="1" spcCol="38100" rtlCol="0" anchor="t" anchorCtr="0">
            <a:noAutofit/>
          </a:bodyPr>
          <a:lstStyle>
            <a:lvl1pPr marL="185738" indent="-185738" algn="l">
              <a:defRPr sz="2400">
                <a:solidFill>
                  <a:schemeClr val="tx1"/>
                </a:solidFill>
                <a:latin typeface="Arial" charset="0"/>
              </a:defRPr>
            </a:lvl1pPr>
            <a:lvl2pPr marL="766763" indent="-287338" algn="l">
              <a:defRPr sz="2400">
                <a:solidFill>
                  <a:schemeClr val="tx1"/>
                </a:solidFill>
                <a:latin typeface="Arial" charset="0"/>
              </a:defRPr>
            </a:lvl2pPr>
            <a:lvl3pPr marL="1147763" indent="-190500" algn="l">
              <a:defRPr sz="2400">
                <a:solidFill>
                  <a:schemeClr val="tx1"/>
                </a:solidFill>
                <a:latin typeface="Arial" charset="0"/>
              </a:defRPr>
            </a:lvl3pPr>
            <a:lvl4pPr marL="1525588" indent="-187325" algn="l">
              <a:defRPr sz="2400">
                <a:solidFill>
                  <a:schemeClr val="tx1"/>
                </a:solidFill>
                <a:latin typeface="Arial" charset="0"/>
              </a:defRPr>
            </a:lvl4pPr>
            <a:lvl5pPr marL="2195513" indent="-285750" algn="l">
              <a:defRPr sz="2400">
                <a:solidFill>
                  <a:schemeClr val="tx1"/>
                </a:solidFill>
                <a:latin typeface="Arial" charset="0"/>
              </a:defRPr>
            </a:lvl5pPr>
            <a:lvl6pPr marL="2652713" indent="-285750" fontAlgn="base">
              <a:spcBef>
                <a:spcPct val="0"/>
              </a:spcBef>
              <a:spcAft>
                <a:spcPct val="0"/>
              </a:spcAft>
              <a:defRPr sz="2400">
                <a:solidFill>
                  <a:schemeClr val="tx1"/>
                </a:solidFill>
                <a:latin typeface="Arial" charset="0"/>
              </a:defRPr>
            </a:lvl6pPr>
            <a:lvl7pPr marL="3109913" indent="-285750" fontAlgn="base">
              <a:spcBef>
                <a:spcPct val="0"/>
              </a:spcBef>
              <a:spcAft>
                <a:spcPct val="0"/>
              </a:spcAft>
              <a:defRPr sz="2400">
                <a:solidFill>
                  <a:schemeClr val="tx1"/>
                </a:solidFill>
                <a:latin typeface="Arial" charset="0"/>
              </a:defRPr>
            </a:lvl7pPr>
            <a:lvl8pPr marL="3567113" indent="-285750" fontAlgn="base">
              <a:spcBef>
                <a:spcPct val="0"/>
              </a:spcBef>
              <a:spcAft>
                <a:spcPct val="0"/>
              </a:spcAft>
              <a:defRPr sz="2400">
                <a:solidFill>
                  <a:schemeClr val="tx1"/>
                </a:solidFill>
                <a:latin typeface="Arial" charset="0"/>
              </a:defRPr>
            </a:lvl8pPr>
            <a:lvl9pPr marL="4024313" indent="-285750" fontAlgn="base">
              <a:spcBef>
                <a:spcPct val="0"/>
              </a:spcBef>
              <a:spcAft>
                <a:spcPct val="0"/>
              </a:spcAft>
              <a:defRPr sz="2400">
                <a:solidFill>
                  <a:schemeClr val="tx1"/>
                </a:solidFill>
                <a:latin typeface="Arial" charset="0"/>
              </a:defRPr>
            </a:lvl9pPr>
          </a:lstStyle>
          <a:p>
            <a:pPr marL="171450" indent="-171450" defTabSz="914384" hangingPunct="0">
              <a:lnSpc>
                <a:spcPts val="1500"/>
              </a:lnSpc>
              <a:spcAft>
                <a:spcPts val="600"/>
              </a:spcAft>
              <a:buFont typeface="Arial" panose="020B0604020202020204" pitchFamily="34" charset="0"/>
              <a:buChar char="•"/>
            </a:pPr>
            <a:r>
              <a:rPr lang="en-US" altLang="en-US" sz="1100" kern="0" dirty="0">
                <a:latin typeface="Century Gothic" panose="020B0502020202020204" pitchFamily="34" charset="0"/>
                <a:ea typeface="Calibri Light"/>
                <a:cs typeface="Calibri Light"/>
              </a:rPr>
              <a:t>To have target customer segments seek to do business with us as their preferred company</a:t>
            </a:r>
          </a:p>
          <a:p>
            <a:pPr marL="182880" indent="-182880" defTabSz="914384" hangingPunct="0">
              <a:lnSpc>
                <a:spcPts val="1500"/>
              </a:lnSpc>
              <a:spcAft>
                <a:spcPts val="600"/>
              </a:spcAft>
              <a:buFont typeface="Arial" panose="020B0604020202020204" pitchFamily="34" charset="0"/>
              <a:buChar char="•"/>
            </a:pPr>
            <a:r>
              <a:rPr lang="en-US" altLang="en-US" sz="1100" kern="0" dirty="0">
                <a:latin typeface="Century Gothic" panose="020B0502020202020204" pitchFamily="34" charset="0"/>
                <a:ea typeface="Calibri Light"/>
                <a:cs typeface="Calibri Light"/>
              </a:rPr>
              <a:t>To deliver above industry financial results to enable continued investment in the business and improved returns for shareholders </a:t>
            </a:r>
          </a:p>
          <a:p>
            <a:pPr marL="182880" indent="-182880" defTabSz="914384" hangingPunct="0">
              <a:lnSpc>
                <a:spcPts val="1500"/>
              </a:lnSpc>
              <a:spcAft>
                <a:spcPts val="600"/>
              </a:spcAft>
              <a:buFont typeface="Arial" panose="020B0604020202020204" pitchFamily="34" charset="0"/>
              <a:buChar char="•"/>
            </a:pPr>
            <a:r>
              <a:rPr lang="en-US" altLang="en-US" sz="1100" kern="0" dirty="0">
                <a:latin typeface="Century Gothic" panose="020B0502020202020204" pitchFamily="34" charset="0"/>
                <a:ea typeface="Calibri Light"/>
                <a:cs typeface="Calibri Light"/>
              </a:rPr>
              <a:t>To add value in the community by giving peace of mind in turbulent times</a:t>
            </a:r>
          </a:p>
        </p:txBody>
      </p:sp>
      <p:grpSp>
        <p:nvGrpSpPr>
          <p:cNvPr id="35" name="Group 34">
            <a:extLst>
              <a:ext uri="{FF2B5EF4-FFF2-40B4-BE49-F238E27FC236}">
                <a16:creationId xmlns:a16="http://schemas.microsoft.com/office/drawing/2014/main" id="{570DD82F-2E24-4F59-9F87-8BE71A033EAE}"/>
              </a:ext>
            </a:extLst>
          </p:cNvPr>
          <p:cNvGrpSpPr/>
          <p:nvPr/>
        </p:nvGrpSpPr>
        <p:grpSpPr>
          <a:xfrm>
            <a:off x="9627916" y="234578"/>
            <a:ext cx="729102" cy="729180"/>
            <a:chOff x="1771451" y="626140"/>
            <a:chExt cx="580120" cy="580182"/>
          </a:xfrm>
        </p:grpSpPr>
        <p:grpSp>
          <p:nvGrpSpPr>
            <p:cNvPr id="37" name="Group 36">
              <a:extLst>
                <a:ext uri="{FF2B5EF4-FFF2-40B4-BE49-F238E27FC236}">
                  <a16:creationId xmlns:a16="http://schemas.microsoft.com/office/drawing/2014/main" id="{CEC52959-CCAA-47CE-86B2-A7D55532D032}"/>
                </a:ext>
              </a:extLst>
            </p:cNvPr>
            <p:cNvGrpSpPr/>
            <p:nvPr/>
          </p:nvGrpSpPr>
          <p:grpSpPr>
            <a:xfrm>
              <a:off x="1771451" y="626140"/>
              <a:ext cx="580120" cy="580182"/>
              <a:chOff x="3771299" y="3065361"/>
              <a:chExt cx="1508583" cy="1508743"/>
            </a:xfrm>
          </p:grpSpPr>
          <p:sp>
            <p:nvSpPr>
              <p:cNvPr id="39" name="Group">
                <a:extLst>
                  <a:ext uri="{FF2B5EF4-FFF2-40B4-BE49-F238E27FC236}">
                    <a16:creationId xmlns:a16="http://schemas.microsoft.com/office/drawing/2014/main" id="{8F421937-BA89-4875-9535-6CA828ED0BAD}"/>
                  </a:ext>
                </a:extLst>
              </p:cNvPr>
              <p:cNvSpPr/>
              <p:nvPr/>
            </p:nvSpPr>
            <p:spPr>
              <a:xfrm>
                <a:off x="3771299" y="3065361"/>
                <a:ext cx="1508583" cy="1508743"/>
              </a:xfrm>
              <a:prstGeom prst="ellipse">
                <a:avLst/>
              </a:prstGeom>
              <a:solidFill>
                <a:srgbClr val="DFEAF1"/>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3000" b="0" i="0" u="none" strike="noStrike" kern="0" cap="none" spc="0" normalizeH="0" baseline="0" noProof="0" dirty="0">
                  <a:ln>
                    <a:noFill/>
                  </a:ln>
                  <a:solidFill>
                    <a:srgbClr val="FFFFFF"/>
                  </a:solidFill>
                  <a:effectLst/>
                  <a:uLnTx/>
                  <a:uFillTx/>
                  <a:latin typeface="Bebas Neue"/>
                  <a:sym typeface="Bebas Neue"/>
                </a:endParaRPr>
              </a:p>
            </p:txBody>
          </p:sp>
          <p:grpSp>
            <p:nvGrpSpPr>
              <p:cNvPr id="40" name="Group 15">
                <a:extLst>
                  <a:ext uri="{FF2B5EF4-FFF2-40B4-BE49-F238E27FC236}">
                    <a16:creationId xmlns:a16="http://schemas.microsoft.com/office/drawing/2014/main" id="{0B37CAB0-1FC1-4095-AE80-E39817E11E84}"/>
                  </a:ext>
                </a:extLst>
              </p:cNvPr>
              <p:cNvGrpSpPr/>
              <p:nvPr/>
            </p:nvGrpSpPr>
            <p:grpSpPr>
              <a:xfrm rot="11920966">
                <a:off x="3848734" y="3133527"/>
                <a:ext cx="1362945" cy="1362946"/>
                <a:chOff x="79557" y="79556"/>
                <a:chExt cx="1362942" cy="1362944"/>
              </a:xfrm>
            </p:grpSpPr>
            <p:sp>
              <p:nvSpPr>
                <p:cNvPr id="41" name="Овал 1">
                  <a:extLst>
                    <a:ext uri="{FF2B5EF4-FFF2-40B4-BE49-F238E27FC236}">
                      <a16:creationId xmlns:a16="http://schemas.microsoft.com/office/drawing/2014/main" id="{C83FA51E-E277-4F5A-8CEC-A591CE0FE4F4}"/>
                    </a:ext>
                  </a:extLst>
                </p:cNvPr>
                <p:cNvSpPr/>
                <p:nvPr/>
              </p:nvSpPr>
              <p:spPr>
                <a:xfrm rot="9329568">
                  <a:off x="79557" y="79556"/>
                  <a:ext cx="1362942" cy="1362944"/>
                </a:xfrm>
                <a:prstGeom prst="ellipse">
                  <a:avLst/>
                </a:prstGeom>
                <a:gradFill flip="none" rotWithShape="1">
                  <a:gsLst>
                    <a:gs pos="0">
                      <a:srgbClr val="29719F"/>
                    </a:gs>
                    <a:gs pos="100000">
                      <a:srgbClr val="004E82">
                        <a:lumMod val="10000"/>
                        <a:lumOff val="90000"/>
                      </a:srgbClr>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3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42" name="Полилиния 51">
                  <a:extLst>
                    <a:ext uri="{FF2B5EF4-FFF2-40B4-BE49-F238E27FC236}">
                      <a16:creationId xmlns:a16="http://schemas.microsoft.com/office/drawing/2014/main" id="{A58C25F5-E12B-444C-8423-34144AB0A837}"/>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3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38" name="TextBox 37">
              <a:extLst>
                <a:ext uri="{FF2B5EF4-FFF2-40B4-BE49-F238E27FC236}">
                  <a16:creationId xmlns:a16="http://schemas.microsoft.com/office/drawing/2014/main" id="{7EF6EF6F-CC71-409A-BB1F-205744BE535A}"/>
                </a:ext>
              </a:extLst>
            </p:cNvPr>
            <p:cNvSpPr txBox="1"/>
            <p:nvPr/>
          </p:nvSpPr>
          <p:spPr>
            <a:xfrm>
              <a:off x="1904794" y="691015"/>
              <a:ext cx="322944" cy="440796"/>
            </a:xfrm>
            <a:prstGeom prst="rect">
              <a:avLst/>
            </a:prstGeom>
            <a:noFill/>
          </p:spPr>
          <p:txBody>
            <a:bodyPr wrap="none" rtlCol="0" anchor="ctr" anchorCtr="0">
              <a:spAutoFit/>
            </a:bodyPr>
            <a:lstStyle/>
            <a:p>
              <a:pPr algn="ctr"/>
              <a:r>
                <a:rPr lang="en-US" sz="3000" dirty="0">
                  <a:solidFill>
                    <a:srgbClr val="004E82"/>
                  </a:solidFill>
                  <a:latin typeface="Century Gothic" panose="020B0502020202020204" pitchFamily="34" charset="0"/>
                </a:rPr>
                <a:t>B</a:t>
              </a:r>
            </a:p>
          </p:txBody>
        </p:sp>
      </p:grpSp>
      <p:sp>
        <p:nvSpPr>
          <p:cNvPr id="36" name="Rectangle 35">
            <a:extLst>
              <a:ext uri="{FF2B5EF4-FFF2-40B4-BE49-F238E27FC236}">
                <a16:creationId xmlns:a16="http://schemas.microsoft.com/office/drawing/2014/main" id="{F0564768-88A2-4CF1-BA3C-C0D8F584A242}"/>
              </a:ext>
            </a:extLst>
          </p:cNvPr>
          <p:cNvSpPr/>
          <p:nvPr/>
        </p:nvSpPr>
        <p:spPr>
          <a:xfrm>
            <a:off x="8259854" y="1088382"/>
            <a:ext cx="3453116" cy="392893"/>
          </a:xfrm>
          <a:prstGeom prst="rect">
            <a:avLst/>
          </a:prstGeom>
          <a:solidFill>
            <a:srgbClr val="29719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b="1" dirty="0">
                <a:solidFill>
                  <a:srgbClr val="29719F"/>
                </a:solidFill>
                <a:latin typeface="Century Gothic" panose="020B0502020202020204" pitchFamily="34" charset="0"/>
              </a:rPr>
              <a:t>Where do we want to be?</a:t>
            </a:r>
          </a:p>
        </p:txBody>
      </p:sp>
      <p:grpSp>
        <p:nvGrpSpPr>
          <p:cNvPr id="3" name="Group 2">
            <a:extLst>
              <a:ext uri="{FF2B5EF4-FFF2-40B4-BE49-F238E27FC236}">
                <a16:creationId xmlns:a16="http://schemas.microsoft.com/office/drawing/2014/main" id="{1D290066-B76F-4676-80E2-F0FE94FDD15D}"/>
              </a:ext>
            </a:extLst>
          </p:cNvPr>
          <p:cNvGrpSpPr/>
          <p:nvPr/>
        </p:nvGrpSpPr>
        <p:grpSpPr>
          <a:xfrm>
            <a:off x="4257449" y="1361648"/>
            <a:ext cx="3565109" cy="1736917"/>
            <a:chOff x="4257449" y="1361648"/>
            <a:chExt cx="3565109" cy="1736917"/>
          </a:xfrm>
        </p:grpSpPr>
        <p:sp>
          <p:nvSpPr>
            <p:cNvPr id="44" name="AutoShape 4">
              <a:extLst>
                <a:ext uri="{FF2B5EF4-FFF2-40B4-BE49-F238E27FC236}">
                  <a16:creationId xmlns:a16="http://schemas.microsoft.com/office/drawing/2014/main" id="{6137C0F3-E2D8-43A0-8C75-0D1EB523120F}"/>
                </a:ext>
              </a:extLst>
            </p:cNvPr>
            <p:cNvSpPr>
              <a:spLocks noChangeArrowheads="1"/>
            </p:cNvSpPr>
            <p:nvPr/>
          </p:nvSpPr>
          <p:spPr bwMode="auto">
            <a:xfrm>
              <a:off x="4369442" y="1396862"/>
              <a:ext cx="3453116" cy="1701703"/>
            </a:xfrm>
            <a:prstGeom prst="roundRect">
              <a:avLst>
                <a:gd name="adj" fmla="val 7593"/>
              </a:avLst>
            </a:prstGeom>
            <a:solidFill>
              <a:schemeClr val="bg1">
                <a:lumMod val="95000"/>
              </a:schemeClr>
            </a:solidFill>
            <a:ln w="63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502920" rIns="137160" bIns="36000" numCol="1" spcCol="38100" rtlCol="0" anchor="t" anchorCtr="0">
              <a:noAutofit/>
            </a:bodyPr>
            <a:lstStyle>
              <a:lvl1pPr marL="185738" indent="-185738" algn="l">
                <a:defRPr sz="2400">
                  <a:solidFill>
                    <a:schemeClr val="tx1"/>
                  </a:solidFill>
                  <a:latin typeface="Arial" charset="0"/>
                </a:defRPr>
              </a:lvl1pPr>
              <a:lvl2pPr marL="766763" indent="-287338" algn="l">
                <a:defRPr sz="2400">
                  <a:solidFill>
                    <a:schemeClr val="tx1"/>
                  </a:solidFill>
                  <a:latin typeface="Arial" charset="0"/>
                </a:defRPr>
              </a:lvl2pPr>
              <a:lvl3pPr marL="1147763" indent="-190500" algn="l">
                <a:defRPr sz="2400">
                  <a:solidFill>
                    <a:schemeClr val="tx1"/>
                  </a:solidFill>
                  <a:latin typeface="Arial" charset="0"/>
                </a:defRPr>
              </a:lvl3pPr>
              <a:lvl4pPr marL="1525588" indent="-187325" algn="l">
                <a:defRPr sz="2400">
                  <a:solidFill>
                    <a:schemeClr val="tx1"/>
                  </a:solidFill>
                  <a:latin typeface="Arial" charset="0"/>
                </a:defRPr>
              </a:lvl4pPr>
              <a:lvl5pPr marL="2195513" indent="-285750" algn="l">
                <a:defRPr sz="2400">
                  <a:solidFill>
                    <a:schemeClr val="tx1"/>
                  </a:solidFill>
                  <a:latin typeface="Arial" charset="0"/>
                </a:defRPr>
              </a:lvl5pPr>
              <a:lvl6pPr marL="2652713" indent="-285750" fontAlgn="base">
                <a:spcBef>
                  <a:spcPct val="0"/>
                </a:spcBef>
                <a:spcAft>
                  <a:spcPct val="0"/>
                </a:spcAft>
                <a:defRPr sz="2400">
                  <a:solidFill>
                    <a:schemeClr val="tx1"/>
                  </a:solidFill>
                  <a:latin typeface="Arial" charset="0"/>
                </a:defRPr>
              </a:lvl6pPr>
              <a:lvl7pPr marL="3109913" indent="-285750" fontAlgn="base">
                <a:spcBef>
                  <a:spcPct val="0"/>
                </a:spcBef>
                <a:spcAft>
                  <a:spcPct val="0"/>
                </a:spcAft>
                <a:defRPr sz="2400">
                  <a:solidFill>
                    <a:schemeClr val="tx1"/>
                  </a:solidFill>
                  <a:latin typeface="Arial" charset="0"/>
                </a:defRPr>
              </a:lvl7pPr>
              <a:lvl8pPr marL="3567113" indent="-285750" fontAlgn="base">
                <a:spcBef>
                  <a:spcPct val="0"/>
                </a:spcBef>
                <a:spcAft>
                  <a:spcPct val="0"/>
                </a:spcAft>
                <a:defRPr sz="2400">
                  <a:solidFill>
                    <a:schemeClr val="tx1"/>
                  </a:solidFill>
                  <a:latin typeface="Arial" charset="0"/>
                </a:defRPr>
              </a:lvl8pPr>
              <a:lvl9pPr marL="4024313" indent="-285750" fontAlgn="base">
                <a:spcBef>
                  <a:spcPct val="0"/>
                </a:spcBef>
                <a:spcAft>
                  <a:spcPct val="0"/>
                </a:spcAft>
                <a:defRPr sz="2400">
                  <a:solidFill>
                    <a:schemeClr val="tx1"/>
                  </a:solidFill>
                  <a:latin typeface="Arial" charset="0"/>
                </a:defRPr>
              </a:lvl9pPr>
            </a:lstStyle>
            <a:p>
              <a:pPr marL="182880" indent="-182880" defTabSz="914384" hangingPunct="0">
                <a:lnSpc>
                  <a:spcPts val="1500"/>
                </a:lnSpc>
                <a:spcAft>
                  <a:spcPts val="600"/>
                </a:spcAft>
                <a:buFont typeface="Arial" panose="020B0604020202020204" pitchFamily="34" charset="0"/>
                <a:buChar char="•"/>
              </a:pPr>
              <a:r>
                <a:rPr lang="en-US" altLang="en-US" sz="1100" kern="0" dirty="0">
                  <a:latin typeface="Century Gothic" panose="020B0502020202020204" pitchFamily="34" charset="0"/>
                  <a:ea typeface="Calibri Light"/>
                  <a:cs typeface="Calibri Light"/>
                </a:rPr>
                <a:t>The hypothesis or proposition for change, expressed as a sentence</a:t>
              </a:r>
            </a:p>
            <a:p>
              <a:pPr marL="182880" indent="-182880" defTabSz="914384" hangingPunct="0">
                <a:lnSpc>
                  <a:spcPts val="1500"/>
                </a:lnSpc>
                <a:spcAft>
                  <a:spcPts val="600"/>
                </a:spcAft>
                <a:buFont typeface="Arial" panose="020B0604020202020204" pitchFamily="34" charset="0"/>
                <a:buChar char="•"/>
              </a:pPr>
              <a:r>
                <a:rPr lang="en-US" altLang="en-US" sz="1100" kern="0" dirty="0">
                  <a:latin typeface="Century Gothic" panose="020B0502020202020204" pitchFamily="34" charset="0"/>
                  <a:ea typeface="Calibri Light"/>
                  <a:cs typeface="Calibri Light"/>
                </a:rPr>
                <a:t>Under sentence identify 3-4 discreet areas of action, e.g. Marketing, Financial, Skills, Systems etc.</a:t>
              </a:r>
            </a:p>
          </p:txBody>
        </p:sp>
        <p:sp>
          <p:nvSpPr>
            <p:cNvPr id="46" name="Rectangle: Top Corners Rounded 45">
              <a:extLst>
                <a:ext uri="{FF2B5EF4-FFF2-40B4-BE49-F238E27FC236}">
                  <a16:creationId xmlns:a16="http://schemas.microsoft.com/office/drawing/2014/main" id="{820A0817-2748-4116-A1AA-1318EB00B600}"/>
                </a:ext>
              </a:extLst>
            </p:cNvPr>
            <p:cNvSpPr/>
            <p:nvPr/>
          </p:nvSpPr>
          <p:spPr>
            <a:xfrm>
              <a:off x="4369442" y="1399890"/>
              <a:ext cx="3453116" cy="392893"/>
            </a:xfrm>
            <a:prstGeom prst="round2SameRect">
              <a:avLst>
                <a:gd name="adj1" fmla="val 30405"/>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0" rtlCol="0" anchor="ctr"/>
            <a:lstStyle/>
            <a:p>
              <a:pPr algn="ctr"/>
              <a:r>
                <a:rPr lang="en-US" altLang="en-US" sz="1400" b="1" dirty="0">
                  <a:solidFill>
                    <a:schemeClr val="bg1"/>
                  </a:solidFill>
                  <a:latin typeface="Century Gothic" panose="020B0502020202020204" pitchFamily="34" charset="0"/>
                </a:rPr>
                <a:t>How do we get there?</a:t>
              </a:r>
            </a:p>
          </p:txBody>
        </p:sp>
        <p:grpSp>
          <p:nvGrpSpPr>
            <p:cNvPr id="45" name="Group 44">
              <a:extLst>
                <a:ext uri="{FF2B5EF4-FFF2-40B4-BE49-F238E27FC236}">
                  <a16:creationId xmlns:a16="http://schemas.microsoft.com/office/drawing/2014/main" id="{5402F809-ECC2-4597-B638-B0BA479C6162}"/>
                </a:ext>
              </a:extLst>
            </p:cNvPr>
            <p:cNvGrpSpPr/>
            <p:nvPr/>
          </p:nvGrpSpPr>
          <p:grpSpPr>
            <a:xfrm>
              <a:off x="4257449" y="1361648"/>
              <a:ext cx="482600" cy="482652"/>
              <a:chOff x="1773913" y="628601"/>
              <a:chExt cx="580120" cy="580182"/>
            </a:xfrm>
          </p:grpSpPr>
          <p:grpSp>
            <p:nvGrpSpPr>
              <p:cNvPr id="47" name="Group 46">
                <a:extLst>
                  <a:ext uri="{FF2B5EF4-FFF2-40B4-BE49-F238E27FC236}">
                    <a16:creationId xmlns:a16="http://schemas.microsoft.com/office/drawing/2014/main" id="{B6F172B0-3370-4C60-A310-8E03426312F3}"/>
                  </a:ext>
                </a:extLst>
              </p:cNvPr>
              <p:cNvGrpSpPr/>
              <p:nvPr/>
            </p:nvGrpSpPr>
            <p:grpSpPr>
              <a:xfrm>
                <a:off x="1773913" y="628601"/>
                <a:ext cx="580120" cy="580182"/>
                <a:chOff x="3777700" y="3071762"/>
                <a:chExt cx="1508583" cy="1508743"/>
              </a:xfrm>
            </p:grpSpPr>
            <p:sp>
              <p:nvSpPr>
                <p:cNvPr id="49" name="Group">
                  <a:extLst>
                    <a:ext uri="{FF2B5EF4-FFF2-40B4-BE49-F238E27FC236}">
                      <a16:creationId xmlns:a16="http://schemas.microsoft.com/office/drawing/2014/main" id="{F26B8165-B881-4C35-A217-141933F6F06A}"/>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50" name="Group 15">
                  <a:extLst>
                    <a:ext uri="{FF2B5EF4-FFF2-40B4-BE49-F238E27FC236}">
                      <a16:creationId xmlns:a16="http://schemas.microsoft.com/office/drawing/2014/main" id="{FE0E728B-4392-4A20-BC74-308C129CF8B1}"/>
                    </a:ext>
                  </a:extLst>
                </p:cNvPr>
                <p:cNvGrpSpPr/>
                <p:nvPr/>
              </p:nvGrpSpPr>
              <p:grpSpPr>
                <a:xfrm rot="11920966">
                  <a:off x="3848734" y="3133527"/>
                  <a:ext cx="1362945" cy="1362946"/>
                  <a:chOff x="79557" y="79556"/>
                  <a:chExt cx="1362942" cy="1362944"/>
                </a:xfrm>
              </p:grpSpPr>
              <p:sp>
                <p:nvSpPr>
                  <p:cNvPr id="51" name="Овал 1">
                    <a:extLst>
                      <a:ext uri="{FF2B5EF4-FFF2-40B4-BE49-F238E27FC236}">
                        <a16:creationId xmlns:a16="http://schemas.microsoft.com/office/drawing/2014/main" id="{C257ECE4-3865-43A8-A4BD-441ACC9F8412}"/>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52" name="Полилиния 51">
                    <a:extLst>
                      <a:ext uri="{FF2B5EF4-FFF2-40B4-BE49-F238E27FC236}">
                        <a16:creationId xmlns:a16="http://schemas.microsoft.com/office/drawing/2014/main" id="{047DA2A1-A303-4B14-ACBF-F27927EC2A14}"/>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48" name="TextBox 47">
                <a:extLst>
                  <a:ext uri="{FF2B5EF4-FFF2-40B4-BE49-F238E27FC236}">
                    <a16:creationId xmlns:a16="http://schemas.microsoft.com/office/drawing/2014/main" id="{08CE59E4-82FA-4F07-879C-EBFB43B8487F}"/>
                  </a:ext>
                </a:extLst>
              </p:cNvPr>
              <p:cNvSpPr txBox="1"/>
              <p:nvPr/>
            </p:nvSpPr>
            <p:spPr>
              <a:xfrm>
                <a:off x="1820452" y="670933"/>
                <a:ext cx="472483" cy="480961"/>
              </a:xfrm>
              <a:prstGeom prst="rect">
                <a:avLst/>
              </a:prstGeom>
              <a:noFill/>
            </p:spPr>
            <p:txBody>
              <a:bodyPr wrap="none" rtlCol="0" anchor="ctr" anchorCtr="0">
                <a:spAutoFit/>
              </a:bodyPr>
              <a:lstStyle/>
              <a:p>
                <a:pPr algn="ctr"/>
                <a:r>
                  <a:rPr lang="en-US" sz="2000" dirty="0">
                    <a:solidFill>
                      <a:schemeClr val="bg2"/>
                    </a:solidFill>
                    <a:latin typeface="Century Gothic" panose="020B0502020202020204" pitchFamily="34" charset="0"/>
                  </a:rPr>
                  <a:t>C</a:t>
                </a:r>
              </a:p>
            </p:txBody>
          </p:sp>
        </p:grpSp>
      </p:grpSp>
      <p:grpSp>
        <p:nvGrpSpPr>
          <p:cNvPr id="71" name="Group 70">
            <a:extLst>
              <a:ext uri="{FF2B5EF4-FFF2-40B4-BE49-F238E27FC236}">
                <a16:creationId xmlns:a16="http://schemas.microsoft.com/office/drawing/2014/main" id="{AE4BF784-C0CF-4A7D-A795-B04FA02E3594}"/>
              </a:ext>
            </a:extLst>
          </p:cNvPr>
          <p:cNvGrpSpPr/>
          <p:nvPr/>
        </p:nvGrpSpPr>
        <p:grpSpPr>
          <a:xfrm>
            <a:off x="4257449" y="3453683"/>
            <a:ext cx="3565109" cy="1736917"/>
            <a:chOff x="4257449" y="960889"/>
            <a:chExt cx="3565109" cy="1736917"/>
          </a:xfrm>
        </p:grpSpPr>
        <p:sp>
          <p:nvSpPr>
            <p:cNvPr id="72" name="AutoShape 4">
              <a:extLst>
                <a:ext uri="{FF2B5EF4-FFF2-40B4-BE49-F238E27FC236}">
                  <a16:creationId xmlns:a16="http://schemas.microsoft.com/office/drawing/2014/main" id="{EB1C278C-7889-48F6-82D3-775AD5EF7FA2}"/>
                </a:ext>
              </a:extLst>
            </p:cNvPr>
            <p:cNvSpPr>
              <a:spLocks noChangeArrowheads="1"/>
            </p:cNvSpPr>
            <p:nvPr/>
          </p:nvSpPr>
          <p:spPr bwMode="auto">
            <a:xfrm>
              <a:off x="4369442" y="996103"/>
              <a:ext cx="3453116" cy="1701703"/>
            </a:xfrm>
            <a:prstGeom prst="roundRect">
              <a:avLst>
                <a:gd name="adj" fmla="val 7593"/>
              </a:avLst>
            </a:prstGeom>
            <a:solidFill>
              <a:schemeClr val="bg1">
                <a:lumMod val="95000"/>
              </a:schemeClr>
            </a:solidFill>
            <a:ln w="63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502920" rIns="137160" bIns="36000" numCol="1" spcCol="38100" rtlCol="0" anchor="t" anchorCtr="0">
              <a:noAutofit/>
            </a:bodyPr>
            <a:lstStyle>
              <a:lvl1pPr marL="185738" indent="-185738" algn="l">
                <a:defRPr sz="2400">
                  <a:solidFill>
                    <a:schemeClr val="tx1"/>
                  </a:solidFill>
                  <a:latin typeface="Arial" charset="0"/>
                </a:defRPr>
              </a:lvl1pPr>
              <a:lvl2pPr marL="766763" indent="-287338" algn="l">
                <a:defRPr sz="2400">
                  <a:solidFill>
                    <a:schemeClr val="tx1"/>
                  </a:solidFill>
                  <a:latin typeface="Arial" charset="0"/>
                </a:defRPr>
              </a:lvl2pPr>
              <a:lvl3pPr marL="1147763" indent="-190500" algn="l">
                <a:defRPr sz="2400">
                  <a:solidFill>
                    <a:schemeClr val="tx1"/>
                  </a:solidFill>
                  <a:latin typeface="Arial" charset="0"/>
                </a:defRPr>
              </a:lvl3pPr>
              <a:lvl4pPr marL="1525588" indent="-187325" algn="l">
                <a:defRPr sz="2400">
                  <a:solidFill>
                    <a:schemeClr val="tx1"/>
                  </a:solidFill>
                  <a:latin typeface="Arial" charset="0"/>
                </a:defRPr>
              </a:lvl4pPr>
              <a:lvl5pPr marL="2195513" indent="-285750" algn="l">
                <a:defRPr sz="2400">
                  <a:solidFill>
                    <a:schemeClr val="tx1"/>
                  </a:solidFill>
                  <a:latin typeface="Arial" charset="0"/>
                </a:defRPr>
              </a:lvl5pPr>
              <a:lvl6pPr marL="2652713" indent="-285750" fontAlgn="base">
                <a:spcBef>
                  <a:spcPct val="0"/>
                </a:spcBef>
                <a:spcAft>
                  <a:spcPct val="0"/>
                </a:spcAft>
                <a:defRPr sz="2400">
                  <a:solidFill>
                    <a:schemeClr val="tx1"/>
                  </a:solidFill>
                  <a:latin typeface="Arial" charset="0"/>
                </a:defRPr>
              </a:lvl6pPr>
              <a:lvl7pPr marL="3109913" indent="-285750" fontAlgn="base">
                <a:spcBef>
                  <a:spcPct val="0"/>
                </a:spcBef>
                <a:spcAft>
                  <a:spcPct val="0"/>
                </a:spcAft>
                <a:defRPr sz="2400">
                  <a:solidFill>
                    <a:schemeClr val="tx1"/>
                  </a:solidFill>
                  <a:latin typeface="Arial" charset="0"/>
                </a:defRPr>
              </a:lvl7pPr>
              <a:lvl8pPr marL="3567113" indent="-285750" fontAlgn="base">
                <a:spcBef>
                  <a:spcPct val="0"/>
                </a:spcBef>
                <a:spcAft>
                  <a:spcPct val="0"/>
                </a:spcAft>
                <a:defRPr sz="2400">
                  <a:solidFill>
                    <a:schemeClr val="tx1"/>
                  </a:solidFill>
                  <a:latin typeface="Arial" charset="0"/>
                </a:defRPr>
              </a:lvl8pPr>
              <a:lvl9pPr marL="4024313" indent="-285750" fontAlgn="base">
                <a:spcBef>
                  <a:spcPct val="0"/>
                </a:spcBef>
                <a:spcAft>
                  <a:spcPct val="0"/>
                </a:spcAft>
                <a:defRPr sz="2400">
                  <a:solidFill>
                    <a:schemeClr val="tx1"/>
                  </a:solidFill>
                  <a:latin typeface="Arial" charset="0"/>
                </a:defRPr>
              </a:lvl9pPr>
            </a:lstStyle>
            <a:p>
              <a:pPr marL="182880" indent="-182880" defTabSz="914384" hangingPunct="0">
                <a:lnSpc>
                  <a:spcPts val="1500"/>
                </a:lnSpc>
                <a:spcAft>
                  <a:spcPts val="600"/>
                </a:spcAft>
                <a:buFont typeface="Arial" panose="020B0604020202020204" pitchFamily="34" charset="0"/>
                <a:buChar char="•"/>
              </a:pPr>
              <a:r>
                <a:rPr lang="en-US" altLang="en-US" sz="1100" kern="0" dirty="0">
                  <a:latin typeface="Century Gothic" panose="020B0502020202020204" pitchFamily="34" charset="0"/>
                  <a:ea typeface="Calibri Light"/>
                  <a:cs typeface="Calibri Light"/>
                </a:rPr>
                <a:t>Activities that will make the ‘C’ happen</a:t>
              </a:r>
            </a:p>
            <a:p>
              <a:pPr marL="182880" indent="-182880" defTabSz="914384" hangingPunct="0">
                <a:lnSpc>
                  <a:spcPts val="1500"/>
                </a:lnSpc>
                <a:spcAft>
                  <a:spcPts val="600"/>
                </a:spcAft>
                <a:buFont typeface="Arial" panose="020B0604020202020204" pitchFamily="34" charset="0"/>
                <a:buChar char="•"/>
              </a:pPr>
              <a:r>
                <a:rPr lang="en-US" altLang="en-US" sz="1100" kern="0" dirty="0">
                  <a:latin typeface="Century Gothic" panose="020B0502020202020204" pitchFamily="34" charset="0"/>
                  <a:ea typeface="Calibri Light"/>
                  <a:cs typeface="Calibri Light"/>
                </a:rPr>
                <a:t>No more than 5 or 6</a:t>
              </a:r>
            </a:p>
            <a:p>
              <a:pPr marL="182880" indent="-182880" defTabSz="914384" hangingPunct="0">
                <a:lnSpc>
                  <a:spcPts val="1500"/>
                </a:lnSpc>
                <a:spcAft>
                  <a:spcPts val="600"/>
                </a:spcAft>
                <a:buFont typeface="Arial" panose="020B0604020202020204" pitchFamily="34" charset="0"/>
                <a:buChar char="•"/>
              </a:pPr>
              <a:r>
                <a:rPr lang="en-US" altLang="en-US" sz="1100" kern="0" dirty="0">
                  <a:latin typeface="Century Gothic" panose="020B0502020202020204" pitchFamily="34" charset="0"/>
                  <a:ea typeface="Calibri Light"/>
                  <a:cs typeface="Calibri Light"/>
                </a:rPr>
                <a:t>Need to be specific and measurable</a:t>
              </a:r>
            </a:p>
            <a:p>
              <a:pPr marL="182880" indent="-182880" defTabSz="914384" hangingPunct="0">
                <a:lnSpc>
                  <a:spcPts val="1500"/>
                </a:lnSpc>
                <a:spcAft>
                  <a:spcPts val="600"/>
                </a:spcAft>
                <a:buFont typeface="Arial" panose="020B0604020202020204" pitchFamily="34" charset="0"/>
                <a:buChar char="•"/>
              </a:pPr>
              <a:r>
                <a:rPr lang="en-US" altLang="en-US" sz="1100" kern="0" dirty="0">
                  <a:latin typeface="Century Gothic" panose="020B0502020202020204" pitchFamily="34" charset="0"/>
                  <a:ea typeface="Calibri Light"/>
                  <a:cs typeface="Calibri Light"/>
                </a:rPr>
                <a:t>Requires right resources &amp; level of authority</a:t>
              </a:r>
            </a:p>
          </p:txBody>
        </p:sp>
        <p:sp>
          <p:nvSpPr>
            <p:cNvPr id="73" name="Rectangle: Top Corners Rounded 72">
              <a:extLst>
                <a:ext uri="{FF2B5EF4-FFF2-40B4-BE49-F238E27FC236}">
                  <a16:creationId xmlns:a16="http://schemas.microsoft.com/office/drawing/2014/main" id="{442953BE-64A4-4E7C-AD68-D07BCAC891C6}"/>
                </a:ext>
              </a:extLst>
            </p:cNvPr>
            <p:cNvSpPr/>
            <p:nvPr/>
          </p:nvSpPr>
          <p:spPr>
            <a:xfrm>
              <a:off x="4369442" y="999131"/>
              <a:ext cx="3453116" cy="392893"/>
            </a:xfrm>
            <a:prstGeom prst="round2SameRect">
              <a:avLst>
                <a:gd name="adj1" fmla="val 30405"/>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0" rtlCol="0" anchor="ctr"/>
            <a:lstStyle/>
            <a:p>
              <a:pPr algn="ctr"/>
              <a:r>
                <a:rPr lang="en-US" altLang="en-US" sz="1400" b="1" dirty="0">
                  <a:solidFill>
                    <a:schemeClr val="bg1"/>
                  </a:solidFill>
                  <a:latin typeface="Century Gothic" panose="020B0502020202020204" pitchFamily="34" charset="0"/>
                </a:rPr>
                <a:t>How do we make this happen?</a:t>
              </a:r>
            </a:p>
          </p:txBody>
        </p:sp>
        <p:grpSp>
          <p:nvGrpSpPr>
            <p:cNvPr id="74" name="Group 73">
              <a:extLst>
                <a:ext uri="{FF2B5EF4-FFF2-40B4-BE49-F238E27FC236}">
                  <a16:creationId xmlns:a16="http://schemas.microsoft.com/office/drawing/2014/main" id="{DB8ED497-4D1B-4AED-80A3-85B3FC5BEF9E}"/>
                </a:ext>
              </a:extLst>
            </p:cNvPr>
            <p:cNvGrpSpPr/>
            <p:nvPr/>
          </p:nvGrpSpPr>
          <p:grpSpPr>
            <a:xfrm>
              <a:off x="4257449" y="960889"/>
              <a:ext cx="482600" cy="482652"/>
              <a:chOff x="1773913" y="628601"/>
              <a:chExt cx="580120" cy="580182"/>
            </a:xfrm>
          </p:grpSpPr>
          <p:grpSp>
            <p:nvGrpSpPr>
              <p:cNvPr id="75" name="Group 74">
                <a:extLst>
                  <a:ext uri="{FF2B5EF4-FFF2-40B4-BE49-F238E27FC236}">
                    <a16:creationId xmlns:a16="http://schemas.microsoft.com/office/drawing/2014/main" id="{0589B9A7-193F-4862-A07E-C02630719BC5}"/>
                  </a:ext>
                </a:extLst>
              </p:cNvPr>
              <p:cNvGrpSpPr/>
              <p:nvPr/>
            </p:nvGrpSpPr>
            <p:grpSpPr>
              <a:xfrm>
                <a:off x="1773913" y="628601"/>
                <a:ext cx="580120" cy="580182"/>
                <a:chOff x="3777700" y="3071762"/>
                <a:chExt cx="1508583" cy="1508743"/>
              </a:xfrm>
            </p:grpSpPr>
            <p:sp>
              <p:nvSpPr>
                <p:cNvPr id="77" name="Group">
                  <a:extLst>
                    <a:ext uri="{FF2B5EF4-FFF2-40B4-BE49-F238E27FC236}">
                      <a16:creationId xmlns:a16="http://schemas.microsoft.com/office/drawing/2014/main" id="{FE1CB5EA-CF81-4515-BA40-9957E5DF7FAE}"/>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78" name="Group 15">
                  <a:extLst>
                    <a:ext uri="{FF2B5EF4-FFF2-40B4-BE49-F238E27FC236}">
                      <a16:creationId xmlns:a16="http://schemas.microsoft.com/office/drawing/2014/main" id="{D319398D-884B-4A19-953C-A696D4345CA5}"/>
                    </a:ext>
                  </a:extLst>
                </p:cNvPr>
                <p:cNvGrpSpPr/>
                <p:nvPr/>
              </p:nvGrpSpPr>
              <p:grpSpPr>
                <a:xfrm rot="11920966">
                  <a:off x="3848734" y="3133527"/>
                  <a:ext cx="1362945" cy="1362946"/>
                  <a:chOff x="79557" y="79556"/>
                  <a:chExt cx="1362942" cy="1362944"/>
                </a:xfrm>
              </p:grpSpPr>
              <p:sp>
                <p:nvSpPr>
                  <p:cNvPr id="79" name="Овал 1">
                    <a:extLst>
                      <a:ext uri="{FF2B5EF4-FFF2-40B4-BE49-F238E27FC236}">
                        <a16:creationId xmlns:a16="http://schemas.microsoft.com/office/drawing/2014/main" id="{FB779CC6-26C4-49F4-9354-E7380B7BD80E}"/>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80" name="Полилиния 51">
                    <a:extLst>
                      <a:ext uri="{FF2B5EF4-FFF2-40B4-BE49-F238E27FC236}">
                        <a16:creationId xmlns:a16="http://schemas.microsoft.com/office/drawing/2014/main" id="{033AF758-161B-48AF-AB7D-467212BCCA32}"/>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76" name="TextBox 75">
                <a:extLst>
                  <a:ext uri="{FF2B5EF4-FFF2-40B4-BE49-F238E27FC236}">
                    <a16:creationId xmlns:a16="http://schemas.microsoft.com/office/drawing/2014/main" id="{2BB7106E-50F7-41A0-A193-3CAB9B43C4AF}"/>
                  </a:ext>
                </a:extLst>
              </p:cNvPr>
              <p:cNvSpPr txBox="1"/>
              <p:nvPr/>
            </p:nvSpPr>
            <p:spPr>
              <a:xfrm>
                <a:off x="1831050" y="670933"/>
                <a:ext cx="451287" cy="480961"/>
              </a:xfrm>
              <a:prstGeom prst="rect">
                <a:avLst/>
              </a:prstGeom>
              <a:noFill/>
            </p:spPr>
            <p:txBody>
              <a:bodyPr wrap="none" rtlCol="0" anchor="ctr" anchorCtr="0">
                <a:spAutoFit/>
              </a:bodyPr>
              <a:lstStyle/>
              <a:p>
                <a:pPr algn="ctr"/>
                <a:r>
                  <a:rPr lang="en-US" sz="2000" dirty="0">
                    <a:solidFill>
                      <a:schemeClr val="bg2"/>
                    </a:solidFill>
                    <a:latin typeface="Century Gothic" panose="020B0502020202020204" pitchFamily="34" charset="0"/>
                  </a:rPr>
                  <a:t>D</a:t>
                </a:r>
              </a:p>
            </p:txBody>
          </p:sp>
        </p:grpSp>
      </p:grpSp>
      <p:sp>
        <p:nvSpPr>
          <p:cNvPr id="9" name="AutoShape 8">
            <a:extLst>
              <a:ext uri="{FF2B5EF4-FFF2-40B4-BE49-F238E27FC236}">
                <a16:creationId xmlns:a16="http://schemas.microsoft.com/office/drawing/2014/main" id="{D33FF90A-F949-0633-EDF4-B4AF6591599F}"/>
              </a:ext>
            </a:extLst>
          </p:cNvPr>
          <p:cNvSpPr>
            <a:spLocks noChangeArrowheads="1"/>
          </p:cNvSpPr>
          <p:nvPr/>
        </p:nvSpPr>
        <p:spPr bwMode="auto">
          <a:xfrm>
            <a:off x="3657599" y="726341"/>
            <a:ext cx="4945382" cy="357850"/>
          </a:xfrm>
          <a:prstGeom prst="rightArrow">
            <a:avLst>
              <a:gd name="adj1" fmla="val 54981"/>
              <a:gd name="adj2" fmla="val 72622"/>
            </a:avLst>
          </a:prstGeom>
          <a:gradFill flip="none" rotWithShape="1">
            <a:gsLst>
              <a:gs pos="0">
                <a:srgbClr val="29719F"/>
              </a:gs>
              <a:gs pos="26000">
                <a:srgbClr val="94B8CF"/>
              </a:gs>
              <a:gs pos="99000">
                <a:schemeClr val="bg1">
                  <a:alpha val="88941"/>
                </a:schemeClr>
              </a:gs>
            </a:gsLst>
            <a:lin ang="10800000" scaled="1"/>
            <a:tileRect/>
          </a:gradFill>
          <a:ln w="63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1005840" rIns="137160" bIns="36000" numCol="1" spcCol="38100" rtlCol="0" anchor="t" anchorCtr="0">
            <a:noAutofit/>
          </a:bodyPr>
          <a:lstStyle/>
          <a:p>
            <a:pPr marL="171450" indent="-171450" defTabSz="914384" hangingPunct="0">
              <a:lnSpc>
                <a:spcPts val="1500"/>
              </a:lnSpc>
              <a:spcAft>
                <a:spcPts val="600"/>
              </a:spcAft>
              <a:buFont typeface="Arial" panose="020B0604020202020204" pitchFamily="34" charset="0"/>
              <a:buChar char="•"/>
            </a:pPr>
            <a:endParaRPr lang="en-US" altLang="en-US" sz="1100" kern="0" dirty="0">
              <a:latin typeface="Century Gothic" panose="020B0502020202020204" pitchFamily="34" charset="0"/>
              <a:ea typeface="Calibri Light"/>
              <a:cs typeface="Calibri Light"/>
            </a:endParaRPr>
          </a:p>
        </p:txBody>
      </p:sp>
      <p:grpSp>
        <p:nvGrpSpPr>
          <p:cNvPr id="82" name="Group 81">
            <a:extLst>
              <a:ext uri="{FF2B5EF4-FFF2-40B4-BE49-F238E27FC236}">
                <a16:creationId xmlns:a16="http://schemas.microsoft.com/office/drawing/2014/main" id="{48CE171E-6CF5-4040-A0D1-35FDA7A8C7C3}"/>
              </a:ext>
            </a:extLst>
          </p:cNvPr>
          <p:cNvGrpSpPr/>
          <p:nvPr/>
        </p:nvGrpSpPr>
        <p:grpSpPr>
          <a:xfrm>
            <a:off x="479030" y="234578"/>
            <a:ext cx="3453116" cy="4956022"/>
            <a:chOff x="479030" y="292634"/>
            <a:chExt cx="3453116" cy="4956022"/>
          </a:xfrm>
        </p:grpSpPr>
        <p:sp>
          <p:nvSpPr>
            <p:cNvPr id="5" name="AutoShape 4">
              <a:extLst>
                <a:ext uri="{FF2B5EF4-FFF2-40B4-BE49-F238E27FC236}">
                  <a16:creationId xmlns:a16="http://schemas.microsoft.com/office/drawing/2014/main" id="{85EB72EB-139F-7212-E69D-4AD81A6CAA1C}"/>
                </a:ext>
              </a:extLst>
            </p:cNvPr>
            <p:cNvSpPr>
              <a:spLocks noChangeArrowheads="1"/>
            </p:cNvSpPr>
            <p:nvPr/>
          </p:nvSpPr>
          <p:spPr bwMode="auto">
            <a:xfrm>
              <a:off x="479030" y="656268"/>
              <a:ext cx="3453116" cy="4592388"/>
            </a:xfrm>
            <a:prstGeom prst="roundRect">
              <a:avLst>
                <a:gd name="adj" fmla="val 3861"/>
              </a:avLst>
            </a:prstGeom>
            <a:solidFill>
              <a:schemeClr val="bg1"/>
            </a:solidFill>
            <a:ln w="6350" cap="flat">
              <a:solidFill>
                <a:srgbClr val="29719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1005840" rIns="137160" bIns="36000" numCol="1" spcCol="38100" rtlCol="0" anchor="t" anchorCtr="0">
              <a:noAutofit/>
            </a:bodyPr>
            <a:lstStyle>
              <a:lvl1pPr marL="185738" indent="-185738" algn="l">
                <a:defRPr sz="2400">
                  <a:solidFill>
                    <a:schemeClr val="tx1"/>
                  </a:solidFill>
                  <a:latin typeface="Arial" charset="0"/>
                </a:defRPr>
              </a:lvl1pPr>
              <a:lvl2pPr marL="766763" indent="-287338" algn="l">
                <a:defRPr sz="2400">
                  <a:solidFill>
                    <a:schemeClr val="tx1"/>
                  </a:solidFill>
                  <a:latin typeface="Arial" charset="0"/>
                </a:defRPr>
              </a:lvl2pPr>
              <a:lvl3pPr marL="1147763" indent="-190500" algn="l">
                <a:defRPr sz="2400">
                  <a:solidFill>
                    <a:schemeClr val="tx1"/>
                  </a:solidFill>
                  <a:latin typeface="Arial" charset="0"/>
                </a:defRPr>
              </a:lvl3pPr>
              <a:lvl4pPr marL="1525588" indent="-187325" algn="l">
                <a:defRPr sz="2400">
                  <a:solidFill>
                    <a:schemeClr val="tx1"/>
                  </a:solidFill>
                  <a:latin typeface="Arial" charset="0"/>
                </a:defRPr>
              </a:lvl4pPr>
              <a:lvl5pPr marL="2195513" indent="-285750" algn="l">
                <a:defRPr sz="2400">
                  <a:solidFill>
                    <a:schemeClr val="tx1"/>
                  </a:solidFill>
                  <a:latin typeface="Arial" charset="0"/>
                </a:defRPr>
              </a:lvl5pPr>
              <a:lvl6pPr marL="2652713" indent="-285750" fontAlgn="base">
                <a:spcBef>
                  <a:spcPct val="0"/>
                </a:spcBef>
                <a:spcAft>
                  <a:spcPct val="0"/>
                </a:spcAft>
                <a:defRPr sz="2400">
                  <a:solidFill>
                    <a:schemeClr val="tx1"/>
                  </a:solidFill>
                  <a:latin typeface="Arial" charset="0"/>
                </a:defRPr>
              </a:lvl6pPr>
              <a:lvl7pPr marL="3109913" indent="-285750" fontAlgn="base">
                <a:spcBef>
                  <a:spcPct val="0"/>
                </a:spcBef>
                <a:spcAft>
                  <a:spcPct val="0"/>
                </a:spcAft>
                <a:defRPr sz="2400">
                  <a:solidFill>
                    <a:schemeClr val="tx1"/>
                  </a:solidFill>
                  <a:latin typeface="Arial" charset="0"/>
                </a:defRPr>
              </a:lvl7pPr>
              <a:lvl8pPr marL="3567113" indent="-285750" fontAlgn="base">
                <a:spcBef>
                  <a:spcPct val="0"/>
                </a:spcBef>
                <a:spcAft>
                  <a:spcPct val="0"/>
                </a:spcAft>
                <a:defRPr sz="2400">
                  <a:solidFill>
                    <a:schemeClr val="tx1"/>
                  </a:solidFill>
                  <a:latin typeface="Arial" charset="0"/>
                </a:defRPr>
              </a:lvl8pPr>
              <a:lvl9pPr marL="4024313" indent="-285750" fontAlgn="base">
                <a:spcBef>
                  <a:spcPct val="0"/>
                </a:spcBef>
                <a:spcAft>
                  <a:spcPct val="0"/>
                </a:spcAft>
                <a:defRPr sz="2400">
                  <a:solidFill>
                    <a:schemeClr val="tx1"/>
                  </a:solidFill>
                  <a:latin typeface="Arial" charset="0"/>
                </a:defRPr>
              </a:lvl9pPr>
            </a:lstStyle>
            <a:p>
              <a:pPr marL="182880" indent="-182880" defTabSz="914384" hangingPunct="0">
                <a:lnSpc>
                  <a:spcPts val="1500"/>
                </a:lnSpc>
                <a:spcAft>
                  <a:spcPts val="600"/>
                </a:spcAft>
                <a:buFont typeface="Arial" panose="020B0604020202020204" pitchFamily="34" charset="0"/>
                <a:buChar char="•"/>
              </a:pPr>
              <a:r>
                <a:rPr lang="en-AU" altLang="en-US" sz="1100" kern="0" dirty="0">
                  <a:latin typeface="Century Gothic" panose="020B0502020202020204" pitchFamily="34" charset="0"/>
                  <a:ea typeface="Calibri Light"/>
                  <a:cs typeface="Calibri Light"/>
                </a:rPr>
                <a:t>Key facts on the external &amp; internal environment (Competitors, industry, IT, Public sector etc.)</a:t>
              </a:r>
            </a:p>
            <a:p>
              <a:pPr marL="182880" indent="-182880" defTabSz="914384" hangingPunct="0">
                <a:lnSpc>
                  <a:spcPts val="1500"/>
                </a:lnSpc>
                <a:spcAft>
                  <a:spcPts val="600"/>
                </a:spcAft>
                <a:buFont typeface="Arial" panose="020B0604020202020204" pitchFamily="34" charset="0"/>
                <a:buChar char="•"/>
              </a:pPr>
              <a:r>
                <a:rPr lang="en-AU" altLang="en-US" sz="1100" kern="0" dirty="0">
                  <a:latin typeface="Century Gothic" panose="020B0502020202020204" pitchFamily="34" charset="0"/>
                  <a:ea typeface="Calibri Light"/>
                  <a:cs typeface="Calibri Light"/>
                </a:rPr>
                <a:t>System in focus (Area of work team is responsible for)</a:t>
              </a:r>
            </a:p>
            <a:p>
              <a:pPr marL="182880" indent="-182880" defTabSz="914384" hangingPunct="0">
                <a:lnSpc>
                  <a:spcPts val="1500"/>
                </a:lnSpc>
                <a:spcAft>
                  <a:spcPts val="600"/>
                </a:spcAft>
                <a:buFont typeface="Arial" panose="020B0604020202020204" pitchFamily="34" charset="0"/>
                <a:buChar char="•"/>
              </a:pPr>
              <a:r>
                <a:rPr lang="en-AU" altLang="en-US" sz="1100" kern="0" dirty="0">
                  <a:latin typeface="Century Gothic" panose="020B0502020202020204" pitchFamily="34" charset="0"/>
                  <a:ea typeface="Calibri Light"/>
                  <a:cs typeface="Calibri Light"/>
                </a:rPr>
                <a:t>Design challenges (Issues affecting business)</a:t>
              </a:r>
            </a:p>
            <a:p>
              <a:pPr marL="182880" indent="-182880" defTabSz="914384" hangingPunct="0">
                <a:lnSpc>
                  <a:spcPts val="1500"/>
                </a:lnSpc>
                <a:spcAft>
                  <a:spcPts val="600"/>
                </a:spcAft>
                <a:buFont typeface="Arial" panose="020B0604020202020204" pitchFamily="34" charset="0"/>
                <a:buChar char="•"/>
              </a:pPr>
              <a:r>
                <a:rPr lang="en-AU" altLang="en-US" sz="1100" kern="0" dirty="0">
                  <a:latin typeface="Century Gothic" panose="020B0502020202020204" pitchFamily="34" charset="0"/>
                  <a:ea typeface="Calibri Light"/>
                  <a:cs typeface="Calibri Light"/>
                </a:rPr>
                <a:t>Develop the “Focusing Question” (what is the question we are going to answer)</a:t>
              </a:r>
            </a:p>
          </p:txBody>
        </p:sp>
        <p:grpSp>
          <p:nvGrpSpPr>
            <p:cNvPr id="2" name="Group 1">
              <a:extLst>
                <a:ext uri="{FF2B5EF4-FFF2-40B4-BE49-F238E27FC236}">
                  <a16:creationId xmlns:a16="http://schemas.microsoft.com/office/drawing/2014/main" id="{FED0C11E-245E-427C-A3EC-DC3E883F4B30}"/>
                </a:ext>
              </a:extLst>
            </p:cNvPr>
            <p:cNvGrpSpPr/>
            <p:nvPr/>
          </p:nvGrpSpPr>
          <p:grpSpPr>
            <a:xfrm>
              <a:off x="1847092" y="292634"/>
              <a:ext cx="729102" cy="729180"/>
              <a:chOff x="1771451" y="626140"/>
              <a:chExt cx="580120" cy="580182"/>
            </a:xfrm>
          </p:grpSpPr>
          <p:grpSp>
            <p:nvGrpSpPr>
              <p:cNvPr id="25" name="Group 24">
                <a:extLst>
                  <a:ext uri="{FF2B5EF4-FFF2-40B4-BE49-F238E27FC236}">
                    <a16:creationId xmlns:a16="http://schemas.microsoft.com/office/drawing/2014/main" id="{E2CB707E-45B6-4BD4-A40A-7D4C818A30D5}"/>
                  </a:ext>
                </a:extLst>
              </p:cNvPr>
              <p:cNvGrpSpPr/>
              <p:nvPr/>
            </p:nvGrpSpPr>
            <p:grpSpPr>
              <a:xfrm>
                <a:off x="1771451" y="626140"/>
                <a:ext cx="580120" cy="580182"/>
                <a:chOff x="3771299" y="3065361"/>
                <a:chExt cx="1508583" cy="1508743"/>
              </a:xfrm>
            </p:grpSpPr>
            <p:sp>
              <p:nvSpPr>
                <p:cNvPr id="26" name="Group">
                  <a:extLst>
                    <a:ext uri="{FF2B5EF4-FFF2-40B4-BE49-F238E27FC236}">
                      <a16:creationId xmlns:a16="http://schemas.microsoft.com/office/drawing/2014/main" id="{A6500D06-C90B-4B3B-8CBC-BA59667863D6}"/>
                    </a:ext>
                  </a:extLst>
                </p:cNvPr>
                <p:cNvSpPr/>
                <p:nvPr/>
              </p:nvSpPr>
              <p:spPr>
                <a:xfrm>
                  <a:off x="3771299" y="3065361"/>
                  <a:ext cx="1508583" cy="1508743"/>
                </a:xfrm>
                <a:prstGeom prst="ellipse">
                  <a:avLst/>
                </a:prstGeom>
                <a:solidFill>
                  <a:srgbClr val="DFEAF1"/>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3000" b="0" i="0" u="none" strike="noStrike" kern="0" cap="none" spc="0" normalizeH="0" baseline="0" noProof="0" dirty="0">
                    <a:ln>
                      <a:noFill/>
                    </a:ln>
                    <a:solidFill>
                      <a:srgbClr val="FFFFFF"/>
                    </a:solidFill>
                    <a:effectLst/>
                    <a:uLnTx/>
                    <a:uFillTx/>
                    <a:latin typeface="Bebas Neue"/>
                    <a:sym typeface="Bebas Neue"/>
                  </a:endParaRPr>
                </a:p>
              </p:txBody>
            </p:sp>
            <p:grpSp>
              <p:nvGrpSpPr>
                <p:cNvPr id="27" name="Group 15">
                  <a:extLst>
                    <a:ext uri="{FF2B5EF4-FFF2-40B4-BE49-F238E27FC236}">
                      <a16:creationId xmlns:a16="http://schemas.microsoft.com/office/drawing/2014/main" id="{D6F5C86D-D2D7-4168-AA15-03ABB29F2C82}"/>
                    </a:ext>
                  </a:extLst>
                </p:cNvPr>
                <p:cNvGrpSpPr/>
                <p:nvPr/>
              </p:nvGrpSpPr>
              <p:grpSpPr>
                <a:xfrm rot="11920966">
                  <a:off x="3848734" y="3133527"/>
                  <a:ext cx="1362945" cy="1362946"/>
                  <a:chOff x="79557" y="79556"/>
                  <a:chExt cx="1362942" cy="1362944"/>
                </a:xfrm>
              </p:grpSpPr>
              <p:sp>
                <p:nvSpPr>
                  <p:cNvPr id="28" name="Овал 1">
                    <a:extLst>
                      <a:ext uri="{FF2B5EF4-FFF2-40B4-BE49-F238E27FC236}">
                        <a16:creationId xmlns:a16="http://schemas.microsoft.com/office/drawing/2014/main" id="{3947E32D-8B33-439B-B986-E484129C912E}"/>
                      </a:ext>
                    </a:extLst>
                  </p:cNvPr>
                  <p:cNvSpPr/>
                  <p:nvPr/>
                </p:nvSpPr>
                <p:spPr>
                  <a:xfrm rot="9329568">
                    <a:off x="79557" y="79556"/>
                    <a:ext cx="1362942" cy="1362944"/>
                  </a:xfrm>
                  <a:prstGeom prst="ellipse">
                    <a:avLst/>
                  </a:prstGeom>
                  <a:gradFill flip="none" rotWithShape="1">
                    <a:gsLst>
                      <a:gs pos="0">
                        <a:srgbClr val="29719F"/>
                      </a:gs>
                      <a:gs pos="100000">
                        <a:srgbClr val="004E82">
                          <a:lumMod val="10000"/>
                          <a:lumOff val="90000"/>
                        </a:srgbClr>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3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29" name="Полилиния 51">
                    <a:extLst>
                      <a:ext uri="{FF2B5EF4-FFF2-40B4-BE49-F238E27FC236}">
                        <a16:creationId xmlns:a16="http://schemas.microsoft.com/office/drawing/2014/main" id="{8380FB74-D83E-486B-B925-9FBD4363BDC5}"/>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3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30" name="TextBox 29">
                <a:extLst>
                  <a:ext uri="{FF2B5EF4-FFF2-40B4-BE49-F238E27FC236}">
                    <a16:creationId xmlns:a16="http://schemas.microsoft.com/office/drawing/2014/main" id="{40095D4D-FA75-43FE-BEC4-9543BDBB1B0F}"/>
                  </a:ext>
                </a:extLst>
              </p:cNvPr>
              <p:cNvSpPr txBox="1"/>
              <p:nvPr/>
            </p:nvSpPr>
            <p:spPr>
              <a:xfrm>
                <a:off x="1821692" y="634414"/>
                <a:ext cx="470001" cy="553998"/>
              </a:xfrm>
              <a:prstGeom prst="rect">
                <a:avLst/>
              </a:prstGeom>
              <a:noFill/>
            </p:spPr>
            <p:txBody>
              <a:bodyPr wrap="none" rtlCol="0" anchor="ctr" anchorCtr="0">
                <a:spAutoFit/>
              </a:bodyPr>
              <a:lstStyle/>
              <a:p>
                <a:pPr algn="ctr"/>
                <a:r>
                  <a:rPr lang="en-US" sz="3000" dirty="0">
                    <a:solidFill>
                      <a:srgbClr val="004E82"/>
                    </a:solidFill>
                    <a:latin typeface="Century Gothic" panose="020B0502020202020204" pitchFamily="34" charset="0"/>
                  </a:rPr>
                  <a:t>A</a:t>
                </a:r>
              </a:p>
            </p:txBody>
          </p:sp>
        </p:grpSp>
        <p:sp>
          <p:nvSpPr>
            <p:cNvPr id="31" name="Rectangle 30">
              <a:extLst>
                <a:ext uri="{FF2B5EF4-FFF2-40B4-BE49-F238E27FC236}">
                  <a16:creationId xmlns:a16="http://schemas.microsoft.com/office/drawing/2014/main" id="{BE4CDB37-B93A-4F80-8BDB-8D3B7EF84629}"/>
                </a:ext>
              </a:extLst>
            </p:cNvPr>
            <p:cNvSpPr/>
            <p:nvPr/>
          </p:nvSpPr>
          <p:spPr>
            <a:xfrm>
              <a:off x="479030" y="1146438"/>
              <a:ext cx="3453116" cy="392893"/>
            </a:xfrm>
            <a:prstGeom prst="rect">
              <a:avLst/>
            </a:prstGeom>
            <a:solidFill>
              <a:srgbClr val="29719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ltLang="en-US" sz="1400" b="1" dirty="0">
                  <a:solidFill>
                    <a:srgbClr val="29719F"/>
                  </a:solidFill>
                  <a:latin typeface="Century Gothic" panose="020B0502020202020204" pitchFamily="34" charset="0"/>
                </a:rPr>
                <a:t>Where are we now?</a:t>
              </a:r>
            </a:p>
          </p:txBody>
        </p:sp>
      </p:grpSp>
    </p:spTree>
    <p:extLst>
      <p:ext uri="{BB962C8B-B14F-4D97-AF65-F5344CB8AC3E}">
        <p14:creationId xmlns:p14="http://schemas.microsoft.com/office/powerpoint/2010/main" val="2326081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97E3CB0-DB78-4482-B6BC-08A68A8CB921}"/>
              </a:ext>
            </a:extLst>
          </p:cNvPr>
          <p:cNvGrpSpPr/>
          <p:nvPr/>
        </p:nvGrpSpPr>
        <p:grpSpPr>
          <a:xfrm>
            <a:off x="872780" y="1272301"/>
            <a:ext cx="402336" cy="5229221"/>
            <a:chOff x="872780" y="1272301"/>
            <a:chExt cx="402336" cy="5229221"/>
          </a:xfrm>
        </p:grpSpPr>
        <p:sp>
          <p:nvSpPr>
            <p:cNvPr id="12" name="Rectangle 11">
              <a:extLst>
                <a:ext uri="{FF2B5EF4-FFF2-40B4-BE49-F238E27FC236}">
                  <a16:creationId xmlns:a16="http://schemas.microsoft.com/office/drawing/2014/main" id="{BE2E06C8-5FB4-4901-AADE-34466B9F9696}"/>
                </a:ext>
              </a:extLst>
            </p:cNvPr>
            <p:cNvSpPr/>
            <p:nvPr/>
          </p:nvSpPr>
          <p:spPr>
            <a:xfrm rot="16200000" flipH="1">
              <a:off x="-1540663" y="3685744"/>
              <a:ext cx="5229221" cy="402336"/>
            </a:xfrm>
            <a:prstGeom prst="rect">
              <a:avLst/>
            </a:prstGeom>
            <a:gradFill flip="none" rotWithShape="1">
              <a:gsLst>
                <a:gs pos="22000">
                  <a:srgbClr val="94B8CF">
                    <a:alpha val="30000"/>
                  </a:srgbClr>
                </a:gs>
                <a:gs pos="0">
                  <a:schemeClr val="bg1"/>
                </a:gs>
                <a:gs pos="100000">
                  <a:srgbClr val="29719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EBFCDFC-8873-451E-811C-A01B24B235FA}"/>
                </a:ext>
              </a:extLst>
            </p:cNvPr>
            <p:cNvGrpSpPr/>
            <p:nvPr/>
          </p:nvGrpSpPr>
          <p:grpSpPr>
            <a:xfrm>
              <a:off x="928646" y="1334110"/>
              <a:ext cx="292484" cy="4654021"/>
              <a:chOff x="928646" y="1334110"/>
              <a:chExt cx="292484" cy="4654021"/>
            </a:xfrm>
          </p:grpSpPr>
          <p:sp>
            <p:nvSpPr>
              <p:cNvPr id="15" name="TextBox 14">
                <a:extLst>
                  <a:ext uri="{FF2B5EF4-FFF2-40B4-BE49-F238E27FC236}">
                    <a16:creationId xmlns:a16="http://schemas.microsoft.com/office/drawing/2014/main" id="{A4ABA35E-5AC0-4304-A393-1CC04E4EAD09}"/>
                  </a:ext>
                </a:extLst>
              </p:cNvPr>
              <p:cNvSpPr txBox="1"/>
              <p:nvPr/>
            </p:nvSpPr>
            <p:spPr>
              <a:xfrm rot="16200000">
                <a:off x="807299" y="1455457"/>
                <a:ext cx="519693" cy="276999"/>
              </a:xfrm>
              <a:prstGeom prst="rect">
                <a:avLst/>
              </a:prstGeom>
              <a:noFill/>
            </p:spPr>
            <p:txBody>
              <a:bodyPr wrap="none" rtlCol="0">
                <a:spAutoFit/>
              </a:bodyPr>
              <a:lstStyle/>
              <a:p>
                <a:pPr algn="r"/>
                <a:r>
                  <a:rPr lang="en-US" sz="1200" dirty="0">
                    <a:solidFill>
                      <a:schemeClr val="bg1"/>
                    </a:solidFill>
                    <a:latin typeface="Century Gothic" panose="020B0502020202020204" pitchFamily="34" charset="0"/>
                  </a:rPr>
                  <a:t>High</a:t>
                </a:r>
              </a:p>
            </p:txBody>
          </p:sp>
          <p:sp>
            <p:nvSpPr>
              <p:cNvPr id="17" name="TextBox 16">
                <a:extLst>
                  <a:ext uri="{FF2B5EF4-FFF2-40B4-BE49-F238E27FC236}">
                    <a16:creationId xmlns:a16="http://schemas.microsoft.com/office/drawing/2014/main" id="{39DC7908-D949-4988-B373-CEB7A9816E80}"/>
                  </a:ext>
                </a:extLst>
              </p:cNvPr>
              <p:cNvSpPr txBox="1"/>
              <p:nvPr/>
            </p:nvSpPr>
            <p:spPr>
              <a:xfrm rot="16200000">
                <a:off x="824932" y="5607417"/>
                <a:ext cx="484428" cy="276999"/>
              </a:xfrm>
              <a:prstGeom prst="rect">
                <a:avLst/>
              </a:prstGeom>
              <a:noFill/>
            </p:spPr>
            <p:txBody>
              <a:bodyPr wrap="none" rtlCol="0">
                <a:spAutoFit/>
              </a:bodyPr>
              <a:lstStyle/>
              <a:p>
                <a:r>
                  <a:rPr lang="en-US" sz="1200" dirty="0">
                    <a:solidFill>
                      <a:srgbClr val="29719F"/>
                    </a:solidFill>
                    <a:latin typeface="Century Gothic" panose="020B0502020202020204" pitchFamily="34" charset="0"/>
                  </a:rPr>
                  <a:t>Low</a:t>
                </a:r>
              </a:p>
            </p:txBody>
          </p:sp>
          <p:sp>
            <p:nvSpPr>
              <p:cNvPr id="21" name="TextBox 20">
                <a:extLst>
                  <a:ext uri="{FF2B5EF4-FFF2-40B4-BE49-F238E27FC236}">
                    <a16:creationId xmlns:a16="http://schemas.microsoft.com/office/drawing/2014/main" id="{F598F0B6-47AB-4068-AE75-6521DD6BA4F8}"/>
                  </a:ext>
                </a:extLst>
              </p:cNvPr>
              <p:cNvSpPr txBox="1"/>
              <p:nvPr/>
            </p:nvSpPr>
            <p:spPr>
              <a:xfrm rot="16200000">
                <a:off x="295396" y="3520527"/>
                <a:ext cx="1574469" cy="276999"/>
              </a:xfrm>
              <a:prstGeom prst="rect">
                <a:avLst/>
              </a:prstGeom>
              <a:noFill/>
            </p:spPr>
            <p:txBody>
              <a:bodyPr wrap="none" rtlCol="0">
                <a:spAutoFit/>
              </a:bodyPr>
              <a:lstStyle/>
              <a:p>
                <a:pPr algn="r"/>
                <a:r>
                  <a:rPr lang="en-US" sz="1200" b="1" dirty="0">
                    <a:solidFill>
                      <a:schemeClr val="bg1"/>
                    </a:solidFill>
                    <a:latin typeface="Century Gothic" panose="020B0502020202020204" pitchFamily="34" charset="0"/>
                  </a:rPr>
                  <a:t>Stakeholder Power</a:t>
                </a:r>
              </a:p>
            </p:txBody>
          </p:sp>
        </p:grpSp>
      </p:grpSp>
      <p:grpSp>
        <p:nvGrpSpPr>
          <p:cNvPr id="5" name="Group 4">
            <a:extLst>
              <a:ext uri="{FF2B5EF4-FFF2-40B4-BE49-F238E27FC236}">
                <a16:creationId xmlns:a16="http://schemas.microsoft.com/office/drawing/2014/main" id="{17AD5610-3FC0-41F7-907E-AD5D567A08DF}"/>
              </a:ext>
            </a:extLst>
          </p:cNvPr>
          <p:cNvGrpSpPr/>
          <p:nvPr/>
        </p:nvGrpSpPr>
        <p:grpSpPr>
          <a:xfrm>
            <a:off x="1275115" y="6045745"/>
            <a:ext cx="7786040" cy="399335"/>
            <a:chOff x="1275115" y="6045745"/>
            <a:chExt cx="7786040" cy="399335"/>
          </a:xfrm>
        </p:grpSpPr>
        <p:sp>
          <p:nvSpPr>
            <p:cNvPr id="14" name="Rectangle 13">
              <a:extLst>
                <a:ext uri="{FF2B5EF4-FFF2-40B4-BE49-F238E27FC236}">
                  <a16:creationId xmlns:a16="http://schemas.microsoft.com/office/drawing/2014/main" id="{D0406222-50A8-45EB-8AC5-E6C03AEDCAA7}"/>
                </a:ext>
              </a:extLst>
            </p:cNvPr>
            <p:cNvSpPr/>
            <p:nvPr/>
          </p:nvSpPr>
          <p:spPr>
            <a:xfrm flipH="1" flipV="1">
              <a:off x="1275115" y="6045745"/>
              <a:ext cx="7786039" cy="399335"/>
            </a:xfrm>
            <a:prstGeom prst="rect">
              <a:avLst/>
            </a:prstGeom>
            <a:gradFill flip="none" rotWithShape="1">
              <a:gsLst>
                <a:gs pos="21000">
                  <a:srgbClr val="94B8CF">
                    <a:alpha val="47000"/>
                  </a:srgbClr>
                </a:gs>
                <a:gs pos="0">
                  <a:schemeClr val="bg1"/>
                </a:gs>
                <a:gs pos="100000">
                  <a:srgbClr val="29719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B79B591-B95E-4065-A218-F7FCFC97372E}"/>
                </a:ext>
              </a:extLst>
            </p:cNvPr>
            <p:cNvGrpSpPr/>
            <p:nvPr/>
          </p:nvGrpSpPr>
          <p:grpSpPr>
            <a:xfrm>
              <a:off x="1275938" y="6102193"/>
              <a:ext cx="7785217" cy="276999"/>
              <a:chOff x="1275938" y="6102193"/>
              <a:chExt cx="7785217" cy="276999"/>
            </a:xfrm>
          </p:grpSpPr>
          <p:sp>
            <p:nvSpPr>
              <p:cNvPr id="18" name="TextBox 17">
                <a:extLst>
                  <a:ext uri="{FF2B5EF4-FFF2-40B4-BE49-F238E27FC236}">
                    <a16:creationId xmlns:a16="http://schemas.microsoft.com/office/drawing/2014/main" id="{9AEC2152-F15E-40A6-BA8D-C0AF4E4164B0}"/>
                  </a:ext>
                </a:extLst>
              </p:cNvPr>
              <p:cNvSpPr txBox="1"/>
              <p:nvPr/>
            </p:nvSpPr>
            <p:spPr>
              <a:xfrm>
                <a:off x="8541462" y="6102193"/>
                <a:ext cx="519693" cy="276999"/>
              </a:xfrm>
              <a:prstGeom prst="rect">
                <a:avLst/>
              </a:prstGeom>
              <a:noFill/>
            </p:spPr>
            <p:txBody>
              <a:bodyPr wrap="none" rtlCol="0">
                <a:spAutoFit/>
              </a:bodyPr>
              <a:lstStyle/>
              <a:p>
                <a:pPr algn="r"/>
                <a:r>
                  <a:rPr lang="en-US" sz="1200" dirty="0">
                    <a:solidFill>
                      <a:schemeClr val="bg1"/>
                    </a:solidFill>
                    <a:latin typeface="Century Gothic" panose="020B0502020202020204" pitchFamily="34" charset="0"/>
                  </a:rPr>
                  <a:t>High</a:t>
                </a:r>
              </a:p>
            </p:txBody>
          </p:sp>
          <p:sp>
            <p:nvSpPr>
              <p:cNvPr id="19" name="TextBox 18">
                <a:extLst>
                  <a:ext uri="{FF2B5EF4-FFF2-40B4-BE49-F238E27FC236}">
                    <a16:creationId xmlns:a16="http://schemas.microsoft.com/office/drawing/2014/main" id="{212D6BDC-A782-46B8-8433-972FCF13E901}"/>
                  </a:ext>
                </a:extLst>
              </p:cNvPr>
              <p:cNvSpPr txBox="1"/>
              <p:nvPr/>
            </p:nvSpPr>
            <p:spPr>
              <a:xfrm>
                <a:off x="1275938" y="6102193"/>
                <a:ext cx="484428" cy="276999"/>
              </a:xfrm>
              <a:prstGeom prst="rect">
                <a:avLst/>
              </a:prstGeom>
              <a:noFill/>
            </p:spPr>
            <p:txBody>
              <a:bodyPr wrap="none" rtlCol="0">
                <a:spAutoFit/>
              </a:bodyPr>
              <a:lstStyle/>
              <a:p>
                <a:r>
                  <a:rPr lang="en-US" sz="1200" dirty="0">
                    <a:solidFill>
                      <a:srgbClr val="29719F"/>
                    </a:solidFill>
                    <a:latin typeface="Century Gothic" panose="020B0502020202020204" pitchFamily="34" charset="0"/>
                  </a:rPr>
                  <a:t>Low</a:t>
                </a:r>
              </a:p>
            </p:txBody>
          </p:sp>
          <p:sp>
            <p:nvSpPr>
              <p:cNvPr id="22" name="TextBox 21">
                <a:extLst>
                  <a:ext uri="{FF2B5EF4-FFF2-40B4-BE49-F238E27FC236}">
                    <a16:creationId xmlns:a16="http://schemas.microsoft.com/office/drawing/2014/main" id="{B5F92D43-DD8A-44EB-B421-7AE4EC4BBCA6}"/>
                  </a:ext>
                </a:extLst>
              </p:cNvPr>
              <p:cNvSpPr txBox="1"/>
              <p:nvPr/>
            </p:nvSpPr>
            <p:spPr>
              <a:xfrm>
                <a:off x="4338034" y="6102193"/>
                <a:ext cx="1661031"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Stakeholder Interest</a:t>
                </a:r>
              </a:p>
            </p:txBody>
          </p:sp>
        </p:grpSp>
      </p:grpSp>
      <p:sp>
        <p:nvSpPr>
          <p:cNvPr id="24" name="Titel 1">
            <a:extLst>
              <a:ext uri="{FF2B5EF4-FFF2-40B4-BE49-F238E27FC236}">
                <a16:creationId xmlns:a16="http://schemas.microsoft.com/office/drawing/2014/main" id="{452D3BC0-92A9-40F4-A869-A8C1F919D045}"/>
              </a:ext>
            </a:extLst>
          </p:cNvPr>
          <p:cNvSpPr txBox="1">
            <a:spLocks/>
          </p:cNvSpPr>
          <p:nvPr/>
        </p:nvSpPr>
        <p:spPr>
          <a:xfrm>
            <a:off x="858352" y="540927"/>
            <a:ext cx="4323248"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r>
              <a:rPr lang="en-US" dirty="0"/>
              <a:t>STAKEHOLDER ANALYSIS</a:t>
            </a:r>
          </a:p>
        </p:txBody>
      </p:sp>
      <p:sp>
        <p:nvSpPr>
          <p:cNvPr id="25" name="Rechteck 86">
            <a:extLst>
              <a:ext uri="{FF2B5EF4-FFF2-40B4-BE49-F238E27FC236}">
                <a16:creationId xmlns:a16="http://schemas.microsoft.com/office/drawing/2014/main" id="{80F4F7E8-29DF-4655-815F-8A7E32F20B51}"/>
              </a:ext>
            </a:extLst>
          </p:cNvPr>
          <p:cNvSpPr/>
          <p:nvPr/>
        </p:nvSpPr>
        <p:spPr>
          <a:xfrm>
            <a:off x="9553327" y="0"/>
            <a:ext cx="2637086" cy="6858001"/>
          </a:xfrm>
          <a:prstGeom prst="rect">
            <a:avLst/>
          </a:prstGeom>
          <a:solidFill>
            <a:srgbClr val="F2F2F2"/>
          </a:solidFill>
          <a:ln w="12700">
            <a:miter lim="400000"/>
          </a:ln>
        </p:spPr>
        <p:txBody>
          <a:bodyPr lIns="36000" tIns="36000" rIns="36000" bIns="36000" anchor="ctr"/>
          <a:lstStyle/>
          <a:p>
            <a:pPr marL="0" marR="0" lvl="0" indent="0" algn="ctr" defTabSz="914400" rtl="0" eaLnBrk="1" fontAlgn="auto" latinLnBrk="0" hangingPunct="0">
              <a:lnSpc>
                <a:spcPct val="90000"/>
              </a:lnSpc>
              <a:spcBef>
                <a:spcPts val="1000"/>
              </a:spcBef>
              <a:spcAft>
                <a:spcPts val="0"/>
              </a:spcAft>
              <a:buClrTx/>
              <a:buSzTx/>
              <a:buFontTx/>
              <a:buNone/>
              <a:tabLst/>
              <a:defRPr sz="1800">
                <a:solidFill>
                  <a:srgbClr val="FFFFFF"/>
                </a:solidFill>
                <a:latin typeface="Calibri Light"/>
                <a:ea typeface="Calibri Light"/>
                <a:cs typeface="Calibri Light"/>
                <a:sym typeface="Calibri Light"/>
              </a:defRPr>
            </a:pPr>
            <a:endParaRPr kumimoji="0" sz="1800" b="0" i="0" u="none" strike="noStrike" kern="0" cap="none" spc="0" normalizeH="0" baseline="0" noProof="0">
              <a:ln>
                <a:noFill/>
              </a:ln>
              <a:solidFill>
                <a:srgbClr val="FFFFFF"/>
              </a:solidFill>
              <a:effectLst/>
              <a:uLnTx/>
              <a:uFillTx/>
              <a:latin typeface="Calibri Light"/>
              <a:cs typeface="Calibri Light"/>
              <a:sym typeface="Calibri Light"/>
            </a:endParaRPr>
          </a:p>
        </p:txBody>
      </p:sp>
      <p:sp>
        <p:nvSpPr>
          <p:cNvPr id="26" name="Rechteck 149">
            <a:extLst>
              <a:ext uri="{FF2B5EF4-FFF2-40B4-BE49-F238E27FC236}">
                <a16:creationId xmlns:a16="http://schemas.microsoft.com/office/drawing/2014/main" id="{3B978717-6751-4FB2-85B5-4E9E5D29EB51}"/>
              </a:ext>
            </a:extLst>
          </p:cNvPr>
          <p:cNvSpPr txBox="1"/>
          <p:nvPr/>
        </p:nvSpPr>
        <p:spPr>
          <a:xfrm>
            <a:off x="9648363" y="1099895"/>
            <a:ext cx="2373023" cy="3857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44000" rIns="144000" bIns="144000" anchor="t">
            <a:spAutoFit/>
          </a:bodyPr>
          <a:lstStyle/>
          <a:p>
            <a:pPr lvl="0" defTabSz="913577">
              <a:lnSpc>
                <a:spcPts val="1978"/>
              </a:lnSpc>
              <a:spcAft>
                <a:spcPts val="999"/>
              </a:spcAft>
              <a:defRPr/>
            </a:pPr>
            <a:r>
              <a:rPr lang="en-US" sz="1399" dirty="0">
                <a:solidFill>
                  <a:srgbClr val="000000"/>
                </a:solidFill>
                <a:latin typeface="Century Gothic" panose="020B0502020202020204" pitchFamily="34" charset="0"/>
                <a:sym typeface="Century Gothic"/>
              </a:rPr>
              <a:t>A stakeholder analysis is a process of identifying these people before the project begins; grouping them according to their levels of participation, interest, and influence in the project; and determining how best to involve and communicate each of these stakeholder groups throughout.</a:t>
            </a:r>
          </a:p>
        </p:txBody>
      </p:sp>
      <p:sp>
        <p:nvSpPr>
          <p:cNvPr id="6" name="Rectangle: Single Corner Rounded 5">
            <a:extLst>
              <a:ext uri="{FF2B5EF4-FFF2-40B4-BE49-F238E27FC236}">
                <a16:creationId xmlns:a16="http://schemas.microsoft.com/office/drawing/2014/main" id="{CFBD44C1-F787-4083-94F5-790F2781FFD0}"/>
              </a:ext>
            </a:extLst>
          </p:cNvPr>
          <p:cNvSpPr/>
          <p:nvPr/>
        </p:nvSpPr>
        <p:spPr>
          <a:xfrm flipH="1" flipV="1">
            <a:off x="5168548" y="1272300"/>
            <a:ext cx="3892608" cy="2386726"/>
          </a:xfrm>
          <a:prstGeom prst="round1Rect">
            <a:avLst>
              <a:gd name="adj" fmla="val 7281"/>
            </a:avLst>
          </a:prstGeom>
          <a:solidFill>
            <a:schemeClr val="bg1"/>
          </a:solid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err="1">
              <a:ln>
                <a:noFill/>
              </a:ln>
              <a:solidFill>
                <a:srgbClr val="FFFFFF"/>
              </a:solidFill>
              <a:effectLst/>
              <a:uLnTx/>
              <a:uFillTx/>
              <a:latin typeface="Calibri Light"/>
              <a:ea typeface="+mn-ea"/>
              <a:cs typeface="+mn-cs"/>
              <a:sym typeface="Century Gothic"/>
            </a:endParaRPr>
          </a:p>
        </p:txBody>
      </p:sp>
      <p:sp>
        <p:nvSpPr>
          <p:cNvPr id="8" name="Rectangle: Single Corner Rounded 7">
            <a:extLst>
              <a:ext uri="{FF2B5EF4-FFF2-40B4-BE49-F238E27FC236}">
                <a16:creationId xmlns:a16="http://schemas.microsoft.com/office/drawing/2014/main" id="{2E0E0A05-F947-4824-BDDC-8263E88D8263}"/>
              </a:ext>
            </a:extLst>
          </p:cNvPr>
          <p:cNvSpPr/>
          <p:nvPr/>
        </p:nvSpPr>
        <p:spPr>
          <a:xfrm flipV="1">
            <a:off x="1275940" y="1272300"/>
            <a:ext cx="3892608" cy="2386726"/>
          </a:xfrm>
          <a:prstGeom prst="round1Rect">
            <a:avLst>
              <a:gd name="adj" fmla="val 7281"/>
            </a:avLst>
          </a:prstGeom>
          <a:solidFill>
            <a:schemeClr val="bg1"/>
          </a:solid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err="1">
              <a:ln>
                <a:noFill/>
              </a:ln>
              <a:solidFill>
                <a:srgbClr val="FFFFFF"/>
              </a:solidFill>
              <a:effectLst/>
              <a:uLnTx/>
              <a:uFillTx/>
              <a:latin typeface="Calibri Light"/>
              <a:ea typeface="+mn-ea"/>
              <a:cs typeface="+mn-cs"/>
              <a:sym typeface="Century Gothic"/>
            </a:endParaRPr>
          </a:p>
        </p:txBody>
      </p:sp>
      <p:sp>
        <p:nvSpPr>
          <p:cNvPr id="9" name="Rectangle: Single Corner Rounded 8">
            <a:extLst>
              <a:ext uri="{FF2B5EF4-FFF2-40B4-BE49-F238E27FC236}">
                <a16:creationId xmlns:a16="http://schemas.microsoft.com/office/drawing/2014/main" id="{6E416BF8-0188-40FC-ADEE-00F4ED0B7B8F}"/>
              </a:ext>
            </a:extLst>
          </p:cNvPr>
          <p:cNvSpPr/>
          <p:nvPr/>
        </p:nvSpPr>
        <p:spPr>
          <a:xfrm flipH="1">
            <a:off x="5168548" y="3659026"/>
            <a:ext cx="3892608" cy="2386726"/>
          </a:xfrm>
          <a:prstGeom prst="round1Rect">
            <a:avLst>
              <a:gd name="adj" fmla="val 7281"/>
            </a:avLst>
          </a:prstGeom>
          <a:solidFill>
            <a:schemeClr val="bg1"/>
          </a:solid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err="1">
              <a:ln>
                <a:noFill/>
              </a:ln>
              <a:solidFill>
                <a:srgbClr val="FFFFFF"/>
              </a:solidFill>
              <a:effectLst/>
              <a:uLnTx/>
              <a:uFillTx/>
              <a:latin typeface="Calibri Light"/>
              <a:ea typeface="+mn-ea"/>
              <a:cs typeface="+mn-cs"/>
              <a:sym typeface="Century Gothic"/>
            </a:endParaRPr>
          </a:p>
        </p:txBody>
      </p:sp>
      <p:sp>
        <p:nvSpPr>
          <p:cNvPr id="10" name="Rectangle: Single Corner Rounded 9">
            <a:extLst>
              <a:ext uri="{FF2B5EF4-FFF2-40B4-BE49-F238E27FC236}">
                <a16:creationId xmlns:a16="http://schemas.microsoft.com/office/drawing/2014/main" id="{31C4B3E2-2C5B-4C32-847C-307013722D24}"/>
              </a:ext>
            </a:extLst>
          </p:cNvPr>
          <p:cNvSpPr/>
          <p:nvPr/>
        </p:nvSpPr>
        <p:spPr>
          <a:xfrm>
            <a:off x="1275940" y="3659026"/>
            <a:ext cx="3892608" cy="2386726"/>
          </a:xfrm>
          <a:prstGeom prst="round1Rect">
            <a:avLst>
              <a:gd name="adj" fmla="val 7281"/>
            </a:avLst>
          </a:prstGeom>
          <a:solidFill>
            <a:schemeClr val="bg1"/>
          </a:solid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err="1">
              <a:ln>
                <a:noFill/>
              </a:ln>
              <a:solidFill>
                <a:srgbClr val="FFFFFF"/>
              </a:solidFill>
              <a:effectLst/>
              <a:uLnTx/>
              <a:uFillTx/>
              <a:latin typeface="Calibri Light"/>
              <a:ea typeface="+mn-ea"/>
              <a:cs typeface="+mn-cs"/>
              <a:sym typeface="Century Gothic"/>
            </a:endParaRPr>
          </a:p>
        </p:txBody>
      </p:sp>
      <p:sp>
        <p:nvSpPr>
          <p:cNvPr id="23" name="TextBox 22">
            <a:extLst>
              <a:ext uri="{FF2B5EF4-FFF2-40B4-BE49-F238E27FC236}">
                <a16:creationId xmlns:a16="http://schemas.microsoft.com/office/drawing/2014/main" id="{E8A20BF7-EC7D-41F1-A5C2-C02D943949C2}"/>
              </a:ext>
            </a:extLst>
          </p:cNvPr>
          <p:cNvSpPr txBox="1"/>
          <p:nvPr/>
        </p:nvSpPr>
        <p:spPr>
          <a:xfrm>
            <a:off x="1687209" y="1332790"/>
            <a:ext cx="3070071" cy="604662"/>
          </a:xfrm>
          <a:prstGeom prst="rect">
            <a:avLst/>
          </a:prstGeom>
          <a:noFill/>
        </p:spPr>
        <p:txBody>
          <a:bodyPr wrap="none" rtlCol="0">
            <a:spAutoFit/>
          </a:bodyPr>
          <a:lstStyle/>
          <a:p>
            <a:pPr algn="ctr"/>
            <a:r>
              <a:rPr lang="en-US" sz="3000" b="1" dirty="0">
                <a:solidFill>
                  <a:srgbClr val="DFE1E1"/>
                </a:solidFill>
                <a:latin typeface="Montserrat" panose="00000500000000000000" pitchFamily="50" charset="0"/>
              </a:rPr>
              <a:t>Keep Satisfied</a:t>
            </a:r>
          </a:p>
        </p:txBody>
      </p:sp>
      <p:sp>
        <p:nvSpPr>
          <p:cNvPr id="28" name="TextBox 27">
            <a:extLst>
              <a:ext uri="{FF2B5EF4-FFF2-40B4-BE49-F238E27FC236}">
                <a16:creationId xmlns:a16="http://schemas.microsoft.com/office/drawing/2014/main" id="{96D6093A-8B37-4CA0-91D2-2E81D30987E3}"/>
              </a:ext>
            </a:extLst>
          </p:cNvPr>
          <p:cNvSpPr txBox="1"/>
          <p:nvPr/>
        </p:nvSpPr>
        <p:spPr>
          <a:xfrm>
            <a:off x="5437951" y="1332790"/>
            <a:ext cx="3353803" cy="604662"/>
          </a:xfrm>
          <a:prstGeom prst="rect">
            <a:avLst/>
          </a:prstGeom>
          <a:noFill/>
        </p:spPr>
        <p:txBody>
          <a:bodyPr wrap="none" rtlCol="0">
            <a:spAutoFit/>
          </a:bodyPr>
          <a:lstStyle/>
          <a:p>
            <a:pPr algn="ctr"/>
            <a:r>
              <a:rPr lang="en-US" sz="3000" b="1" dirty="0">
                <a:solidFill>
                  <a:srgbClr val="DFE1E1"/>
                </a:solidFill>
                <a:latin typeface="Montserrat" panose="00000500000000000000" pitchFamily="50" charset="0"/>
              </a:rPr>
              <a:t>Manage Closely</a:t>
            </a:r>
          </a:p>
        </p:txBody>
      </p:sp>
      <p:sp>
        <p:nvSpPr>
          <p:cNvPr id="29" name="TextBox 28">
            <a:extLst>
              <a:ext uri="{FF2B5EF4-FFF2-40B4-BE49-F238E27FC236}">
                <a16:creationId xmlns:a16="http://schemas.microsoft.com/office/drawing/2014/main" id="{C3C60CC1-94B7-4754-A74E-47106C45F535}"/>
              </a:ext>
            </a:extLst>
          </p:cNvPr>
          <p:cNvSpPr txBox="1"/>
          <p:nvPr/>
        </p:nvSpPr>
        <p:spPr>
          <a:xfrm>
            <a:off x="2338027" y="5418555"/>
            <a:ext cx="1768433" cy="553998"/>
          </a:xfrm>
          <a:prstGeom prst="rect">
            <a:avLst/>
          </a:prstGeom>
          <a:noFill/>
        </p:spPr>
        <p:txBody>
          <a:bodyPr wrap="none" rtlCol="0">
            <a:spAutoFit/>
          </a:bodyPr>
          <a:lstStyle/>
          <a:p>
            <a:pPr algn="ctr"/>
            <a:r>
              <a:rPr lang="en-US" sz="3000" b="1" dirty="0">
                <a:solidFill>
                  <a:srgbClr val="DFE1E1"/>
                </a:solidFill>
                <a:latin typeface="Montserrat" panose="00000500000000000000" pitchFamily="50" charset="0"/>
              </a:rPr>
              <a:t>Monitor</a:t>
            </a:r>
          </a:p>
        </p:txBody>
      </p:sp>
      <p:sp>
        <p:nvSpPr>
          <p:cNvPr id="30" name="TextBox 29">
            <a:extLst>
              <a:ext uri="{FF2B5EF4-FFF2-40B4-BE49-F238E27FC236}">
                <a16:creationId xmlns:a16="http://schemas.microsoft.com/office/drawing/2014/main" id="{BDDBBBB3-B9F5-4530-B592-D57A11F9A93B}"/>
              </a:ext>
            </a:extLst>
          </p:cNvPr>
          <p:cNvSpPr txBox="1"/>
          <p:nvPr/>
        </p:nvSpPr>
        <p:spPr>
          <a:xfrm>
            <a:off x="5514896" y="5393223"/>
            <a:ext cx="3199915" cy="604662"/>
          </a:xfrm>
          <a:prstGeom prst="rect">
            <a:avLst/>
          </a:prstGeom>
          <a:noFill/>
        </p:spPr>
        <p:txBody>
          <a:bodyPr wrap="none" rtlCol="0">
            <a:spAutoFit/>
          </a:bodyPr>
          <a:lstStyle/>
          <a:p>
            <a:pPr algn="ctr"/>
            <a:r>
              <a:rPr lang="en-US" sz="3000" b="1" dirty="0">
                <a:solidFill>
                  <a:srgbClr val="DFE1E1"/>
                </a:solidFill>
                <a:latin typeface="Montserrat" panose="00000500000000000000" pitchFamily="50" charset="0"/>
              </a:rPr>
              <a:t>Keep Informed</a:t>
            </a:r>
          </a:p>
        </p:txBody>
      </p:sp>
      <p:sp>
        <p:nvSpPr>
          <p:cNvPr id="32" name="Graphic 30">
            <a:extLst>
              <a:ext uri="{FF2B5EF4-FFF2-40B4-BE49-F238E27FC236}">
                <a16:creationId xmlns:a16="http://schemas.microsoft.com/office/drawing/2014/main" id="{938BB7B5-2E4E-4042-A90E-0D9DA2E25EA6}"/>
              </a:ext>
            </a:extLst>
          </p:cNvPr>
          <p:cNvSpPr/>
          <p:nvPr/>
        </p:nvSpPr>
        <p:spPr>
          <a:xfrm rot="16200000">
            <a:off x="6131662" y="4428737"/>
            <a:ext cx="580655" cy="476137"/>
          </a:xfrm>
          <a:custGeom>
            <a:avLst/>
            <a:gdLst>
              <a:gd name="connsiteX0" fmla="*/ 433959 w 476250"/>
              <a:gd name="connsiteY0" fmla="*/ 0 h 390525"/>
              <a:gd name="connsiteX1" fmla="*/ 173927 w 476250"/>
              <a:gd name="connsiteY1" fmla="*/ 0 h 390525"/>
              <a:gd name="connsiteX2" fmla="*/ 135446 w 476250"/>
              <a:gd name="connsiteY2" fmla="*/ 0 h 390525"/>
              <a:gd name="connsiteX3" fmla="*/ 0 w 476250"/>
              <a:gd name="connsiteY3" fmla="*/ 0 h 390525"/>
              <a:gd name="connsiteX4" fmla="*/ 88297 w 476250"/>
              <a:gd name="connsiteY4" fmla="*/ 145828 h 390525"/>
              <a:gd name="connsiteX5" fmla="*/ 88297 w 476250"/>
              <a:gd name="connsiteY5" fmla="*/ 345186 h 390525"/>
              <a:gd name="connsiteX6" fmla="*/ 135350 w 476250"/>
              <a:gd name="connsiteY6" fmla="*/ 392240 h 390525"/>
              <a:gd name="connsiteX7" fmla="*/ 433959 w 476250"/>
              <a:gd name="connsiteY7" fmla="*/ 392240 h 390525"/>
              <a:gd name="connsiteX8" fmla="*/ 481013 w 476250"/>
              <a:gd name="connsiteY8" fmla="*/ 345186 h 390525"/>
              <a:gd name="connsiteX9" fmla="*/ 481013 w 476250"/>
              <a:gd name="connsiteY9" fmla="*/ 47054 h 390525"/>
              <a:gd name="connsiteX10" fmla="*/ 433959 w 476250"/>
              <a:gd name="connsiteY10"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0" h="390525">
                <a:moveTo>
                  <a:pt x="433959" y="0"/>
                </a:moveTo>
                <a:lnTo>
                  <a:pt x="173927" y="0"/>
                </a:lnTo>
                <a:lnTo>
                  <a:pt x="135446" y="0"/>
                </a:lnTo>
                <a:lnTo>
                  <a:pt x="0" y="0"/>
                </a:lnTo>
                <a:cubicBezTo>
                  <a:pt x="0" y="0"/>
                  <a:pt x="88297" y="32195"/>
                  <a:pt x="88297" y="145828"/>
                </a:cubicBezTo>
                <a:lnTo>
                  <a:pt x="88297" y="345186"/>
                </a:lnTo>
                <a:cubicBezTo>
                  <a:pt x="88297" y="371189"/>
                  <a:pt x="109347" y="392240"/>
                  <a:pt x="135350" y="392240"/>
                </a:cubicBezTo>
                <a:lnTo>
                  <a:pt x="433959" y="392240"/>
                </a:lnTo>
                <a:cubicBezTo>
                  <a:pt x="459962" y="392240"/>
                  <a:pt x="481013" y="371189"/>
                  <a:pt x="481013" y="345186"/>
                </a:cubicBezTo>
                <a:lnTo>
                  <a:pt x="481013" y="47054"/>
                </a:lnTo>
                <a:cubicBezTo>
                  <a:pt x="481108" y="21050"/>
                  <a:pt x="459962" y="0"/>
                  <a:pt x="433959" y="0"/>
                </a:cubicBezTo>
                <a:close/>
              </a:path>
            </a:pathLst>
          </a:custGeom>
          <a:blipFill dpi="0" rotWithShape="0">
            <a:blip r:embed="rId2">
              <a:extLst>
                <a:ext uri="{28A0092B-C50C-407E-A947-70E740481C1C}">
                  <a14:useLocalDpi xmlns:a14="http://schemas.microsoft.com/office/drawing/2010/main" val="0"/>
                </a:ext>
              </a:extLst>
            </a:blip>
            <a:srcRect/>
            <a:stretch>
              <a:fillRect l="-28008" r="-10756"/>
            </a:stretch>
          </a:blipFill>
          <a:ln w="9525" cap="flat">
            <a:noFill/>
            <a:prstDash val="solid"/>
            <a:miter/>
          </a:ln>
        </p:spPr>
        <p:txBody>
          <a:bodyPr rtlCol="0" anchor="ctr"/>
          <a:lstStyle/>
          <a:p>
            <a:endParaRPr lang="en-US"/>
          </a:p>
        </p:txBody>
      </p:sp>
      <p:sp>
        <p:nvSpPr>
          <p:cNvPr id="33" name="TextBox 32">
            <a:extLst>
              <a:ext uri="{FF2B5EF4-FFF2-40B4-BE49-F238E27FC236}">
                <a16:creationId xmlns:a16="http://schemas.microsoft.com/office/drawing/2014/main" id="{B9714F3F-30E5-43FB-BA4E-D993E9AC1412}"/>
              </a:ext>
            </a:extLst>
          </p:cNvPr>
          <p:cNvSpPr txBox="1"/>
          <p:nvPr/>
        </p:nvSpPr>
        <p:spPr>
          <a:xfrm>
            <a:off x="6221310" y="4889939"/>
            <a:ext cx="1949573" cy="477054"/>
          </a:xfrm>
          <a:prstGeom prst="rect">
            <a:avLst/>
          </a:prstGeom>
          <a:noFill/>
        </p:spPr>
        <p:txBody>
          <a:bodyPr wrap="none" rtlCol="0">
            <a:spAutoFit/>
          </a:bodyPr>
          <a:lstStyle/>
          <a:p>
            <a:r>
              <a:rPr lang="en-US" sz="1300" b="1" dirty="0">
                <a:latin typeface="Century Gothic" panose="020B0502020202020204" pitchFamily="34" charset="0"/>
              </a:rPr>
              <a:t>Sheng Lee</a:t>
            </a:r>
          </a:p>
          <a:p>
            <a:r>
              <a:rPr lang="en-US" sz="1200" dirty="0">
                <a:latin typeface="Century Gothic" panose="020B0502020202020204" pitchFamily="34" charset="0"/>
              </a:rPr>
              <a:t>Development Manager</a:t>
            </a:r>
          </a:p>
        </p:txBody>
      </p:sp>
      <p:sp>
        <p:nvSpPr>
          <p:cNvPr id="56" name="Graphic 30">
            <a:extLst>
              <a:ext uri="{FF2B5EF4-FFF2-40B4-BE49-F238E27FC236}">
                <a16:creationId xmlns:a16="http://schemas.microsoft.com/office/drawing/2014/main" id="{5CA4FF6A-8B1C-4BA8-A29A-5BA81B716797}"/>
              </a:ext>
            </a:extLst>
          </p:cNvPr>
          <p:cNvSpPr/>
          <p:nvPr/>
        </p:nvSpPr>
        <p:spPr>
          <a:xfrm rot="16200000">
            <a:off x="7462395" y="2848111"/>
            <a:ext cx="580655" cy="476137"/>
          </a:xfrm>
          <a:custGeom>
            <a:avLst/>
            <a:gdLst>
              <a:gd name="connsiteX0" fmla="*/ 433959 w 476250"/>
              <a:gd name="connsiteY0" fmla="*/ 0 h 390525"/>
              <a:gd name="connsiteX1" fmla="*/ 173927 w 476250"/>
              <a:gd name="connsiteY1" fmla="*/ 0 h 390525"/>
              <a:gd name="connsiteX2" fmla="*/ 135446 w 476250"/>
              <a:gd name="connsiteY2" fmla="*/ 0 h 390525"/>
              <a:gd name="connsiteX3" fmla="*/ 0 w 476250"/>
              <a:gd name="connsiteY3" fmla="*/ 0 h 390525"/>
              <a:gd name="connsiteX4" fmla="*/ 88297 w 476250"/>
              <a:gd name="connsiteY4" fmla="*/ 145828 h 390525"/>
              <a:gd name="connsiteX5" fmla="*/ 88297 w 476250"/>
              <a:gd name="connsiteY5" fmla="*/ 345186 h 390525"/>
              <a:gd name="connsiteX6" fmla="*/ 135350 w 476250"/>
              <a:gd name="connsiteY6" fmla="*/ 392240 h 390525"/>
              <a:gd name="connsiteX7" fmla="*/ 433959 w 476250"/>
              <a:gd name="connsiteY7" fmla="*/ 392240 h 390525"/>
              <a:gd name="connsiteX8" fmla="*/ 481013 w 476250"/>
              <a:gd name="connsiteY8" fmla="*/ 345186 h 390525"/>
              <a:gd name="connsiteX9" fmla="*/ 481013 w 476250"/>
              <a:gd name="connsiteY9" fmla="*/ 47054 h 390525"/>
              <a:gd name="connsiteX10" fmla="*/ 433959 w 476250"/>
              <a:gd name="connsiteY10"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0" h="390525">
                <a:moveTo>
                  <a:pt x="433959" y="0"/>
                </a:moveTo>
                <a:lnTo>
                  <a:pt x="173927" y="0"/>
                </a:lnTo>
                <a:lnTo>
                  <a:pt x="135446" y="0"/>
                </a:lnTo>
                <a:lnTo>
                  <a:pt x="0" y="0"/>
                </a:lnTo>
                <a:cubicBezTo>
                  <a:pt x="0" y="0"/>
                  <a:pt x="88297" y="32195"/>
                  <a:pt x="88297" y="145828"/>
                </a:cubicBezTo>
                <a:lnTo>
                  <a:pt x="88297" y="345186"/>
                </a:lnTo>
                <a:cubicBezTo>
                  <a:pt x="88297" y="371189"/>
                  <a:pt x="109347" y="392240"/>
                  <a:pt x="135350" y="392240"/>
                </a:cubicBezTo>
                <a:lnTo>
                  <a:pt x="433959" y="392240"/>
                </a:lnTo>
                <a:cubicBezTo>
                  <a:pt x="459962" y="392240"/>
                  <a:pt x="481013" y="371189"/>
                  <a:pt x="481013" y="345186"/>
                </a:cubicBezTo>
                <a:lnTo>
                  <a:pt x="481013" y="47054"/>
                </a:lnTo>
                <a:cubicBezTo>
                  <a:pt x="481108" y="21050"/>
                  <a:pt x="459962" y="0"/>
                  <a:pt x="433959" y="0"/>
                </a:cubicBezTo>
                <a:close/>
              </a:path>
            </a:pathLst>
          </a:custGeom>
          <a:blipFill dpi="0" rotWithShape="0">
            <a:blip r:embed="rId3">
              <a:extLst>
                <a:ext uri="{28A0092B-C50C-407E-A947-70E740481C1C}">
                  <a14:useLocalDpi xmlns:a14="http://schemas.microsoft.com/office/drawing/2010/main" val="0"/>
                </a:ext>
              </a:extLst>
            </a:blip>
            <a:srcRect/>
            <a:stretch>
              <a:fillRect l="-8508" r="-8508"/>
            </a:stretch>
          </a:blipFill>
          <a:ln w="9525" cap="flat">
            <a:no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A940CACF-4970-4BB2-8132-7A74AB2EDC4B}"/>
              </a:ext>
            </a:extLst>
          </p:cNvPr>
          <p:cNvSpPr txBox="1"/>
          <p:nvPr/>
        </p:nvSpPr>
        <p:spPr>
          <a:xfrm>
            <a:off x="7552043" y="3309313"/>
            <a:ext cx="1059906" cy="477054"/>
          </a:xfrm>
          <a:prstGeom prst="rect">
            <a:avLst/>
          </a:prstGeom>
          <a:noFill/>
        </p:spPr>
        <p:txBody>
          <a:bodyPr wrap="none" rtlCol="0">
            <a:spAutoFit/>
          </a:bodyPr>
          <a:lstStyle/>
          <a:p>
            <a:r>
              <a:rPr lang="en-US" sz="1300" b="1" dirty="0">
                <a:latin typeface="Century Gothic" panose="020B0502020202020204" pitchFamily="34" charset="0"/>
              </a:rPr>
              <a:t>Suraj Shani</a:t>
            </a:r>
          </a:p>
          <a:p>
            <a:r>
              <a:rPr lang="en-US" sz="1200" dirty="0">
                <a:latin typeface="Century Gothic" panose="020B0502020202020204" pitchFamily="34" charset="0"/>
              </a:rPr>
              <a:t>VP, Product</a:t>
            </a:r>
          </a:p>
        </p:txBody>
      </p:sp>
      <p:sp>
        <p:nvSpPr>
          <p:cNvPr id="59" name="Graphic 30">
            <a:extLst>
              <a:ext uri="{FF2B5EF4-FFF2-40B4-BE49-F238E27FC236}">
                <a16:creationId xmlns:a16="http://schemas.microsoft.com/office/drawing/2014/main" id="{7C90E596-893C-4AF6-8A80-6A2D8630FC7B}"/>
              </a:ext>
            </a:extLst>
          </p:cNvPr>
          <p:cNvSpPr/>
          <p:nvPr/>
        </p:nvSpPr>
        <p:spPr>
          <a:xfrm rot="16200000">
            <a:off x="5462637" y="2126644"/>
            <a:ext cx="580655" cy="476137"/>
          </a:xfrm>
          <a:custGeom>
            <a:avLst/>
            <a:gdLst>
              <a:gd name="connsiteX0" fmla="*/ 433959 w 476250"/>
              <a:gd name="connsiteY0" fmla="*/ 0 h 390525"/>
              <a:gd name="connsiteX1" fmla="*/ 173927 w 476250"/>
              <a:gd name="connsiteY1" fmla="*/ 0 h 390525"/>
              <a:gd name="connsiteX2" fmla="*/ 135446 w 476250"/>
              <a:gd name="connsiteY2" fmla="*/ 0 h 390525"/>
              <a:gd name="connsiteX3" fmla="*/ 0 w 476250"/>
              <a:gd name="connsiteY3" fmla="*/ 0 h 390525"/>
              <a:gd name="connsiteX4" fmla="*/ 88297 w 476250"/>
              <a:gd name="connsiteY4" fmla="*/ 145828 h 390525"/>
              <a:gd name="connsiteX5" fmla="*/ 88297 w 476250"/>
              <a:gd name="connsiteY5" fmla="*/ 345186 h 390525"/>
              <a:gd name="connsiteX6" fmla="*/ 135350 w 476250"/>
              <a:gd name="connsiteY6" fmla="*/ 392240 h 390525"/>
              <a:gd name="connsiteX7" fmla="*/ 433959 w 476250"/>
              <a:gd name="connsiteY7" fmla="*/ 392240 h 390525"/>
              <a:gd name="connsiteX8" fmla="*/ 481013 w 476250"/>
              <a:gd name="connsiteY8" fmla="*/ 345186 h 390525"/>
              <a:gd name="connsiteX9" fmla="*/ 481013 w 476250"/>
              <a:gd name="connsiteY9" fmla="*/ 47054 h 390525"/>
              <a:gd name="connsiteX10" fmla="*/ 433959 w 476250"/>
              <a:gd name="connsiteY10"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0" h="390525">
                <a:moveTo>
                  <a:pt x="433959" y="0"/>
                </a:moveTo>
                <a:lnTo>
                  <a:pt x="173927" y="0"/>
                </a:lnTo>
                <a:lnTo>
                  <a:pt x="135446" y="0"/>
                </a:lnTo>
                <a:lnTo>
                  <a:pt x="0" y="0"/>
                </a:lnTo>
                <a:cubicBezTo>
                  <a:pt x="0" y="0"/>
                  <a:pt x="88297" y="32195"/>
                  <a:pt x="88297" y="145828"/>
                </a:cubicBezTo>
                <a:lnTo>
                  <a:pt x="88297" y="345186"/>
                </a:lnTo>
                <a:cubicBezTo>
                  <a:pt x="88297" y="371189"/>
                  <a:pt x="109347" y="392240"/>
                  <a:pt x="135350" y="392240"/>
                </a:cubicBezTo>
                <a:lnTo>
                  <a:pt x="433959" y="392240"/>
                </a:lnTo>
                <a:cubicBezTo>
                  <a:pt x="459962" y="392240"/>
                  <a:pt x="481013" y="371189"/>
                  <a:pt x="481013" y="345186"/>
                </a:cubicBezTo>
                <a:lnTo>
                  <a:pt x="481013" y="47054"/>
                </a:lnTo>
                <a:cubicBezTo>
                  <a:pt x="481108" y="21050"/>
                  <a:pt x="459962" y="0"/>
                  <a:pt x="433959" y="0"/>
                </a:cubicBezTo>
                <a:close/>
              </a:path>
            </a:pathLst>
          </a:custGeom>
          <a:blipFill dpi="0" rotWithShape="0">
            <a:blip r:embed="rId4">
              <a:extLst>
                <a:ext uri="{28A0092B-C50C-407E-A947-70E740481C1C}">
                  <a14:useLocalDpi xmlns:a14="http://schemas.microsoft.com/office/drawing/2010/main" val="0"/>
                </a:ext>
              </a:extLst>
            </a:blip>
            <a:srcRect/>
            <a:stretch>
              <a:fillRect l="-42032" r="-42032"/>
            </a:stretch>
          </a:blipFill>
          <a:ln w="9525"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8CC8B5CA-1136-4EE1-A7CA-74523547B09B}"/>
              </a:ext>
            </a:extLst>
          </p:cNvPr>
          <p:cNvSpPr txBox="1"/>
          <p:nvPr/>
        </p:nvSpPr>
        <p:spPr>
          <a:xfrm>
            <a:off x="5552285" y="2587846"/>
            <a:ext cx="1343638" cy="477054"/>
          </a:xfrm>
          <a:prstGeom prst="rect">
            <a:avLst/>
          </a:prstGeom>
          <a:noFill/>
        </p:spPr>
        <p:txBody>
          <a:bodyPr wrap="none" rtlCol="0">
            <a:spAutoFit/>
          </a:bodyPr>
          <a:lstStyle/>
          <a:p>
            <a:r>
              <a:rPr lang="en-US" sz="1300" b="1" dirty="0">
                <a:latin typeface="Century Gothic" panose="020B0502020202020204" pitchFamily="34" charset="0"/>
              </a:rPr>
              <a:t>Sarah Williams</a:t>
            </a:r>
          </a:p>
          <a:p>
            <a:r>
              <a:rPr lang="en-US" sz="1200" dirty="0">
                <a:latin typeface="Century Gothic" panose="020B0502020202020204" pitchFamily="34" charset="0"/>
              </a:rPr>
              <a:t>CEO</a:t>
            </a:r>
          </a:p>
        </p:txBody>
      </p:sp>
      <p:sp>
        <p:nvSpPr>
          <p:cNvPr id="62" name="Graphic 30">
            <a:extLst>
              <a:ext uri="{FF2B5EF4-FFF2-40B4-BE49-F238E27FC236}">
                <a16:creationId xmlns:a16="http://schemas.microsoft.com/office/drawing/2014/main" id="{D654E25D-983B-4796-B695-CD55E717B45C}"/>
              </a:ext>
            </a:extLst>
          </p:cNvPr>
          <p:cNvSpPr/>
          <p:nvPr/>
        </p:nvSpPr>
        <p:spPr>
          <a:xfrm rot="16200000">
            <a:off x="2688867" y="2208062"/>
            <a:ext cx="580655" cy="476137"/>
          </a:xfrm>
          <a:custGeom>
            <a:avLst/>
            <a:gdLst>
              <a:gd name="connsiteX0" fmla="*/ 433959 w 476250"/>
              <a:gd name="connsiteY0" fmla="*/ 0 h 390525"/>
              <a:gd name="connsiteX1" fmla="*/ 173927 w 476250"/>
              <a:gd name="connsiteY1" fmla="*/ 0 h 390525"/>
              <a:gd name="connsiteX2" fmla="*/ 135446 w 476250"/>
              <a:gd name="connsiteY2" fmla="*/ 0 h 390525"/>
              <a:gd name="connsiteX3" fmla="*/ 0 w 476250"/>
              <a:gd name="connsiteY3" fmla="*/ 0 h 390525"/>
              <a:gd name="connsiteX4" fmla="*/ 88297 w 476250"/>
              <a:gd name="connsiteY4" fmla="*/ 145828 h 390525"/>
              <a:gd name="connsiteX5" fmla="*/ 88297 w 476250"/>
              <a:gd name="connsiteY5" fmla="*/ 345186 h 390525"/>
              <a:gd name="connsiteX6" fmla="*/ 135350 w 476250"/>
              <a:gd name="connsiteY6" fmla="*/ 392240 h 390525"/>
              <a:gd name="connsiteX7" fmla="*/ 433959 w 476250"/>
              <a:gd name="connsiteY7" fmla="*/ 392240 h 390525"/>
              <a:gd name="connsiteX8" fmla="*/ 481013 w 476250"/>
              <a:gd name="connsiteY8" fmla="*/ 345186 h 390525"/>
              <a:gd name="connsiteX9" fmla="*/ 481013 w 476250"/>
              <a:gd name="connsiteY9" fmla="*/ 47054 h 390525"/>
              <a:gd name="connsiteX10" fmla="*/ 433959 w 476250"/>
              <a:gd name="connsiteY10"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0" h="390525">
                <a:moveTo>
                  <a:pt x="433959" y="0"/>
                </a:moveTo>
                <a:lnTo>
                  <a:pt x="173927" y="0"/>
                </a:lnTo>
                <a:lnTo>
                  <a:pt x="135446" y="0"/>
                </a:lnTo>
                <a:lnTo>
                  <a:pt x="0" y="0"/>
                </a:lnTo>
                <a:cubicBezTo>
                  <a:pt x="0" y="0"/>
                  <a:pt x="88297" y="32195"/>
                  <a:pt x="88297" y="145828"/>
                </a:cubicBezTo>
                <a:lnTo>
                  <a:pt x="88297" y="345186"/>
                </a:lnTo>
                <a:cubicBezTo>
                  <a:pt x="88297" y="371189"/>
                  <a:pt x="109347" y="392240"/>
                  <a:pt x="135350" y="392240"/>
                </a:cubicBezTo>
                <a:lnTo>
                  <a:pt x="433959" y="392240"/>
                </a:lnTo>
                <a:cubicBezTo>
                  <a:pt x="459962" y="392240"/>
                  <a:pt x="481013" y="371189"/>
                  <a:pt x="481013" y="345186"/>
                </a:cubicBezTo>
                <a:lnTo>
                  <a:pt x="481013" y="47054"/>
                </a:lnTo>
                <a:cubicBezTo>
                  <a:pt x="481108" y="21050"/>
                  <a:pt x="459962" y="0"/>
                  <a:pt x="433959" y="0"/>
                </a:cubicBezTo>
                <a:close/>
              </a:path>
            </a:pathLst>
          </a:custGeom>
          <a:blipFill dpi="0" rotWithShape="0">
            <a:blip r:embed="rId5">
              <a:extLst>
                <a:ext uri="{28A0092B-C50C-407E-A947-70E740481C1C}">
                  <a14:useLocalDpi xmlns:a14="http://schemas.microsoft.com/office/drawing/2010/main" val="0"/>
                </a:ext>
              </a:extLst>
            </a:blip>
            <a:srcRect/>
            <a:stretch>
              <a:fillRect l="-42032" r="-42032"/>
            </a:stretch>
          </a:blipFill>
          <a:ln w="9525" cap="flat">
            <a:noFill/>
            <a:prstDash val="solid"/>
            <a:miter/>
          </a:ln>
        </p:spPr>
        <p:txBody>
          <a:bodyPr rtlCol="0" anchor="ctr"/>
          <a:lstStyle/>
          <a:p>
            <a:endParaRPr lang="en-US"/>
          </a:p>
        </p:txBody>
      </p:sp>
      <p:sp>
        <p:nvSpPr>
          <p:cNvPr id="63" name="TextBox 62">
            <a:extLst>
              <a:ext uri="{FF2B5EF4-FFF2-40B4-BE49-F238E27FC236}">
                <a16:creationId xmlns:a16="http://schemas.microsoft.com/office/drawing/2014/main" id="{033AC1EB-7C84-4878-9518-D3B6FA5FF6D6}"/>
              </a:ext>
            </a:extLst>
          </p:cNvPr>
          <p:cNvSpPr txBox="1"/>
          <p:nvPr/>
        </p:nvSpPr>
        <p:spPr>
          <a:xfrm>
            <a:off x="2778515" y="2669264"/>
            <a:ext cx="1797287" cy="477054"/>
          </a:xfrm>
          <a:prstGeom prst="rect">
            <a:avLst/>
          </a:prstGeom>
          <a:noFill/>
        </p:spPr>
        <p:txBody>
          <a:bodyPr wrap="none" rtlCol="0">
            <a:spAutoFit/>
          </a:bodyPr>
          <a:lstStyle/>
          <a:p>
            <a:r>
              <a:rPr lang="en-US" sz="1300" b="1" dirty="0">
                <a:latin typeface="Century Gothic" panose="020B0502020202020204" pitchFamily="34" charset="0"/>
              </a:rPr>
              <a:t>Paul Morris</a:t>
            </a:r>
          </a:p>
          <a:p>
            <a:r>
              <a:rPr lang="en-US" sz="1200" dirty="0">
                <a:latin typeface="Century Gothic" panose="020B0502020202020204" pitchFamily="34" charset="0"/>
              </a:rPr>
              <a:t>VP, Sales &amp; Marketing</a:t>
            </a:r>
          </a:p>
        </p:txBody>
      </p:sp>
      <p:sp>
        <p:nvSpPr>
          <p:cNvPr id="65" name="Graphic 30">
            <a:extLst>
              <a:ext uri="{FF2B5EF4-FFF2-40B4-BE49-F238E27FC236}">
                <a16:creationId xmlns:a16="http://schemas.microsoft.com/office/drawing/2014/main" id="{2C551097-D958-4D32-AE9D-631DE9454659}"/>
              </a:ext>
            </a:extLst>
          </p:cNvPr>
          <p:cNvSpPr/>
          <p:nvPr/>
        </p:nvSpPr>
        <p:spPr>
          <a:xfrm rot="16200000">
            <a:off x="2171523" y="3863338"/>
            <a:ext cx="580655" cy="476137"/>
          </a:xfrm>
          <a:custGeom>
            <a:avLst/>
            <a:gdLst>
              <a:gd name="connsiteX0" fmla="*/ 433959 w 476250"/>
              <a:gd name="connsiteY0" fmla="*/ 0 h 390525"/>
              <a:gd name="connsiteX1" fmla="*/ 173927 w 476250"/>
              <a:gd name="connsiteY1" fmla="*/ 0 h 390525"/>
              <a:gd name="connsiteX2" fmla="*/ 135446 w 476250"/>
              <a:gd name="connsiteY2" fmla="*/ 0 h 390525"/>
              <a:gd name="connsiteX3" fmla="*/ 0 w 476250"/>
              <a:gd name="connsiteY3" fmla="*/ 0 h 390525"/>
              <a:gd name="connsiteX4" fmla="*/ 88297 w 476250"/>
              <a:gd name="connsiteY4" fmla="*/ 145828 h 390525"/>
              <a:gd name="connsiteX5" fmla="*/ 88297 w 476250"/>
              <a:gd name="connsiteY5" fmla="*/ 345186 h 390525"/>
              <a:gd name="connsiteX6" fmla="*/ 135350 w 476250"/>
              <a:gd name="connsiteY6" fmla="*/ 392240 h 390525"/>
              <a:gd name="connsiteX7" fmla="*/ 433959 w 476250"/>
              <a:gd name="connsiteY7" fmla="*/ 392240 h 390525"/>
              <a:gd name="connsiteX8" fmla="*/ 481013 w 476250"/>
              <a:gd name="connsiteY8" fmla="*/ 345186 h 390525"/>
              <a:gd name="connsiteX9" fmla="*/ 481013 w 476250"/>
              <a:gd name="connsiteY9" fmla="*/ 47054 h 390525"/>
              <a:gd name="connsiteX10" fmla="*/ 433959 w 476250"/>
              <a:gd name="connsiteY10"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0" h="390525">
                <a:moveTo>
                  <a:pt x="433959" y="0"/>
                </a:moveTo>
                <a:lnTo>
                  <a:pt x="173927" y="0"/>
                </a:lnTo>
                <a:lnTo>
                  <a:pt x="135446" y="0"/>
                </a:lnTo>
                <a:lnTo>
                  <a:pt x="0" y="0"/>
                </a:lnTo>
                <a:cubicBezTo>
                  <a:pt x="0" y="0"/>
                  <a:pt x="88297" y="32195"/>
                  <a:pt x="88297" y="145828"/>
                </a:cubicBezTo>
                <a:lnTo>
                  <a:pt x="88297" y="345186"/>
                </a:lnTo>
                <a:cubicBezTo>
                  <a:pt x="88297" y="371189"/>
                  <a:pt x="109347" y="392240"/>
                  <a:pt x="135350" y="392240"/>
                </a:cubicBezTo>
                <a:lnTo>
                  <a:pt x="433959" y="392240"/>
                </a:lnTo>
                <a:cubicBezTo>
                  <a:pt x="459962" y="392240"/>
                  <a:pt x="481013" y="371189"/>
                  <a:pt x="481013" y="345186"/>
                </a:cubicBezTo>
                <a:lnTo>
                  <a:pt x="481013" y="47054"/>
                </a:lnTo>
                <a:cubicBezTo>
                  <a:pt x="481108" y="21050"/>
                  <a:pt x="459962" y="0"/>
                  <a:pt x="433959" y="0"/>
                </a:cubicBezTo>
                <a:close/>
              </a:path>
            </a:pathLst>
          </a:custGeom>
          <a:blipFill dpi="0" rotWithShape="0">
            <a:blip r:embed="rId6">
              <a:extLst>
                <a:ext uri="{28A0092B-C50C-407E-A947-70E740481C1C}">
                  <a14:useLocalDpi xmlns:a14="http://schemas.microsoft.com/office/drawing/2010/main" val="0"/>
                </a:ext>
              </a:extLst>
            </a:blip>
            <a:srcRect/>
            <a:stretch>
              <a:fillRect l="-30283" r="-30283"/>
            </a:stretch>
          </a:blipFill>
          <a:ln w="9525" cap="flat">
            <a:noFill/>
            <a:prstDash val="solid"/>
            <a:miter/>
          </a:ln>
        </p:spPr>
        <p:txBody>
          <a:bodyPr rtlCol="0" anchor="ctr"/>
          <a:lstStyle/>
          <a:p>
            <a:endParaRPr lang="en-US"/>
          </a:p>
        </p:txBody>
      </p:sp>
      <p:sp>
        <p:nvSpPr>
          <p:cNvPr id="66" name="TextBox 65">
            <a:extLst>
              <a:ext uri="{FF2B5EF4-FFF2-40B4-BE49-F238E27FC236}">
                <a16:creationId xmlns:a16="http://schemas.microsoft.com/office/drawing/2014/main" id="{2EF129FC-E6E3-449D-B9E3-15CF1A69C63C}"/>
              </a:ext>
            </a:extLst>
          </p:cNvPr>
          <p:cNvSpPr txBox="1"/>
          <p:nvPr/>
        </p:nvSpPr>
        <p:spPr>
          <a:xfrm>
            <a:off x="2261171" y="4324540"/>
            <a:ext cx="1465466" cy="477054"/>
          </a:xfrm>
          <a:prstGeom prst="rect">
            <a:avLst/>
          </a:prstGeom>
          <a:noFill/>
        </p:spPr>
        <p:txBody>
          <a:bodyPr wrap="none" rtlCol="0">
            <a:spAutoFit/>
          </a:bodyPr>
          <a:lstStyle/>
          <a:p>
            <a:r>
              <a:rPr lang="en-US" sz="1300" b="1" dirty="0">
                <a:latin typeface="Century Gothic" panose="020B0502020202020204" pitchFamily="34" charset="0"/>
              </a:rPr>
              <a:t>Sarah Li</a:t>
            </a:r>
          </a:p>
          <a:p>
            <a:r>
              <a:rPr lang="en-US" sz="1200" dirty="0">
                <a:latin typeface="Century Gothic" panose="020B0502020202020204" pitchFamily="34" charset="0"/>
              </a:rPr>
              <a:t>Product Designer</a:t>
            </a:r>
          </a:p>
        </p:txBody>
      </p:sp>
    </p:spTree>
    <p:extLst>
      <p:ext uri="{BB962C8B-B14F-4D97-AF65-F5344CB8AC3E}">
        <p14:creationId xmlns:p14="http://schemas.microsoft.com/office/powerpoint/2010/main" val="91196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par>
                                <p:cTn id="8" presetID="42" presetClass="path" presetSubtype="0" accel="50000" decel="50000" fill="hold" grpId="1" nodeType="withEffect">
                                  <p:stCondLst>
                                    <p:cond delay="0"/>
                                  </p:stCondLst>
                                  <p:childTnLst>
                                    <p:animMotion origin="layout" path="M -0.15924 0.17407 L -3.75E-6 -7.40741E-7 " pathEditMode="relative" rAng="0" ptsTypes="AA">
                                      <p:cBhvr>
                                        <p:cTn id="9" dur="1500" fill="hold"/>
                                        <p:tgtEl>
                                          <p:spTgt spid="6"/>
                                        </p:tgtEl>
                                        <p:attrNameLst>
                                          <p:attrName>ppt_x</p:attrName>
                                          <p:attrName>ppt_y</p:attrName>
                                        </p:attrNameLst>
                                      </p:cBhvr>
                                      <p:rCtr x="7956" y="-8704"/>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500"/>
                                        <p:tgtEl>
                                          <p:spTgt spid="8"/>
                                        </p:tgtEl>
                                      </p:cBhvr>
                                    </p:animEffect>
                                  </p:childTnLst>
                                </p:cTn>
                              </p:par>
                              <p:par>
                                <p:cTn id="13" presetID="42" presetClass="path" presetSubtype="0" accel="50000" decel="50000" fill="hold" grpId="1" nodeType="withEffect">
                                  <p:stCondLst>
                                    <p:cond delay="0"/>
                                  </p:stCondLst>
                                  <p:childTnLst>
                                    <p:animMotion origin="layout" path="M 0.16003 0.17407 L -2.91667E-6 -7.40741E-7 " pathEditMode="relative" rAng="0" ptsTypes="AA">
                                      <p:cBhvr>
                                        <p:cTn id="14" dur="1500" fill="hold"/>
                                        <p:tgtEl>
                                          <p:spTgt spid="8"/>
                                        </p:tgtEl>
                                        <p:attrNameLst>
                                          <p:attrName>ppt_x</p:attrName>
                                          <p:attrName>ppt_y</p:attrName>
                                        </p:attrNameLst>
                                      </p:cBhvr>
                                      <p:rCtr x="-8008" y="-870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500"/>
                                        <p:tgtEl>
                                          <p:spTgt spid="9"/>
                                        </p:tgtEl>
                                      </p:cBhvr>
                                    </p:animEffect>
                                  </p:childTnLst>
                                </p:cTn>
                              </p:par>
                              <p:par>
                                <p:cTn id="18" presetID="42" presetClass="path" presetSubtype="0" accel="50000" decel="50000" fill="hold" grpId="1" nodeType="withEffect">
                                  <p:stCondLst>
                                    <p:cond delay="0"/>
                                  </p:stCondLst>
                                  <p:childTnLst>
                                    <p:animMotion origin="layout" path="M -0.15989 -0.17385 L -3.75E-6 2.59259E-6 " pathEditMode="relative" rAng="0" ptsTypes="AA">
                                      <p:cBhvr>
                                        <p:cTn id="19" dur="1500" fill="hold"/>
                                        <p:tgtEl>
                                          <p:spTgt spid="9"/>
                                        </p:tgtEl>
                                        <p:attrNameLst>
                                          <p:attrName>ppt_x</p:attrName>
                                          <p:attrName>ppt_y</p:attrName>
                                        </p:attrNameLst>
                                      </p:cBhvr>
                                      <p:rCtr x="7995" y="8681"/>
                                    </p:animMotion>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500"/>
                                        <p:tgtEl>
                                          <p:spTgt spid="10"/>
                                        </p:tgtEl>
                                      </p:cBhvr>
                                    </p:animEffect>
                                  </p:childTnLst>
                                </p:cTn>
                              </p:par>
                              <p:par>
                                <p:cTn id="23" presetID="42" presetClass="path" presetSubtype="0" accel="50000" decel="50000" fill="hold" grpId="1" nodeType="withEffect">
                                  <p:stCondLst>
                                    <p:cond delay="0"/>
                                  </p:stCondLst>
                                  <p:childTnLst>
                                    <p:animMotion origin="layout" path="M 0.15912 -0.17385 L -2.91667E-6 2.59259E-6 " pathEditMode="relative" rAng="0" ptsTypes="AA">
                                      <p:cBhvr>
                                        <p:cTn id="24" dur="1500" fill="hold"/>
                                        <p:tgtEl>
                                          <p:spTgt spid="10"/>
                                        </p:tgtEl>
                                        <p:attrNameLst>
                                          <p:attrName>ppt_x</p:attrName>
                                          <p:attrName>ppt_y</p:attrName>
                                        </p:attrNameLst>
                                      </p:cBhvr>
                                      <p:rCtr x="-7956" y="8681"/>
                                    </p:animMotion>
                                  </p:childTnLst>
                                </p:cTn>
                              </p:par>
                              <p:par>
                                <p:cTn id="25" presetID="12" presetClass="entr" presetSubtype="1" fill="hold" nodeType="withEffect">
                                  <p:stCondLst>
                                    <p:cond delay="14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p:tgtEl>
                                          <p:spTgt spid="5"/>
                                        </p:tgtEl>
                                        <p:attrNameLst>
                                          <p:attrName>ppt_y</p:attrName>
                                        </p:attrNameLst>
                                      </p:cBhvr>
                                      <p:tavLst>
                                        <p:tav tm="0">
                                          <p:val>
                                            <p:strVal val="#ppt_y-#ppt_h*1.125000"/>
                                          </p:val>
                                        </p:tav>
                                        <p:tav tm="100000">
                                          <p:val>
                                            <p:strVal val="#ppt_y"/>
                                          </p:val>
                                        </p:tav>
                                      </p:tavLst>
                                    </p:anim>
                                    <p:animEffect transition="in" filter="wipe(down)">
                                      <p:cBhvr>
                                        <p:cTn id="28" dur="1000"/>
                                        <p:tgtEl>
                                          <p:spTgt spid="5"/>
                                        </p:tgtEl>
                                      </p:cBhvr>
                                    </p:animEffect>
                                  </p:childTnLst>
                                </p:cTn>
                              </p:par>
                              <p:par>
                                <p:cTn id="29" presetID="12" presetClass="entr" presetSubtype="2" fill="hold" nodeType="withEffect">
                                  <p:stCondLst>
                                    <p:cond delay="140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1000"/>
                                        <p:tgtEl>
                                          <p:spTgt spid="4"/>
                                        </p:tgtEl>
                                        <p:attrNameLst>
                                          <p:attrName>ppt_x</p:attrName>
                                        </p:attrNameLst>
                                      </p:cBhvr>
                                      <p:tavLst>
                                        <p:tav tm="0">
                                          <p:val>
                                            <p:strVal val="#ppt_x+#ppt_w*1.125000"/>
                                          </p:val>
                                        </p:tav>
                                        <p:tav tm="100000">
                                          <p:val>
                                            <p:strVal val="#ppt_x"/>
                                          </p:val>
                                        </p:tav>
                                      </p:tavLst>
                                    </p:anim>
                                    <p:animEffect transition="in" filter="wipe(left)">
                                      <p:cBhvr>
                                        <p:cTn id="32" dur="1000"/>
                                        <p:tgtEl>
                                          <p:spTgt spid="4"/>
                                        </p:tgtEl>
                                      </p:cBhvr>
                                    </p:animEffect>
                                  </p:childTnLst>
                                </p:cTn>
                              </p:par>
                              <p:par>
                                <p:cTn id="33" presetID="10" presetClass="entr" presetSubtype="0" fill="hold" grpId="0" nodeType="withEffect">
                                  <p:stCondLst>
                                    <p:cond delay="1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childTnLst>
                                </p:cTn>
                              </p:par>
                              <p:par>
                                <p:cTn id="39" presetID="10" presetClass="entr" presetSubtype="0" fill="hold" grpId="0" nodeType="withEffect">
                                  <p:stCondLst>
                                    <p:cond delay="14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childTnLst>
                                </p:cTn>
                              </p:par>
                              <p:par>
                                <p:cTn id="42" presetID="10" presetClass="entr" presetSubtype="0" fill="hold" grpId="0" nodeType="withEffect">
                                  <p:stCondLst>
                                    <p:cond delay="140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childTnLst>
                                </p:cTn>
                              </p:par>
                              <p:par>
                                <p:cTn id="45" presetID="22" presetClass="entr" presetSubtype="4" fill="hold" grpId="0" nodeType="withEffect">
                                  <p:stCondLst>
                                    <p:cond delay="2250"/>
                                  </p:stCondLst>
                                  <p:childTnLst>
                                    <p:set>
                                      <p:cBhvr>
                                        <p:cTn id="46" dur="1" fill="hold">
                                          <p:stCondLst>
                                            <p:cond delay="0"/>
                                          </p:stCondLst>
                                        </p:cTn>
                                        <p:tgtEl>
                                          <p:spTgt spid="62"/>
                                        </p:tgtEl>
                                        <p:attrNameLst>
                                          <p:attrName>style.visibility</p:attrName>
                                        </p:attrNameLst>
                                      </p:cBhvr>
                                      <p:to>
                                        <p:strVal val="visible"/>
                                      </p:to>
                                    </p:set>
                                    <p:animEffect transition="in" filter="wipe(down)">
                                      <p:cBhvr>
                                        <p:cTn id="47" dur="1250"/>
                                        <p:tgtEl>
                                          <p:spTgt spid="62"/>
                                        </p:tgtEl>
                                      </p:cBhvr>
                                    </p:animEffect>
                                  </p:childTnLst>
                                </p:cTn>
                              </p:par>
                              <p:par>
                                <p:cTn id="48" presetID="42" presetClass="path" presetSubtype="0" accel="50000" decel="50000" fill="hold" grpId="1" nodeType="withEffect">
                                  <p:stCondLst>
                                    <p:cond delay="2250"/>
                                  </p:stCondLst>
                                  <p:childTnLst>
                                    <p:animMotion origin="layout" path="M -1.04167E-6 -0.01967 L -1.04167E-6 2.59259E-6 " pathEditMode="relative" rAng="0" ptsTypes="AA">
                                      <p:cBhvr>
                                        <p:cTn id="49" dur="1250" fill="hold"/>
                                        <p:tgtEl>
                                          <p:spTgt spid="62"/>
                                        </p:tgtEl>
                                        <p:attrNameLst>
                                          <p:attrName>ppt_x</p:attrName>
                                          <p:attrName>ppt_y</p:attrName>
                                        </p:attrNameLst>
                                      </p:cBhvr>
                                      <p:rCtr x="0" y="1319"/>
                                    </p:animMotion>
                                  </p:childTnLst>
                                </p:cTn>
                              </p:par>
                              <p:par>
                                <p:cTn id="50" presetID="22" presetClass="entr" presetSubtype="8" fill="hold" grpId="0" nodeType="withEffect">
                                  <p:stCondLst>
                                    <p:cond delay="225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1250"/>
                                        <p:tgtEl>
                                          <p:spTgt spid="63"/>
                                        </p:tgtEl>
                                      </p:cBhvr>
                                    </p:animEffect>
                                  </p:childTnLst>
                                </p:cTn>
                              </p:par>
                              <p:par>
                                <p:cTn id="53" presetID="22" presetClass="entr" presetSubtype="4" fill="hold" grpId="0" nodeType="withEffect">
                                  <p:stCondLst>
                                    <p:cond delay="2750"/>
                                  </p:stCondLst>
                                  <p:childTnLst>
                                    <p:set>
                                      <p:cBhvr>
                                        <p:cTn id="54" dur="1" fill="hold">
                                          <p:stCondLst>
                                            <p:cond delay="0"/>
                                          </p:stCondLst>
                                        </p:cTn>
                                        <p:tgtEl>
                                          <p:spTgt spid="59"/>
                                        </p:tgtEl>
                                        <p:attrNameLst>
                                          <p:attrName>style.visibility</p:attrName>
                                        </p:attrNameLst>
                                      </p:cBhvr>
                                      <p:to>
                                        <p:strVal val="visible"/>
                                      </p:to>
                                    </p:set>
                                    <p:animEffect transition="in" filter="wipe(down)">
                                      <p:cBhvr>
                                        <p:cTn id="55" dur="1250"/>
                                        <p:tgtEl>
                                          <p:spTgt spid="59"/>
                                        </p:tgtEl>
                                      </p:cBhvr>
                                    </p:animEffect>
                                  </p:childTnLst>
                                </p:cTn>
                              </p:par>
                              <p:par>
                                <p:cTn id="56" presetID="42" presetClass="path" presetSubtype="0" accel="50000" decel="50000" fill="hold" grpId="1" nodeType="withEffect">
                                  <p:stCondLst>
                                    <p:cond delay="2750"/>
                                  </p:stCondLst>
                                  <p:childTnLst>
                                    <p:animMotion origin="layout" path="M -1.04167E-6 -0.01967 L -1.04167E-6 2.59259E-6 " pathEditMode="relative" rAng="0" ptsTypes="AA">
                                      <p:cBhvr>
                                        <p:cTn id="57" dur="1250" fill="hold"/>
                                        <p:tgtEl>
                                          <p:spTgt spid="59"/>
                                        </p:tgtEl>
                                        <p:attrNameLst>
                                          <p:attrName>ppt_x</p:attrName>
                                          <p:attrName>ppt_y</p:attrName>
                                        </p:attrNameLst>
                                      </p:cBhvr>
                                      <p:rCtr x="0" y="1319"/>
                                    </p:animMotion>
                                  </p:childTnLst>
                                </p:cTn>
                              </p:par>
                              <p:par>
                                <p:cTn id="58" presetID="22" presetClass="entr" presetSubtype="8" fill="hold" grpId="0" nodeType="withEffect">
                                  <p:stCondLst>
                                    <p:cond delay="2750"/>
                                  </p:stCondLst>
                                  <p:childTnLst>
                                    <p:set>
                                      <p:cBhvr>
                                        <p:cTn id="59" dur="1" fill="hold">
                                          <p:stCondLst>
                                            <p:cond delay="0"/>
                                          </p:stCondLst>
                                        </p:cTn>
                                        <p:tgtEl>
                                          <p:spTgt spid="60"/>
                                        </p:tgtEl>
                                        <p:attrNameLst>
                                          <p:attrName>style.visibility</p:attrName>
                                        </p:attrNameLst>
                                      </p:cBhvr>
                                      <p:to>
                                        <p:strVal val="visible"/>
                                      </p:to>
                                    </p:set>
                                    <p:animEffect transition="in" filter="wipe(left)">
                                      <p:cBhvr>
                                        <p:cTn id="60" dur="1250"/>
                                        <p:tgtEl>
                                          <p:spTgt spid="60"/>
                                        </p:tgtEl>
                                      </p:cBhvr>
                                    </p:animEffect>
                                  </p:childTnLst>
                                </p:cTn>
                              </p:par>
                              <p:par>
                                <p:cTn id="61" presetID="22" presetClass="entr" presetSubtype="4" fill="hold" grpId="0" nodeType="withEffect">
                                  <p:stCondLst>
                                    <p:cond delay="3250"/>
                                  </p:stCondLst>
                                  <p:childTnLst>
                                    <p:set>
                                      <p:cBhvr>
                                        <p:cTn id="62" dur="1" fill="hold">
                                          <p:stCondLst>
                                            <p:cond delay="0"/>
                                          </p:stCondLst>
                                        </p:cTn>
                                        <p:tgtEl>
                                          <p:spTgt spid="56"/>
                                        </p:tgtEl>
                                        <p:attrNameLst>
                                          <p:attrName>style.visibility</p:attrName>
                                        </p:attrNameLst>
                                      </p:cBhvr>
                                      <p:to>
                                        <p:strVal val="visible"/>
                                      </p:to>
                                    </p:set>
                                    <p:animEffect transition="in" filter="wipe(down)">
                                      <p:cBhvr>
                                        <p:cTn id="63" dur="1250"/>
                                        <p:tgtEl>
                                          <p:spTgt spid="56"/>
                                        </p:tgtEl>
                                      </p:cBhvr>
                                    </p:animEffect>
                                  </p:childTnLst>
                                </p:cTn>
                              </p:par>
                              <p:par>
                                <p:cTn id="64" presetID="42" presetClass="path" presetSubtype="0" accel="50000" decel="50000" fill="hold" grpId="1" nodeType="withEffect">
                                  <p:stCondLst>
                                    <p:cond delay="3250"/>
                                  </p:stCondLst>
                                  <p:childTnLst>
                                    <p:animMotion origin="layout" path="M -1.04167E-6 -0.01967 L -1.04167E-6 2.59259E-6 " pathEditMode="relative" rAng="0" ptsTypes="AA">
                                      <p:cBhvr>
                                        <p:cTn id="65" dur="1250" fill="hold"/>
                                        <p:tgtEl>
                                          <p:spTgt spid="56"/>
                                        </p:tgtEl>
                                        <p:attrNameLst>
                                          <p:attrName>ppt_x</p:attrName>
                                          <p:attrName>ppt_y</p:attrName>
                                        </p:attrNameLst>
                                      </p:cBhvr>
                                      <p:rCtr x="0" y="1319"/>
                                    </p:animMotion>
                                  </p:childTnLst>
                                </p:cTn>
                              </p:par>
                              <p:par>
                                <p:cTn id="66" presetID="22" presetClass="entr" presetSubtype="8" fill="hold" grpId="0" nodeType="withEffect">
                                  <p:stCondLst>
                                    <p:cond delay="3250"/>
                                  </p:stCondLst>
                                  <p:childTnLst>
                                    <p:set>
                                      <p:cBhvr>
                                        <p:cTn id="67" dur="1" fill="hold">
                                          <p:stCondLst>
                                            <p:cond delay="0"/>
                                          </p:stCondLst>
                                        </p:cTn>
                                        <p:tgtEl>
                                          <p:spTgt spid="57"/>
                                        </p:tgtEl>
                                        <p:attrNameLst>
                                          <p:attrName>style.visibility</p:attrName>
                                        </p:attrNameLst>
                                      </p:cBhvr>
                                      <p:to>
                                        <p:strVal val="visible"/>
                                      </p:to>
                                    </p:set>
                                    <p:animEffect transition="in" filter="wipe(left)">
                                      <p:cBhvr>
                                        <p:cTn id="68" dur="1250"/>
                                        <p:tgtEl>
                                          <p:spTgt spid="57"/>
                                        </p:tgtEl>
                                      </p:cBhvr>
                                    </p:animEffect>
                                  </p:childTnLst>
                                </p:cTn>
                              </p:par>
                              <p:par>
                                <p:cTn id="69" presetID="22" presetClass="entr" presetSubtype="4" fill="hold" grpId="0" nodeType="withEffect">
                                  <p:stCondLst>
                                    <p:cond delay="375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1250"/>
                                        <p:tgtEl>
                                          <p:spTgt spid="32"/>
                                        </p:tgtEl>
                                      </p:cBhvr>
                                    </p:animEffect>
                                  </p:childTnLst>
                                </p:cTn>
                              </p:par>
                              <p:par>
                                <p:cTn id="72" presetID="42" presetClass="path" presetSubtype="0" accel="50000" decel="50000" fill="hold" grpId="1" nodeType="withEffect">
                                  <p:stCondLst>
                                    <p:cond delay="3750"/>
                                  </p:stCondLst>
                                  <p:childTnLst>
                                    <p:animMotion origin="layout" path="M -1.04167E-6 -0.01967 L -1.04167E-6 2.59259E-6 " pathEditMode="relative" rAng="0" ptsTypes="AA">
                                      <p:cBhvr>
                                        <p:cTn id="73" dur="1250" fill="hold"/>
                                        <p:tgtEl>
                                          <p:spTgt spid="32"/>
                                        </p:tgtEl>
                                        <p:attrNameLst>
                                          <p:attrName>ppt_x</p:attrName>
                                          <p:attrName>ppt_y</p:attrName>
                                        </p:attrNameLst>
                                      </p:cBhvr>
                                      <p:rCtr x="0" y="1319"/>
                                    </p:animMotion>
                                  </p:childTnLst>
                                </p:cTn>
                              </p:par>
                              <p:par>
                                <p:cTn id="74" presetID="22" presetClass="entr" presetSubtype="8" fill="hold" grpId="0" nodeType="withEffect">
                                  <p:stCondLst>
                                    <p:cond delay="3750"/>
                                  </p:stCondLst>
                                  <p:childTnLst>
                                    <p:set>
                                      <p:cBhvr>
                                        <p:cTn id="75" dur="1" fill="hold">
                                          <p:stCondLst>
                                            <p:cond delay="0"/>
                                          </p:stCondLst>
                                        </p:cTn>
                                        <p:tgtEl>
                                          <p:spTgt spid="33"/>
                                        </p:tgtEl>
                                        <p:attrNameLst>
                                          <p:attrName>style.visibility</p:attrName>
                                        </p:attrNameLst>
                                      </p:cBhvr>
                                      <p:to>
                                        <p:strVal val="visible"/>
                                      </p:to>
                                    </p:set>
                                    <p:animEffect transition="in" filter="wipe(left)">
                                      <p:cBhvr>
                                        <p:cTn id="76" dur="1250"/>
                                        <p:tgtEl>
                                          <p:spTgt spid="33"/>
                                        </p:tgtEl>
                                      </p:cBhvr>
                                    </p:animEffect>
                                  </p:childTnLst>
                                </p:cTn>
                              </p:par>
                              <p:par>
                                <p:cTn id="77" presetID="22" presetClass="entr" presetSubtype="4" fill="hold" grpId="0" nodeType="withEffect">
                                  <p:stCondLst>
                                    <p:cond delay="4250"/>
                                  </p:stCondLst>
                                  <p:childTnLst>
                                    <p:set>
                                      <p:cBhvr>
                                        <p:cTn id="78" dur="1" fill="hold">
                                          <p:stCondLst>
                                            <p:cond delay="0"/>
                                          </p:stCondLst>
                                        </p:cTn>
                                        <p:tgtEl>
                                          <p:spTgt spid="65"/>
                                        </p:tgtEl>
                                        <p:attrNameLst>
                                          <p:attrName>style.visibility</p:attrName>
                                        </p:attrNameLst>
                                      </p:cBhvr>
                                      <p:to>
                                        <p:strVal val="visible"/>
                                      </p:to>
                                    </p:set>
                                    <p:animEffect transition="in" filter="wipe(down)">
                                      <p:cBhvr>
                                        <p:cTn id="79" dur="1250"/>
                                        <p:tgtEl>
                                          <p:spTgt spid="65"/>
                                        </p:tgtEl>
                                      </p:cBhvr>
                                    </p:animEffect>
                                  </p:childTnLst>
                                </p:cTn>
                              </p:par>
                              <p:par>
                                <p:cTn id="80" presetID="42" presetClass="path" presetSubtype="0" accel="50000" decel="50000" fill="hold" grpId="1" nodeType="withEffect">
                                  <p:stCondLst>
                                    <p:cond delay="4250"/>
                                  </p:stCondLst>
                                  <p:childTnLst>
                                    <p:animMotion origin="layout" path="M -1.04167E-6 -0.01967 L -1.04167E-6 2.59259E-6 " pathEditMode="relative" rAng="0" ptsTypes="AA">
                                      <p:cBhvr>
                                        <p:cTn id="81" dur="1250" fill="hold"/>
                                        <p:tgtEl>
                                          <p:spTgt spid="65"/>
                                        </p:tgtEl>
                                        <p:attrNameLst>
                                          <p:attrName>ppt_x</p:attrName>
                                          <p:attrName>ppt_y</p:attrName>
                                        </p:attrNameLst>
                                      </p:cBhvr>
                                      <p:rCtr x="0" y="1319"/>
                                    </p:animMotion>
                                  </p:childTnLst>
                                </p:cTn>
                              </p:par>
                              <p:par>
                                <p:cTn id="82" presetID="22" presetClass="entr" presetSubtype="8" fill="hold" grpId="0" nodeType="withEffect">
                                  <p:stCondLst>
                                    <p:cond delay="4250"/>
                                  </p:stCondLst>
                                  <p:childTnLst>
                                    <p:set>
                                      <p:cBhvr>
                                        <p:cTn id="83" dur="1" fill="hold">
                                          <p:stCondLst>
                                            <p:cond delay="0"/>
                                          </p:stCondLst>
                                        </p:cTn>
                                        <p:tgtEl>
                                          <p:spTgt spid="66"/>
                                        </p:tgtEl>
                                        <p:attrNameLst>
                                          <p:attrName>style.visibility</p:attrName>
                                        </p:attrNameLst>
                                      </p:cBhvr>
                                      <p:to>
                                        <p:strVal val="visible"/>
                                      </p:to>
                                    </p:set>
                                    <p:animEffect transition="in" filter="wipe(left)">
                                      <p:cBhvr>
                                        <p:cTn id="84" dur="12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23" grpId="0"/>
      <p:bldP spid="28" grpId="0"/>
      <p:bldP spid="29" grpId="0"/>
      <p:bldP spid="30" grpId="0"/>
      <p:bldP spid="32" grpId="0" animBg="1"/>
      <p:bldP spid="32" grpId="1" animBg="1"/>
      <p:bldP spid="33" grpId="0"/>
      <p:bldP spid="56" grpId="0" animBg="1"/>
      <p:bldP spid="56" grpId="1" animBg="1"/>
      <p:bldP spid="57" grpId="0"/>
      <p:bldP spid="59" grpId="0" animBg="1"/>
      <p:bldP spid="59" grpId="1" animBg="1"/>
      <p:bldP spid="60" grpId="0"/>
      <p:bldP spid="62" grpId="0" animBg="1"/>
      <p:bldP spid="62" grpId="1" animBg="1"/>
      <p:bldP spid="63" grpId="0"/>
      <p:bldP spid="65" grpId="0" animBg="1"/>
      <p:bldP spid="65" grpId="1" animBg="1"/>
      <p:bldP spid="6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A09689AF-B423-462C-A956-A88A562F42B6}"/>
              </a:ext>
            </a:extLst>
          </p:cNvPr>
          <p:cNvGrpSpPr/>
          <p:nvPr/>
        </p:nvGrpSpPr>
        <p:grpSpPr>
          <a:xfrm>
            <a:off x="457199" y="2998557"/>
            <a:ext cx="11277543" cy="549905"/>
            <a:chOff x="457199" y="2998557"/>
            <a:chExt cx="11277543" cy="549905"/>
          </a:xfrm>
        </p:grpSpPr>
        <p:sp>
          <p:nvSpPr>
            <p:cNvPr id="252" name="Rectangle 251">
              <a:extLst>
                <a:ext uri="{FF2B5EF4-FFF2-40B4-BE49-F238E27FC236}">
                  <a16:creationId xmlns:a16="http://schemas.microsoft.com/office/drawing/2014/main" id="{1FC24B6C-3CF0-4084-AE29-5E29E6BD391F}"/>
                </a:ext>
              </a:extLst>
            </p:cNvPr>
            <p:cNvSpPr/>
            <p:nvPr/>
          </p:nvSpPr>
          <p:spPr>
            <a:xfrm>
              <a:off x="457199" y="2998557"/>
              <a:ext cx="11277543" cy="54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4340163-27A0-4DC6-8F56-4DB62372F9C9}"/>
                </a:ext>
              </a:extLst>
            </p:cNvPr>
            <p:cNvSpPr txBox="1"/>
            <p:nvPr/>
          </p:nvSpPr>
          <p:spPr>
            <a:xfrm>
              <a:off x="531202" y="3134649"/>
              <a:ext cx="979755" cy="276999"/>
            </a:xfrm>
            <a:prstGeom prst="rect">
              <a:avLst/>
            </a:prstGeom>
            <a:noFill/>
          </p:spPr>
          <p:txBody>
            <a:bodyPr wrap="none" rtlCol="0">
              <a:spAutoFit/>
            </a:bodyPr>
            <a:lstStyle/>
            <a:p>
              <a:pPr algn="ctr"/>
              <a:r>
                <a:rPr lang="en-US" sz="1200" dirty="0">
                  <a:latin typeface="Century Gothic" panose="020B0502020202020204" pitchFamily="34" charset="0"/>
                </a:rPr>
                <a:t>Ricky Point</a:t>
              </a:r>
            </a:p>
          </p:txBody>
        </p:sp>
        <p:sp>
          <p:nvSpPr>
            <p:cNvPr id="41" name="TextBox 40">
              <a:extLst>
                <a:ext uri="{FF2B5EF4-FFF2-40B4-BE49-F238E27FC236}">
                  <a16:creationId xmlns:a16="http://schemas.microsoft.com/office/drawing/2014/main" id="{BE1121DE-46E2-4D98-9EFB-47233521CC75}"/>
                </a:ext>
              </a:extLst>
            </p:cNvPr>
            <p:cNvSpPr txBox="1"/>
            <p:nvPr/>
          </p:nvSpPr>
          <p:spPr>
            <a:xfrm>
              <a:off x="5002166" y="3134649"/>
              <a:ext cx="1059906" cy="276999"/>
            </a:xfrm>
            <a:prstGeom prst="rect">
              <a:avLst/>
            </a:prstGeom>
            <a:noFill/>
          </p:spPr>
          <p:txBody>
            <a:bodyPr wrap="none" rtlCol="0">
              <a:spAutoFit/>
            </a:bodyPr>
            <a:lstStyle/>
            <a:p>
              <a:pPr algn="ctr"/>
              <a:r>
                <a:rPr lang="en-US" sz="1200" dirty="0">
                  <a:latin typeface="Century Gothic" panose="020B0502020202020204" pitchFamily="34" charset="0"/>
                </a:rPr>
                <a:t>Responsible</a:t>
              </a:r>
            </a:p>
          </p:txBody>
        </p:sp>
        <p:sp>
          <p:nvSpPr>
            <p:cNvPr id="42" name="TextBox 41">
              <a:extLst>
                <a:ext uri="{FF2B5EF4-FFF2-40B4-BE49-F238E27FC236}">
                  <a16:creationId xmlns:a16="http://schemas.microsoft.com/office/drawing/2014/main" id="{29DB2E7D-3D39-453E-9CC1-BDF9118DA7D4}"/>
                </a:ext>
              </a:extLst>
            </p:cNvPr>
            <p:cNvSpPr txBox="1"/>
            <p:nvPr/>
          </p:nvSpPr>
          <p:spPr>
            <a:xfrm>
              <a:off x="6169999" y="3134649"/>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43" name="TextBox 42">
              <a:extLst>
                <a:ext uri="{FF2B5EF4-FFF2-40B4-BE49-F238E27FC236}">
                  <a16:creationId xmlns:a16="http://schemas.microsoft.com/office/drawing/2014/main" id="{7827C7EA-6010-4BEF-B82B-DBAFC085AE9E}"/>
                </a:ext>
              </a:extLst>
            </p:cNvPr>
            <p:cNvSpPr txBox="1"/>
            <p:nvPr/>
          </p:nvSpPr>
          <p:spPr>
            <a:xfrm>
              <a:off x="7297758" y="3134649"/>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44" name="TextBox 43">
              <a:extLst>
                <a:ext uri="{FF2B5EF4-FFF2-40B4-BE49-F238E27FC236}">
                  <a16:creationId xmlns:a16="http://schemas.microsoft.com/office/drawing/2014/main" id="{510578C9-3FC0-4652-849F-B2D99FD7087D}"/>
                </a:ext>
              </a:extLst>
            </p:cNvPr>
            <p:cNvSpPr txBox="1"/>
            <p:nvPr/>
          </p:nvSpPr>
          <p:spPr>
            <a:xfrm>
              <a:off x="8485629" y="3134649"/>
              <a:ext cx="859531" cy="276999"/>
            </a:xfrm>
            <a:prstGeom prst="rect">
              <a:avLst/>
            </a:prstGeom>
            <a:noFill/>
          </p:spPr>
          <p:txBody>
            <a:bodyPr wrap="none" rtlCol="0">
              <a:spAutoFit/>
            </a:bodyPr>
            <a:lstStyle/>
            <a:p>
              <a:pPr algn="ctr"/>
              <a:r>
                <a:rPr lang="en-US" sz="1200" dirty="0">
                  <a:latin typeface="Century Gothic" panose="020B0502020202020204" pitchFamily="34" charset="0"/>
                </a:rPr>
                <a:t>Informed</a:t>
              </a:r>
            </a:p>
          </p:txBody>
        </p:sp>
        <p:sp>
          <p:nvSpPr>
            <p:cNvPr id="45" name="TextBox 44">
              <a:extLst>
                <a:ext uri="{FF2B5EF4-FFF2-40B4-BE49-F238E27FC236}">
                  <a16:creationId xmlns:a16="http://schemas.microsoft.com/office/drawing/2014/main" id="{DEBB47D8-80AD-4C77-BF80-6BC3DF97BCDF}"/>
                </a:ext>
              </a:extLst>
            </p:cNvPr>
            <p:cNvSpPr txBox="1"/>
            <p:nvPr/>
          </p:nvSpPr>
          <p:spPr>
            <a:xfrm>
              <a:off x="9553276" y="3134649"/>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147" name="Oval 146">
              <a:extLst>
                <a:ext uri="{FF2B5EF4-FFF2-40B4-BE49-F238E27FC236}">
                  <a16:creationId xmlns:a16="http://schemas.microsoft.com/office/drawing/2014/main" id="{AD9580C9-2C88-4689-AFA2-9B8EBF21B84E}"/>
                </a:ext>
              </a:extLst>
            </p:cNvPr>
            <p:cNvSpPr/>
            <p:nvPr/>
          </p:nvSpPr>
          <p:spPr>
            <a:xfrm>
              <a:off x="2238739" y="3189456"/>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6A43D66E-5082-4CFB-8821-AAA364BAEF69}"/>
                </a:ext>
              </a:extLst>
            </p:cNvPr>
            <p:cNvSpPr/>
            <p:nvPr/>
          </p:nvSpPr>
          <p:spPr>
            <a:xfrm>
              <a:off x="2046389" y="3207038"/>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3598B17-30A5-4250-AE72-0EE62E70BCDA}"/>
                </a:ext>
              </a:extLst>
            </p:cNvPr>
            <p:cNvSpPr/>
            <p:nvPr/>
          </p:nvSpPr>
          <p:spPr>
            <a:xfrm>
              <a:off x="1891551" y="3225794"/>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0622E109-B313-4105-A056-418400E42F00}"/>
                </a:ext>
              </a:extLst>
            </p:cNvPr>
            <p:cNvSpPr/>
            <p:nvPr/>
          </p:nvSpPr>
          <p:spPr>
            <a:xfrm>
              <a:off x="3366499" y="3189456"/>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E4096FD8-0021-43EB-8E6F-F426413DD717}"/>
                </a:ext>
              </a:extLst>
            </p:cNvPr>
            <p:cNvSpPr/>
            <p:nvPr/>
          </p:nvSpPr>
          <p:spPr>
            <a:xfrm>
              <a:off x="3174149" y="3207038"/>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B4913A3-07AC-4F93-953E-8286EF0923B7}"/>
                </a:ext>
              </a:extLst>
            </p:cNvPr>
            <p:cNvSpPr/>
            <p:nvPr/>
          </p:nvSpPr>
          <p:spPr>
            <a:xfrm>
              <a:off x="3019311" y="3225794"/>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D2B993DC-E909-4E47-B032-2C1FD7EA742F}"/>
                </a:ext>
              </a:extLst>
            </p:cNvPr>
            <p:cNvSpPr/>
            <p:nvPr/>
          </p:nvSpPr>
          <p:spPr>
            <a:xfrm>
              <a:off x="4494259" y="3189456"/>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63DD7CDE-240E-4DDC-830A-D4258DE80C1C}"/>
                </a:ext>
              </a:extLst>
            </p:cNvPr>
            <p:cNvSpPr/>
            <p:nvPr/>
          </p:nvSpPr>
          <p:spPr>
            <a:xfrm>
              <a:off x="4301909" y="3207038"/>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00F2A770-3AF7-4082-B06D-72648DBEA774}"/>
                </a:ext>
              </a:extLst>
            </p:cNvPr>
            <p:cNvSpPr/>
            <p:nvPr/>
          </p:nvSpPr>
          <p:spPr>
            <a:xfrm>
              <a:off x="4147071" y="3225794"/>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15827B47-E883-45BC-B8A9-48E9F5247F62}"/>
                </a:ext>
              </a:extLst>
            </p:cNvPr>
            <p:cNvSpPr/>
            <p:nvPr/>
          </p:nvSpPr>
          <p:spPr>
            <a:xfrm>
              <a:off x="11260817" y="3189456"/>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C4FDF92-4435-454C-9EB5-EEF47F3AFCA4}"/>
                </a:ext>
              </a:extLst>
            </p:cNvPr>
            <p:cNvSpPr/>
            <p:nvPr/>
          </p:nvSpPr>
          <p:spPr>
            <a:xfrm>
              <a:off x="11068467" y="3207038"/>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83D031EE-5A32-4058-B12E-F14F00AE6BD1}"/>
                </a:ext>
              </a:extLst>
            </p:cNvPr>
            <p:cNvSpPr/>
            <p:nvPr/>
          </p:nvSpPr>
          <p:spPr>
            <a:xfrm>
              <a:off x="10913629" y="3225794"/>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94A7630A-FD3C-4362-BC5B-38D0001816FD}"/>
              </a:ext>
            </a:extLst>
          </p:cNvPr>
          <p:cNvGrpSpPr/>
          <p:nvPr/>
        </p:nvGrpSpPr>
        <p:grpSpPr>
          <a:xfrm>
            <a:off x="457199" y="3548821"/>
            <a:ext cx="11277543" cy="549905"/>
            <a:chOff x="457199" y="3548821"/>
            <a:chExt cx="11277543" cy="549905"/>
          </a:xfrm>
        </p:grpSpPr>
        <p:sp>
          <p:nvSpPr>
            <p:cNvPr id="64" name="Rectangle 63">
              <a:extLst>
                <a:ext uri="{FF2B5EF4-FFF2-40B4-BE49-F238E27FC236}">
                  <a16:creationId xmlns:a16="http://schemas.microsoft.com/office/drawing/2014/main" id="{D0F0AC7B-3720-435F-AFA6-AC3036EB90E6}"/>
                </a:ext>
              </a:extLst>
            </p:cNvPr>
            <p:cNvSpPr/>
            <p:nvPr/>
          </p:nvSpPr>
          <p:spPr>
            <a:xfrm>
              <a:off x="457199" y="3548821"/>
              <a:ext cx="11277543" cy="549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C7E11F8B-6F1A-4D28-BD89-8FBC7A9A403F}"/>
                </a:ext>
              </a:extLst>
            </p:cNvPr>
            <p:cNvSpPr txBox="1"/>
            <p:nvPr/>
          </p:nvSpPr>
          <p:spPr>
            <a:xfrm>
              <a:off x="523989" y="3684986"/>
              <a:ext cx="994182" cy="276999"/>
            </a:xfrm>
            <a:prstGeom prst="rect">
              <a:avLst/>
            </a:prstGeom>
            <a:noFill/>
          </p:spPr>
          <p:txBody>
            <a:bodyPr wrap="none" rtlCol="0">
              <a:spAutoFit/>
            </a:bodyPr>
            <a:lstStyle/>
            <a:p>
              <a:pPr algn="ctr"/>
              <a:r>
                <a:rPr lang="en-US" sz="1200" dirty="0">
                  <a:latin typeface="Century Gothic" panose="020B0502020202020204" pitchFamily="34" charset="0"/>
                </a:rPr>
                <a:t>Martin Keg</a:t>
              </a:r>
            </a:p>
          </p:txBody>
        </p:sp>
        <p:sp>
          <p:nvSpPr>
            <p:cNvPr id="72" name="TextBox 71">
              <a:extLst>
                <a:ext uri="{FF2B5EF4-FFF2-40B4-BE49-F238E27FC236}">
                  <a16:creationId xmlns:a16="http://schemas.microsoft.com/office/drawing/2014/main" id="{5E6A0235-4822-4F68-92FB-A708D9474C78}"/>
                </a:ext>
              </a:extLst>
            </p:cNvPr>
            <p:cNvSpPr txBox="1"/>
            <p:nvPr/>
          </p:nvSpPr>
          <p:spPr>
            <a:xfrm>
              <a:off x="5059072" y="3684986"/>
              <a:ext cx="946093"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73" name="TextBox 72">
              <a:extLst>
                <a:ext uri="{FF2B5EF4-FFF2-40B4-BE49-F238E27FC236}">
                  <a16:creationId xmlns:a16="http://schemas.microsoft.com/office/drawing/2014/main" id="{F1FA418A-3CC3-4424-8194-B326A49EA516}"/>
                </a:ext>
              </a:extLst>
            </p:cNvPr>
            <p:cNvSpPr txBox="1"/>
            <p:nvPr/>
          </p:nvSpPr>
          <p:spPr>
            <a:xfrm>
              <a:off x="6129924" y="3684986"/>
              <a:ext cx="1059906" cy="276999"/>
            </a:xfrm>
            <a:prstGeom prst="rect">
              <a:avLst/>
            </a:prstGeom>
            <a:noFill/>
          </p:spPr>
          <p:txBody>
            <a:bodyPr wrap="none" rtlCol="0">
              <a:spAutoFit/>
            </a:bodyPr>
            <a:lstStyle/>
            <a:p>
              <a:pPr algn="ctr"/>
              <a:r>
                <a:rPr lang="en-US" sz="1200" dirty="0">
                  <a:latin typeface="Century Gothic" panose="020B0502020202020204" pitchFamily="34" charset="0"/>
                </a:rPr>
                <a:t>Responsible</a:t>
              </a:r>
            </a:p>
          </p:txBody>
        </p:sp>
        <p:sp>
          <p:nvSpPr>
            <p:cNvPr id="74" name="TextBox 73">
              <a:extLst>
                <a:ext uri="{FF2B5EF4-FFF2-40B4-BE49-F238E27FC236}">
                  <a16:creationId xmlns:a16="http://schemas.microsoft.com/office/drawing/2014/main" id="{D44B0959-4664-4585-8F7A-A600EE37B40C}"/>
                </a:ext>
              </a:extLst>
            </p:cNvPr>
            <p:cNvSpPr txBox="1"/>
            <p:nvPr/>
          </p:nvSpPr>
          <p:spPr>
            <a:xfrm>
              <a:off x="7357870" y="3684986"/>
              <a:ext cx="859531" cy="276999"/>
            </a:xfrm>
            <a:prstGeom prst="rect">
              <a:avLst/>
            </a:prstGeom>
            <a:noFill/>
          </p:spPr>
          <p:txBody>
            <a:bodyPr wrap="none" rtlCol="0">
              <a:spAutoFit/>
            </a:bodyPr>
            <a:lstStyle/>
            <a:p>
              <a:pPr algn="ctr"/>
              <a:r>
                <a:rPr lang="en-US" sz="1200" dirty="0">
                  <a:latin typeface="Century Gothic" panose="020B0502020202020204" pitchFamily="34" charset="0"/>
                </a:rPr>
                <a:t>Informed</a:t>
              </a:r>
            </a:p>
          </p:txBody>
        </p:sp>
        <p:sp>
          <p:nvSpPr>
            <p:cNvPr id="75" name="TextBox 74">
              <a:extLst>
                <a:ext uri="{FF2B5EF4-FFF2-40B4-BE49-F238E27FC236}">
                  <a16:creationId xmlns:a16="http://schemas.microsoft.com/office/drawing/2014/main" id="{57F76EAA-FCE8-4134-85F3-627CBE0B351F}"/>
                </a:ext>
              </a:extLst>
            </p:cNvPr>
            <p:cNvSpPr txBox="1"/>
            <p:nvPr/>
          </p:nvSpPr>
          <p:spPr>
            <a:xfrm>
              <a:off x="8485629" y="3684986"/>
              <a:ext cx="859531" cy="276999"/>
            </a:xfrm>
            <a:prstGeom prst="rect">
              <a:avLst/>
            </a:prstGeom>
            <a:noFill/>
          </p:spPr>
          <p:txBody>
            <a:bodyPr wrap="none" rtlCol="0">
              <a:spAutoFit/>
            </a:bodyPr>
            <a:lstStyle/>
            <a:p>
              <a:pPr algn="ctr"/>
              <a:r>
                <a:rPr lang="en-US" sz="1200" dirty="0">
                  <a:latin typeface="Century Gothic" panose="020B0502020202020204" pitchFamily="34" charset="0"/>
                </a:rPr>
                <a:t>Informed</a:t>
              </a:r>
            </a:p>
          </p:txBody>
        </p:sp>
        <p:sp>
          <p:nvSpPr>
            <p:cNvPr id="76" name="TextBox 75">
              <a:extLst>
                <a:ext uri="{FF2B5EF4-FFF2-40B4-BE49-F238E27FC236}">
                  <a16:creationId xmlns:a16="http://schemas.microsoft.com/office/drawing/2014/main" id="{54592C10-882A-4515-893D-3B453D930265}"/>
                </a:ext>
              </a:extLst>
            </p:cNvPr>
            <p:cNvSpPr txBox="1"/>
            <p:nvPr/>
          </p:nvSpPr>
          <p:spPr>
            <a:xfrm>
              <a:off x="9553276" y="3684986"/>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189" name="Oval 188">
              <a:extLst>
                <a:ext uri="{FF2B5EF4-FFF2-40B4-BE49-F238E27FC236}">
                  <a16:creationId xmlns:a16="http://schemas.microsoft.com/office/drawing/2014/main" id="{2D17C07B-85F3-418A-A364-1D72B3C93DD8}"/>
                </a:ext>
              </a:extLst>
            </p:cNvPr>
            <p:cNvSpPr/>
            <p:nvPr/>
          </p:nvSpPr>
          <p:spPr>
            <a:xfrm>
              <a:off x="2238739" y="3739793"/>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740B6B6-B732-45AD-A977-E16CE046F515}"/>
                </a:ext>
              </a:extLst>
            </p:cNvPr>
            <p:cNvSpPr/>
            <p:nvPr/>
          </p:nvSpPr>
          <p:spPr>
            <a:xfrm>
              <a:off x="2046389" y="3757375"/>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96D1D5E-2F89-4716-9441-95812179E2B2}"/>
                </a:ext>
              </a:extLst>
            </p:cNvPr>
            <p:cNvSpPr/>
            <p:nvPr/>
          </p:nvSpPr>
          <p:spPr>
            <a:xfrm>
              <a:off x="1891551" y="3776131"/>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6433C4D-43CD-4C9C-9F33-7423B51E1991}"/>
                </a:ext>
              </a:extLst>
            </p:cNvPr>
            <p:cNvSpPr/>
            <p:nvPr/>
          </p:nvSpPr>
          <p:spPr>
            <a:xfrm>
              <a:off x="3366499" y="3739793"/>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E40D98CA-4D29-46F6-9DFA-4ECA339E6577}"/>
                </a:ext>
              </a:extLst>
            </p:cNvPr>
            <p:cNvSpPr/>
            <p:nvPr/>
          </p:nvSpPr>
          <p:spPr>
            <a:xfrm>
              <a:off x="3174149" y="3757375"/>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6C26536-89F2-40A9-BBEE-626181BF1DBA}"/>
                </a:ext>
              </a:extLst>
            </p:cNvPr>
            <p:cNvSpPr/>
            <p:nvPr/>
          </p:nvSpPr>
          <p:spPr>
            <a:xfrm>
              <a:off x="3019311" y="3776131"/>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BAAD65B-0C07-4B99-B69D-5E602EF306D1}"/>
                </a:ext>
              </a:extLst>
            </p:cNvPr>
            <p:cNvSpPr/>
            <p:nvPr/>
          </p:nvSpPr>
          <p:spPr>
            <a:xfrm>
              <a:off x="4494259" y="3739793"/>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83988268-634D-4A01-A462-B5C91DAE5CC2}"/>
                </a:ext>
              </a:extLst>
            </p:cNvPr>
            <p:cNvSpPr/>
            <p:nvPr/>
          </p:nvSpPr>
          <p:spPr>
            <a:xfrm>
              <a:off x="4301909" y="3757375"/>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BDC1F92A-B7F0-4788-AE80-2D8110366D69}"/>
                </a:ext>
              </a:extLst>
            </p:cNvPr>
            <p:cNvSpPr/>
            <p:nvPr/>
          </p:nvSpPr>
          <p:spPr>
            <a:xfrm>
              <a:off x="4147071" y="3776131"/>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34720C6-8F30-4D1A-8BC4-D55632D4E1FB}"/>
                </a:ext>
              </a:extLst>
            </p:cNvPr>
            <p:cNvSpPr/>
            <p:nvPr/>
          </p:nvSpPr>
          <p:spPr>
            <a:xfrm>
              <a:off x="11260817" y="3739793"/>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6E7AF73F-010F-4649-AF8E-E4A230E9FD7F}"/>
                </a:ext>
              </a:extLst>
            </p:cNvPr>
            <p:cNvSpPr/>
            <p:nvPr/>
          </p:nvSpPr>
          <p:spPr>
            <a:xfrm>
              <a:off x="11068467" y="3757375"/>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6E613525-A5A2-48B5-BC12-F0C0034D7F06}"/>
                </a:ext>
              </a:extLst>
            </p:cNvPr>
            <p:cNvSpPr/>
            <p:nvPr/>
          </p:nvSpPr>
          <p:spPr>
            <a:xfrm>
              <a:off x="10913629" y="3776131"/>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9AD87B6E-A220-43C8-9A09-C3DDB6FDE75D}"/>
              </a:ext>
            </a:extLst>
          </p:cNvPr>
          <p:cNvGrpSpPr/>
          <p:nvPr/>
        </p:nvGrpSpPr>
        <p:grpSpPr>
          <a:xfrm>
            <a:off x="457199" y="4099085"/>
            <a:ext cx="11277543" cy="549905"/>
            <a:chOff x="457199" y="4099085"/>
            <a:chExt cx="11277543" cy="549905"/>
          </a:xfrm>
        </p:grpSpPr>
        <p:sp>
          <p:nvSpPr>
            <p:cNvPr id="251" name="Rectangle 250">
              <a:extLst>
                <a:ext uri="{FF2B5EF4-FFF2-40B4-BE49-F238E27FC236}">
                  <a16:creationId xmlns:a16="http://schemas.microsoft.com/office/drawing/2014/main" id="{BDEE3C5B-0FCE-41EE-9543-C0077B093141}"/>
                </a:ext>
              </a:extLst>
            </p:cNvPr>
            <p:cNvSpPr/>
            <p:nvPr/>
          </p:nvSpPr>
          <p:spPr>
            <a:xfrm>
              <a:off x="457199" y="4099085"/>
              <a:ext cx="11277543" cy="54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8C7A45D-9ECE-4DAF-8D2F-1D0AF433507E}"/>
                </a:ext>
              </a:extLst>
            </p:cNvPr>
            <p:cNvSpPr txBox="1"/>
            <p:nvPr/>
          </p:nvSpPr>
          <p:spPr>
            <a:xfrm>
              <a:off x="528797" y="4235323"/>
              <a:ext cx="984565" cy="276999"/>
            </a:xfrm>
            <a:prstGeom prst="rect">
              <a:avLst/>
            </a:prstGeom>
            <a:noFill/>
          </p:spPr>
          <p:txBody>
            <a:bodyPr wrap="none" rtlCol="0">
              <a:spAutoFit/>
            </a:bodyPr>
            <a:lstStyle/>
            <a:p>
              <a:pPr algn="ctr"/>
              <a:r>
                <a:rPr lang="en-US" sz="1200" dirty="0" err="1">
                  <a:latin typeface="Century Gothic" panose="020B0502020202020204" pitchFamily="34" charset="0"/>
                </a:rPr>
                <a:t>Zeher</a:t>
              </a:r>
              <a:r>
                <a:rPr lang="en-US" sz="1200" dirty="0">
                  <a:latin typeface="Century Gothic" panose="020B0502020202020204" pitchFamily="34" charset="0"/>
                </a:rPr>
                <a:t> Ram</a:t>
              </a:r>
            </a:p>
          </p:txBody>
        </p:sp>
        <p:sp>
          <p:nvSpPr>
            <p:cNvPr id="95" name="TextBox 94">
              <a:extLst>
                <a:ext uri="{FF2B5EF4-FFF2-40B4-BE49-F238E27FC236}">
                  <a16:creationId xmlns:a16="http://schemas.microsoft.com/office/drawing/2014/main" id="{EED82A7B-991B-4BB0-96F5-B546B5CFC6AC}"/>
                </a:ext>
              </a:extLst>
            </p:cNvPr>
            <p:cNvSpPr txBox="1"/>
            <p:nvPr/>
          </p:nvSpPr>
          <p:spPr>
            <a:xfrm>
              <a:off x="5042240" y="4235323"/>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96" name="TextBox 95">
              <a:extLst>
                <a:ext uri="{FF2B5EF4-FFF2-40B4-BE49-F238E27FC236}">
                  <a16:creationId xmlns:a16="http://schemas.microsoft.com/office/drawing/2014/main" id="{28DE7669-421C-41B7-92D7-7B46A1CCFDB4}"/>
                </a:ext>
              </a:extLst>
            </p:cNvPr>
            <p:cNvSpPr txBox="1"/>
            <p:nvPr/>
          </p:nvSpPr>
          <p:spPr>
            <a:xfrm>
              <a:off x="6129924" y="4235323"/>
              <a:ext cx="1059906" cy="276999"/>
            </a:xfrm>
            <a:prstGeom prst="rect">
              <a:avLst/>
            </a:prstGeom>
            <a:noFill/>
          </p:spPr>
          <p:txBody>
            <a:bodyPr wrap="none" rtlCol="0">
              <a:spAutoFit/>
            </a:bodyPr>
            <a:lstStyle/>
            <a:p>
              <a:pPr algn="ctr"/>
              <a:r>
                <a:rPr lang="en-US" sz="1200" dirty="0">
                  <a:latin typeface="Century Gothic" panose="020B0502020202020204" pitchFamily="34" charset="0"/>
                </a:rPr>
                <a:t>Responsible</a:t>
              </a:r>
            </a:p>
          </p:txBody>
        </p:sp>
        <p:sp>
          <p:nvSpPr>
            <p:cNvPr id="97" name="TextBox 96">
              <a:extLst>
                <a:ext uri="{FF2B5EF4-FFF2-40B4-BE49-F238E27FC236}">
                  <a16:creationId xmlns:a16="http://schemas.microsoft.com/office/drawing/2014/main" id="{D9B39F35-4FB5-45F4-B0CA-32758D9E84DD}"/>
                </a:ext>
              </a:extLst>
            </p:cNvPr>
            <p:cNvSpPr txBox="1"/>
            <p:nvPr/>
          </p:nvSpPr>
          <p:spPr>
            <a:xfrm>
              <a:off x="7257683" y="4235323"/>
              <a:ext cx="1059906" cy="276999"/>
            </a:xfrm>
            <a:prstGeom prst="rect">
              <a:avLst/>
            </a:prstGeom>
            <a:noFill/>
          </p:spPr>
          <p:txBody>
            <a:bodyPr wrap="none" rtlCol="0">
              <a:spAutoFit/>
            </a:bodyPr>
            <a:lstStyle/>
            <a:p>
              <a:pPr algn="ctr"/>
              <a:r>
                <a:rPr lang="en-US" sz="1200" dirty="0">
                  <a:latin typeface="Century Gothic" panose="020B0502020202020204" pitchFamily="34" charset="0"/>
                </a:rPr>
                <a:t>Responsible</a:t>
              </a:r>
            </a:p>
          </p:txBody>
        </p:sp>
        <p:sp>
          <p:nvSpPr>
            <p:cNvPr id="98" name="TextBox 97">
              <a:extLst>
                <a:ext uri="{FF2B5EF4-FFF2-40B4-BE49-F238E27FC236}">
                  <a16:creationId xmlns:a16="http://schemas.microsoft.com/office/drawing/2014/main" id="{98E8BB0C-ECBC-484E-8751-23408489EE20}"/>
                </a:ext>
              </a:extLst>
            </p:cNvPr>
            <p:cNvSpPr txBox="1"/>
            <p:nvPr/>
          </p:nvSpPr>
          <p:spPr>
            <a:xfrm>
              <a:off x="8485629" y="4235323"/>
              <a:ext cx="859531" cy="276999"/>
            </a:xfrm>
            <a:prstGeom prst="rect">
              <a:avLst/>
            </a:prstGeom>
            <a:noFill/>
          </p:spPr>
          <p:txBody>
            <a:bodyPr wrap="none" rtlCol="0">
              <a:spAutoFit/>
            </a:bodyPr>
            <a:lstStyle/>
            <a:p>
              <a:pPr algn="ctr"/>
              <a:r>
                <a:rPr lang="en-US" sz="1200" dirty="0">
                  <a:latin typeface="Century Gothic" panose="020B0502020202020204" pitchFamily="34" charset="0"/>
                </a:rPr>
                <a:t>Informed</a:t>
              </a:r>
            </a:p>
          </p:txBody>
        </p:sp>
        <p:sp>
          <p:nvSpPr>
            <p:cNvPr id="99" name="TextBox 98">
              <a:extLst>
                <a:ext uri="{FF2B5EF4-FFF2-40B4-BE49-F238E27FC236}">
                  <a16:creationId xmlns:a16="http://schemas.microsoft.com/office/drawing/2014/main" id="{4AAA78D5-E4B0-4C10-B8F0-AE86E596D17E}"/>
                </a:ext>
              </a:extLst>
            </p:cNvPr>
            <p:cNvSpPr txBox="1"/>
            <p:nvPr/>
          </p:nvSpPr>
          <p:spPr>
            <a:xfrm>
              <a:off x="9553276" y="4235323"/>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201" name="Oval 200">
              <a:extLst>
                <a:ext uri="{FF2B5EF4-FFF2-40B4-BE49-F238E27FC236}">
                  <a16:creationId xmlns:a16="http://schemas.microsoft.com/office/drawing/2014/main" id="{A1E9F984-4C92-4649-A543-4A56E0EBB40E}"/>
                </a:ext>
              </a:extLst>
            </p:cNvPr>
            <p:cNvSpPr/>
            <p:nvPr/>
          </p:nvSpPr>
          <p:spPr>
            <a:xfrm>
              <a:off x="2238739" y="4290130"/>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A188492F-231F-463C-8CDC-03744FB573AD}"/>
                </a:ext>
              </a:extLst>
            </p:cNvPr>
            <p:cNvSpPr/>
            <p:nvPr/>
          </p:nvSpPr>
          <p:spPr>
            <a:xfrm>
              <a:off x="2046389" y="4307712"/>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FFF9A34-DEF9-48FD-B34D-76D7B724DE48}"/>
                </a:ext>
              </a:extLst>
            </p:cNvPr>
            <p:cNvSpPr/>
            <p:nvPr/>
          </p:nvSpPr>
          <p:spPr>
            <a:xfrm>
              <a:off x="1891551" y="4326468"/>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F16419AC-9D47-4647-9C3D-B002FD965C70}"/>
                </a:ext>
              </a:extLst>
            </p:cNvPr>
            <p:cNvSpPr/>
            <p:nvPr/>
          </p:nvSpPr>
          <p:spPr>
            <a:xfrm>
              <a:off x="3366499" y="4290130"/>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0E00B00-1F72-4FF3-80F1-5D5E6C3E0A84}"/>
                </a:ext>
              </a:extLst>
            </p:cNvPr>
            <p:cNvSpPr/>
            <p:nvPr/>
          </p:nvSpPr>
          <p:spPr>
            <a:xfrm>
              <a:off x="3174149" y="4307712"/>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904B8D24-1125-47F8-8EC3-753621699768}"/>
                </a:ext>
              </a:extLst>
            </p:cNvPr>
            <p:cNvSpPr/>
            <p:nvPr/>
          </p:nvSpPr>
          <p:spPr>
            <a:xfrm>
              <a:off x="3019311" y="4326468"/>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598DCEA0-FDF8-48CE-849C-CD85B069F272}"/>
                </a:ext>
              </a:extLst>
            </p:cNvPr>
            <p:cNvSpPr/>
            <p:nvPr/>
          </p:nvSpPr>
          <p:spPr>
            <a:xfrm>
              <a:off x="4494259" y="4290130"/>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F11ECC4C-26DC-4886-9A78-32C268634E17}"/>
                </a:ext>
              </a:extLst>
            </p:cNvPr>
            <p:cNvSpPr/>
            <p:nvPr/>
          </p:nvSpPr>
          <p:spPr>
            <a:xfrm>
              <a:off x="4301909" y="4307712"/>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99FE0A65-5993-4AE6-A1D4-6867EED82914}"/>
                </a:ext>
              </a:extLst>
            </p:cNvPr>
            <p:cNvSpPr/>
            <p:nvPr/>
          </p:nvSpPr>
          <p:spPr>
            <a:xfrm>
              <a:off x="4147071" y="4326468"/>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F2C2FA19-DCDB-4DC3-B9A5-2B71E3BF9B3B}"/>
                </a:ext>
              </a:extLst>
            </p:cNvPr>
            <p:cNvSpPr/>
            <p:nvPr/>
          </p:nvSpPr>
          <p:spPr>
            <a:xfrm>
              <a:off x="11260817" y="4290130"/>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0C1B5823-AC7A-4C08-AF9F-030B71594012}"/>
                </a:ext>
              </a:extLst>
            </p:cNvPr>
            <p:cNvSpPr/>
            <p:nvPr/>
          </p:nvSpPr>
          <p:spPr>
            <a:xfrm>
              <a:off x="11068467" y="4307712"/>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9A467036-C40C-4626-8E6E-510A94B422C6}"/>
                </a:ext>
              </a:extLst>
            </p:cNvPr>
            <p:cNvSpPr/>
            <p:nvPr/>
          </p:nvSpPr>
          <p:spPr>
            <a:xfrm>
              <a:off x="10913629" y="4326468"/>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51B2250B-5434-4CB6-96E7-833ADCE3909E}"/>
              </a:ext>
            </a:extLst>
          </p:cNvPr>
          <p:cNvGrpSpPr/>
          <p:nvPr/>
        </p:nvGrpSpPr>
        <p:grpSpPr>
          <a:xfrm>
            <a:off x="457199" y="4649349"/>
            <a:ext cx="11277543" cy="549905"/>
            <a:chOff x="457199" y="4649349"/>
            <a:chExt cx="11277543" cy="549905"/>
          </a:xfrm>
        </p:grpSpPr>
        <p:sp>
          <p:nvSpPr>
            <p:cNvPr id="66" name="Rectangle 65">
              <a:extLst>
                <a:ext uri="{FF2B5EF4-FFF2-40B4-BE49-F238E27FC236}">
                  <a16:creationId xmlns:a16="http://schemas.microsoft.com/office/drawing/2014/main" id="{6E751CDB-1334-40B6-B0E8-4219182C227B}"/>
                </a:ext>
              </a:extLst>
            </p:cNvPr>
            <p:cNvSpPr/>
            <p:nvPr/>
          </p:nvSpPr>
          <p:spPr>
            <a:xfrm>
              <a:off x="457199" y="4649349"/>
              <a:ext cx="11277543" cy="549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3C58E007-A491-4180-A9A9-98C697B22E97}"/>
                </a:ext>
              </a:extLst>
            </p:cNvPr>
            <p:cNvSpPr txBox="1"/>
            <p:nvPr/>
          </p:nvSpPr>
          <p:spPr>
            <a:xfrm>
              <a:off x="524789" y="4785660"/>
              <a:ext cx="992579" cy="276999"/>
            </a:xfrm>
            <a:prstGeom prst="rect">
              <a:avLst/>
            </a:prstGeom>
            <a:noFill/>
          </p:spPr>
          <p:txBody>
            <a:bodyPr wrap="none" rtlCol="0">
              <a:spAutoFit/>
            </a:bodyPr>
            <a:lstStyle/>
            <a:p>
              <a:pPr algn="ctr"/>
              <a:r>
                <a:rPr lang="en-US" sz="1200" dirty="0">
                  <a:latin typeface="Century Gothic" panose="020B0502020202020204" pitchFamily="34" charset="0"/>
                </a:rPr>
                <a:t>Zucker Tag</a:t>
              </a:r>
            </a:p>
          </p:txBody>
        </p:sp>
        <p:sp>
          <p:nvSpPr>
            <p:cNvPr id="118" name="TextBox 117">
              <a:extLst>
                <a:ext uri="{FF2B5EF4-FFF2-40B4-BE49-F238E27FC236}">
                  <a16:creationId xmlns:a16="http://schemas.microsoft.com/office/drawing/2014/main" id="{1BD2671B-FFD8-420B-AC26-AF55F6BECDED}"/>
                </a:ext>
              </a:extLst>
            </p:cNvPr>
            <p:cNvSpPr txBox="1"/>
            <p:nvPr/>
          </p:nvSpPr>
          <p:spPr>
            <a:xfrm>
              <a:off x="5042240" y="4785660"/>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119" name="TextBox 118">
              <a:extLst>
                <a:ext uri="{FF2B5EF4-FFF2-40B4-BE49-F238E27FC236}">
                  <a16:creationId xmlns:a16="http://schemas.microsoft.com/office/drawing/2014/main" id="{2B683016-87EB-4E2B-9878-2FC2119F7C3D}"/>
                </a:ext>
              </a:extLst>
            </p:cNvPr>
            <p:cNvSpPr txBox="1"/>
            <p:nvPr/>
          </p:nvSpPr>
          <p:spPr>
            <a:xfrm>
              <a:off x="6129924" y="4785660"/>
              <a:ext cx="1059906" cy="276999"/>
            </a:xfrm>
            <a:prstGeom prst="rect">
              <a:avLst/>
            </a:prstGeom>
            <a:noFill/>
          </p:spPr>
          <p:txBody>
            <a:bodyPr wrap="none" rtlCol="0">
              <a:spAutoFit/>
            </a:bodyPr>
            <a:lstStyle/>
            <a:p>
              <a:pPr algn="ctr"/>
              <a:r>
                <a:rPr lang="en-US" sz="1200" dirty="0">
                  <a:latin typeface="Century Gothic" panose="020B0502020202020204" pitchFamily="34" charset="0"/>
                </a:rPr>
                <a:t>Responsible</a:t>
              </a:r>
            </a:p>
          </p:txBody>
        </p:sp>
        <p:sp>
          <p:nvSpPr>
            <p:cNvPr id="120" name="TextBox 119">
              <a:extLst>
                <a:ext uri="{FF2B5EF4-FFF2-40B4-BE49-F238E27FC236}">
                  <a16:creationId xmlns:a16="http://schemas.microsoft.com/office/drawing/2014/main" id="{436DC845-0E0C-455F-85D7-9BB7C21D8572}"/>
                </a:ext>
              </a:extLst>
            </p:cNvPr>
            <p:cNvSpPr txBox="1"/>
            <p:nvPr/>
          </p:nvSpPr>
          <p:spPr>
            <a:xfrm>
              <a:off x="7297758" y="4785660"/>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121" name="TextBox 120">
              <a:extLst>
                <a:ext uri="{FF2B5EF4-FFF2-40B4-BE49-F238E27FC236}">
                  <a16:creationId xmlns:a16="http://schemas.microsoft.com/office/drawing/2014/main" id="{9957B0DD-333F-4CB5-BE28-93A4D5AF8EDB}"/>
                </a:ext>
              </a:extLst>
            </p:cNvPr>
            <p:cNvSpPr txBox="1"/>
            <p:nvPr/>
          </p:nvSpPr>
          <p:spPr>
            <a:xfrm>
              <a:off x="8485629" y="4785660"/>
              <a:ext cx="859531" cy="276999"/>
            </a:xfrm>
            <a:prstGeom prst="rect">
              <a:avLst/>
            </a:prstGeom>
            <a:noFill/>
          </p:spPr>
          <p:txBody>
            <a:bodyPr wrap="none" rtlCol="0">
              <a:spAutoFit/>
            </a:bodyPr>
            <a:lstStyle/>
            <a:p>
              <a:pPr algn="ctr"/>
              <a:r>
                <a:rPr lang="en-US" sz="1200" dirty="0">
                  <a:latin typeface="Century Gothic" panose="020B0502020202020204" pitchFamily="34" charset="0"/>
                </a:rPr>
                <a:t>Informed</a:t>
              </a:r>
            </a:p>
          </p:txBody>
        </p:sp>
        <p:sp>
          <p:nvSpPr>
            <p:cNvPr id="122" name="TextBox 121">
              <a:extLst>
                <a:ext uri="{FF2B5EF4-FFF2-40B4-BE49-F238E27FC236}">
                  <a16:creationId xmlns:a16="http://schemas.microsoft.com/office/drawing/2014/main" id="{414B49EE-703E-4A75-B0D7-0FB17BC44FA3}"/>
                </a:ext>
              </a:extLst>
            </p:cNvPr>
            <p:cNvSpPr txBox="1"/>
            <p:nvPr/>
          </p:nvSpPr>
          <p:spPr>
            <a:xfrm>
              <a:off x="9553276" y="4785660"/>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213" name="Oval 212">
              <a:extLst>
                <a:ext uri="{FF2B5EF4-FFF2-40B4-BE49-F238E27FC236}">
                  <a16:creationId xmlns:a16="http://schemas.microsoft.com/office/drawing/2014/main" id="{34C0F896-201E-4CF8-9FCA-DB0CAF3EACAE}"/>
                </a:ext>
              </a:extLst>
            </p:cNvPr>
            <p:cNvSpPr/>
            <p:nvPr/>
          </p:nvSpPr>
          <p:spPr>
            <a:xfrm>
              <a:off x="2238739" y="4840467"/>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237CF46C-2B9C-447F-895B-5B3A91A7762F}"/>
                </a:ext>
              </a:extLst>
            </p:cNvPr>
            <p:cNvSpPr/>
            <p:nvPr/>
          </p:nvSpPr>
          <p:spPr>
            <a:xfrm>
              <a:off x="2046389" y="4858049"/>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31E583E0-0E06-4384-870D-5A5AFDA3CD91}"/>
                </a:ext>
              </a:extLst>
            </p:cNvPr>
            <p:cNvSpPr/>
            <p:nvPr/>
          </p:nvSpPr>
          <p:spPr>
            <a:xfrm>
              <a:off x="1891551" y="4876805"/>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646EF10B-70BF-4335-AD21-1E827B81A351}"/>
                </a:ext>
              </a:extLst>
            </p:cNvPr>
            <p:cNvSpPr/>
            <p:nvPr/>
          </p:nvSpPr>
          <p:spPr>
            <a:xfrm>
              <a:off x="3366499" y="4840467"/>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F8AE8F7E-C5F0-4E13-A092-40A934C9D2A0}"/>
                </a:ext>
              </a:extLst>
            </p:cNvPr>
            <p:cNvSpPr/>
            <p:nvPr/>
          </p:nvSpPr>
          <p:spPr>
            <a:xfrm>
              <a:off x="3174149" y="4858049"/>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A6FF9AC-6868-487B-9081-BCC47EA2CB61}"/>
                </a:ext>
              </a:extLst>
            </p:cNvPr>
            <p:cNvSpPr/>
            <p:nvPr/>
          </p:nvSpPr>
          <p:spPr>
            <a:xfrm>
              <a:off x="3019311" y="4876805"/>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0F23611F-654B-4CE5-BD83-CCE4A82405D8}"/>
                </a:ext>
              </a:extLst>
            </p:cNvPr>
            <p:cNvSpPr/>
            <p:nvPr/>
          </p:nvSpPr>
          <p:spPr>
            <a:xfrm>
              <a:off x="4494259" y="4840467"/>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C5D551E4-8A93-44D1-A778-2374D6BAEA2A}"/>
                </a:ext>
              </a:extLst>
            </p:cNvPr>
            <p:cNvSpPr/>
            <p:nvPr/>
          </p:nvSpPr>
          <p:spPr>
            <a:xfrm>
              <a:off x="4301909" y="4858049"/>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3F817B79-DCAE-47E2-A0B1-9C59A84A9DEF}"/>
                </a:ext>
              </a:extLst>
            </p:cNvPr>
            <p:cNvSpPr/>
            <p:nvPr/>
          </p:nvSpPr>
          <p:spPr>
            <a:xfrm>
              <a:off x="4147071" y="4876805"/>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C795F165-1125-44E4-8DE4-C52C5A481E01}"/>
                </a:ext>
              </a:extLst>
            </p:cNvPr>
            <p:cNvSpPr/>
            <p:nvPr/>
          </p:nvSpPr>
          <p:spPr>
            <a:xfrm>
              <a:off x="11260817" y="4840467"/>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30C361C1-CC75-4732-AD90-8174D3ACD835}"/>
                </a:ext>
              </a:extLst>
            </p:cNvPr>
            <p:cNvSpPr/>
            <p:nvPr/>
          </p:nvSpPr>
          <p:spPr>
            <a:xfrm>
              <a:off x="11068467" y="4858049"/>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E99DC19F-B22D-4488-8341-8A476E84372B}"/>
                </a:ext>
              </a:extLst>
            </p:cNvPr>
            <p:cNvSpPr/>
            <p:nvPr/>
          </p:nvSpPr>
          <p:spPr>
            <a:xfrm>
              <a:off x="10913629" y="4876805"/>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257C571C-6DC7-4D62-906F-ED1BA07485DF}"/>
              </a:ext>
            </a:extLst>
          </p:cNvPr>
          <p:cNvGrpSpPr/>
          <p:nvPr/>
        </p:nvGrpSpPr>
        <p:grpSpPr>
          <a:xfrm>
            <a:off x="409374" y="5199613"/>
            <a:ext cx="11325368" cy="549905"/>
            <a:chOff x="409374" y="5199613"/>
            <a:chExt cx="11325368" cy="549905"/>
          </a:xfrm>
        </p:grpSpPr>
        <p:sp>
          <p:nvSpPr>
            <p:cNvPr id="250" name="Rectangle 249">
              <a:extLst>
                <a:ext uri="{FF2B5EF4-FFF2-40B4-BE49-F238E27FC236}">
                  <a16:creationId xmlns:a16="http://schemas.microsoft.com/office/drawing/2014/main" id="{BB8386F6-4A06-4222-9F18-8E2F18FD0765}"/>
                </a:ext>
              </a:extLst>
            </p:cNvPr>
            <p:cNvSpPr/>
            <p:nvPr/>
          </p:nvSpPr>
          <p:spPr>
            <a:xfrm>
              <a:off x="457199" y="5199613"/>
              <a:ext cx="11277543" cy="54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5A5D80AD-1B07-4B61-97DE-ECEB56AA9D89}"/>
                </a:ext>
              </a:extLst>
            </p:cNvPr>
            <p:cNvSpPr txBox="1"/>
            <p:nvPr/>
          </p:nvSpPr>
          <p:spPr>
            <a:xfrm>
              <a:off x="409374" y="5335997"/>
              <a:ext cx="1223413" cy="276999"/>
            </a:xfrm>
            <a:prstGeom prst="rect">
              <a:avLst/>
            </a:prstGeom>
            <a:noFill/>
          </p:spPr>
          <p:txBody>
            <a:bodyPr wrap="none" rtlCol="0">
              <a:spAutoFit/>
            </a:bodyPr>
            <a:lstStyle/>
            <a:p>
              <a:pPr algn="ctr"/>
              <a:r>
                <a:rPr lang="en-US" sz="1200" dirty="0">
                  <a:latin typeface="Century Gothic" panose="020B0502020202020204" pitchFamily="34" charset="0"/>
                </a:rPr>
                <a:t>Suman </a:t>
              </a:r>
              <a:r>
                <a:rPr lang="en-US" sz="1200" dirty="0" err="1">
                  <a:latin typeface="Century Gothic" panose="020B0502020202020204" pitchFamily="34" charset="0"/>
                </a:rPr>
                <a:t>Meher</a:t>
              </a:r>
              <a:endParaRPr lang="en-US" sz="1200" dirty="0">
                <a:latin typeface="Century Gothic" panose="020B0502020202020204" pitchFamily="34" charset="0"/>
              </a:endParaRPr>
            </a:p>
          </p:txBody>
        </p:sp>
        <p:sp>
          <p:nvSpPr>
            <p:cNvPr id="141" name="TextBox 140">
              <a:extLst>
                <a:ext uri="{FF2B5EF4-FFF2-40B4-BE49-F238E27FC236}">
                  <a16:creationId xmlns:a16="http://schemas.microsoft.com/office/drawing/2014/main" id="{4D7E264A-E95F-427D-A2FF-7F0B2E1AE14B}"/>
                </a:ext>
              </a:extLst>
            </p:cNvPr>
            <p:cNvSpPr txBox="1"/>
            <p:nvPr/>
          </p:nvSpPr>
          <p:spPr>
            <a:xfrm>
              <a:off x="5042240" y="5335997"/>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142" name="TextBox 141">
              <a:extLst>
                <a:ext uri="{FF2B5EF4-FFF2-40B4-BE49-F238E27FC236}">
                  <a16:creationId xmlns:a16="http://schemas.microsoft.com/office/drawing/2014/main" id="{9BF50050-6553-4DD0-89D8-F38F12A7B13B}"/>
                </a:ext>
              </a:extLst>
            </p:cNvPr>
            <p:cNvSpPr txBox="1"/>
            <p:nvPr/>
          </p:nvSpPr>
          <p:spPr>
            <a:xfrm>
              <a:off x="6169999" y="5335997"/>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143" name="TextBox 142">
              <a:extLst>
                <a:ext uri="{FF2B5EF4-FFF2-40B4-BE49-F238E27FC236}">
                  <a16:creationId xmlns:a16="http://schemas.microsoft.com/office/drawing/2014/main" id="{5A616690-1C62-4CD1-A373-DDCC65618487}"/>
                </a:ext>
              </a:extLst>
            </p:cNvPr>
            <p:cNvSpPr txBox="1"/>
            <p:nvPr/>
          </p:nvSpPr>
          <p:spPr>
            <a:xfrm>
              <a:off x="7198371" y="5335997"/>
              <a:ext cx="1178529" cy="276999"/>
            </a:xfrm>
            <a:prstGeom prst="rect">
              <a:avLst/>
            </a:prstGeom>
            <a:noFill/>
          </p:spPr>
          <p:txBody>
            <a:bodyPr wrap="none" rtlCol="0">
              <a:spAutoFit/>
            </a:bodyPr>
            <a:lstStyle/>
            <a:p>
              <a:pPr algn="ctr"/>
              <a:r>
                <a:rPr lang="en-US" sz="1200" dirty="0">
                  <a:latin typeface="Century Gothic" panose="020B0502020202020204" pitchFamily="34" charset="0"/>
                </a:rPr>
                <a:t>Accountable</a:t>
              </a:r>
            </a:p>
          </p:txBody>
        </p:sp>
        <p:sp>
          <p:nvSpPr>
            <p:cNvPr id="144" name="TextBox 143">
              <a:extLst>
                <a:ext uri="{FF2B5EF4-FFF2-40B4-BE49-F238E27FC236}">
                  <a16:creationId xmlns:a16="http://schemas.microsoft.com/office/drawing/2014/main" id="{933B04C7-9B4A-454A-BA4F-5CB60437A264}"/>
                </a:ext>
              </a:extLst>
            </p:cNvPr>
            <p:cNvSpPr txBox="1"/>
            <p:nvPr/>
          </p:nvSpPr>
          <p:spPr>
            <a:xfrm>
              <a:off x="8485629" y="5335997"/>
              <a:ext cx="859531" cy="276999"/>
            </a:xfrm>
            <a:prstGeom prst="rect">
              <a:avLst/>
            </a:prstGeom>
            <a:noFill/>
          </p:spPr>
          <p:txBody>
            <a:bodyPr wrap="none" rtlCol="0">
              <a:spAutoFit/>
            </a:bodyPr>
            <a:lstStyle/>
            <a:p>
              <a:pPr algn="ctr"/>
              <a:r>
                <a:rPr lang="en-US" sz="1200" dirty="0">
                  <a:latin typeface="Century Gothic" panose="020B0502020202020204" pitchFamily="34" charset="0"/>
                </a:rPr>
                <a:t>Informed</a:t>
              </a:r>
            </a:p>
          </p:txBody>
        </p:sp>
        <p:sp>
          <p:nvSpPr>
            <p:cNvPr id="145" name="TextBox 144">
              <a:extLst>
                <a:ext uri="{FF2B5EF4-FFF2-40B4-BE49-F238E27FC236}">
                  <a16:creationId xmlns:a16="http://schemas.microsoft.com/office/drawing/2014/main" id="{E4FCA469-3256-4828-A425-E7ED37DFF20C}"/>
                </a:ext>
              </a:extLst>
            </p:cNvPr>
            <p:cNvSpPr txBox="1"/>
            <p:nvPr/>
          </p:nvSpPr>
          <p:spPr>
            <a:xfrm>
              <a:off x="9553276" y="5335997"/>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225" name="Oval 224">
              <a:extLst>
                <a:ext uri="{FF2B5EF4-FFF2-40B4-BE49-F238E27FC236}">
                  <a16:creationId xmlns:a16="http://schemas.microsoft.com/office/drawing/2014/main" id="{92DC3D11-0594-4E84-B299-0A13F48347C3}"/>
                </a:ext>
              </a:extLst>
            </p:cNvPr>
            <p:cNvSpPr/>
            <p:nvPr/>
          </p:nvSpPr>
          <p:spPr>
            <a:xfrm>
              <a:off x="2238739" y="5390804"/>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35E77D9-5915-429F-B175-6FE8903A6932}"/>
                </a:ext>
              </a:extLst>
            </p:cNvPr>
            <p:cNvSpPr/>
            <p:nvPr/>
          </p:nvSpPr>
          <p:spPr>
            <a:xfrm>
              <a:off x="2046389" y="5408386"/>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3A50CBBE-3123-4800-A236-83F2EDDE983F}"/>
                </a:ext>
              </a:extLst>
            </p:cNvPr>
            <p:cNvSpPr/>
            <p:nvPr/>
          </p:nvSpPr>
          <p:spPr>
            <a:xfrm>
              <a:off x="1891551" y="5427142"/>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D509B3D8-A269-4F9A-AB9B-8E6B7EF22FB4}"/>
                </a:ext>
              </a:extLst>
            </p:cNvPr>
            <p:cNvSpPr/>
            <p:nvPr/>
          </p:nvSpPr>
          <p:spPr>
            <a:xfrm>
              <a:off x="3366499" y="5390804"/>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D7844DC7-0369-4647-ABF1-08487603F7DF}"/>
                </a:ext>
              </a:extLst>
            </p:cNvPr>
            <p:cNvSpPr/>
            <p:nvPr/>
          </p:nvSpPr>
          <p:spPr>
            <a:xfrm>
              <a:off x="3174149" y="5408386"/>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D4B2D35E-91E0-4A94-A123-8D5C7C0D5965}"/>
                </a:ext>
              </a:extLst>
            </p:cNvPr>
            <p:cNvSpPr/>
            <p:nvPr/>
          </p:nvSpPr>
          <p:spPr>
            <a:xfrm>
              <a:off x="3019311" y="5427142"/>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C6B4B682-8918-488B-BB38-10F0623C32FE}"/>
                </a:ext>
              </a:extLst>
            </p:cNvPr>
            <p:cNvSpPr/>
            <p:nvPr/>
          </p:nvSpPr>
          <p:spPr>
            <a:xfrm>
              <a:off x="4494259" y="5390804"/>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BF1472CD-6040-4F64-96C4-2388D0E42C0E}"/>
                </a:ext>
              </a:extLst>
            </p:cNvPr>
            <p:cNvSpPr/>
            <p:nvPr/>
          </p:nvSpPr>
          <p:spPr>
            <a:xfrm>
              <a:off x="4301909" y="5408386"/>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7DD56447-668C-410D-9A7D-1BB4220AE903}"/>
                </a:ext>
              </a:extLst>
            </p:cNvPr>
            <p:cNvSpPr/>
            <p:nvPr/>
          </p:nvSpPr>
          <p:spPr>
            <a:xfrm>
              <a:off x="4147071" y="5427142"/>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AF77641-5C3B-41BB-87CB-CF437196D740}"/>
                </a:ext>
              </a:extLst>
            </p:cNvPr>
            <p:cNvSpPr/>
            <p:nvPr/>
          </p:nvSpPr>
          <p:spPr>
            <a:xfrm>
              <a:off x="11260817" y="5390804"/>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E1789C8C-9E70-4EBD-866E-FF093E40ABEF}"/>
                </a:ext>
              </a:extLst>
            </p:cNvPr>
            <p:cNvSpPr/>
            <p:nvPr/>
          </p:nvSpPr>
          <p:spPr>
            <a:xfrm>
              <a:off x="11068467" y="5408386"/>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9E46130D-8759-45DE-8F3E-11A956B16437}"/>
                </a:ext>
              </a:extLst>
            </p:cNvPr>
            <p:cNvSpPr/>
            <p:nvPr/>
          </p:nvSpPr>
          <p:spPr>
            <a:xfrm>
              <a:off x="10913629" y="5427142"/>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AF3BF77-8AE6-4C2A-8404-E5AAE6C9E9D7}"/>
              </a:ext>
            </a:extLst>
          </p:cNvPr>
          <p:cNvGrpSpPr/>
          <p:nvPr/>
        </p:nvGrpSpPr>
        <p:grpSpPr>
          <a:xfrm>
            <a:off x="426206" y="5749879"/>
            <a:ext cx="11308536" cy="549905"/>
            <a:chOff x="426206" y="5749879"/>
            <a:chExt cx="11308536" cy="549905"/>
          </a:xfrm>
        </p:grpSpPr>
        <p:sp>
          <p:nvSpPr>
            <p:cNvPr id="68" name="Rectangle 67">
              <a:extLst>
                <a:ext uri="{FF2B5EF4-FFF2-40B4-BE49-F238E27FC236}">
                  <a16:creationId xmlns:a16="http://schemas.microsoft.com/office/drawing/2014/main" id="{13DF5432-E4BB-48E2-9EA2-6BEC206AA1E8}"/>
                </a:ext>
              </a:extLst>
            </p:cNvPr>
            <p:cNvSpPr/>
            <p:nvPr/>
          </p:nvSpPr>
          <p:spPr>
            <a:xfrm>
              <a:off x="457199" y="5749879"/>
              <a:ext cx="11277543" cy="549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11FC5A59-A2DA-47A0-AEE1-9F8BF81B5D4E}"/>
                </a:ext>
              </a:extLst>
            </p:cNvPr>
            <p:cNvSpPr txBox="1"/>
            <p:nvPr/>
          </p:nvSpPr>
          <p:spPr>
            <a:xfrm>
              <a:off x="426206" y="5886332"/>
              <a:ext cx="1189749" cy="276999"/>
            </a:xfrm>
            <a:prstGeom prst="rect">
              <a:avLst/>
            </a:prstGeom>
            <a:noFill/>
          </p:spPr>
          <p:txBody>
            <a:bodyPr wrap="none" rtlCol="0">
              <a:spAutoFit/>
            </a:bodyPr>
            <a:lstStyle/>
            <a:p>
              <a:pPr algn="ctr"/>
              <a:r>
                <a:rPr lang="en-US" sz="1200" dirty="0">
                  <a:latin typeface="Century Gothic" panose="020B0502020202020204" pitchFamily="34" charset="0"/>
                </a:rPr>
                <a:t>Mohan </a:t>
              </a:r>
              <a:r>
                <a:rPr lang="en-US" sz="1200" dirty="0" err="1">
                  <a:latin typeface="Century Gothic" panose="020B0502020202020204" pitchFamily="34" charset="0"/>
                </a:rPr>
                <a:t>Tashe</a:t>
              </a:r>
              <a:endParaRPr lang="en-US" sz="1200" dirty="0">
                <a:latin typeface="Century Gothic" panose="020B0502020202020204" pitchFamily="34" charset="0"/>
              </a:endParaRPr>
            </a:p>
          </p:txBody>
        </p:sp>
        <p:sp>
          <p:nvSpPr>
            <p:cNvPr id="164" name="TextBox 163">
              <a:extLst>
                <a:ext uri="{FF2B5EF4-FFF2-40B4-BE49-F238E27FC236}">
                  <a16:creationId xmlns:a16="http://schemas.microsoft.com/office/drawing/2014/main" id="{7C0D30B7-14C4-4221-873A-E3B9BADCEA7A}"/>
                </a:ext>
              </a:extLst>
            </p:cNvPr>
            <p:cNvSpPr txBox="1"/>
            <p:nvPr/>
          </p:nvSpPr>
          <p:spPr>
            <a:xfrm>
              <a:off x="5002165" y="5886332"/>
              <a:ext cx="1059906" cy="276999"/>
            </a:xfrm>
            <a:prstGeom prst="rect">
              <a:avLst/>
            </a:prstGeom>
            <a:noFill/>
          </p:spPr>
          <p:txBody>
            <a:bodyPr wrap="none" rtlCol="0">
              <a:spAutoFit/>
            </a:bodyPr>
            <a:lstStyle/>
            <a:p>
              <a:pPr algn="ctr"/>
              <a:r>
                <a:rPr lang="en-US" sz="1200" dirty="0">
                  <a:latin typeface="Century Gothic" panose="020B0502020202020204" pitchFamily="34" charset="0"/>
                </a:rPr>
                <a:t>Responsible</a:t>
              </a:r>
            </a:p>
          </p:txBody>
        </p:sp>
        <p:sp>
          <p:nvSpPr>
            <p:cNvPr id="165" name="TextBox 164">
              <a:extLst>
                <a:ext uri="{FF2B5EF4-FFF2-40B4-BE49-F238E27FC236}">
                  <a16:creationId xmlns:a16="http://schemas.microsoft.com/office/drawing/2014/main" id="{37351679-93CF-41C0-A35F-14030B436493}"/>
                </a:ext>
              </a:extLst>
            </p:cNvPr>
            <p:cNvSpPr txBox="1"/>
            <p:nvPr/>
          </p:nvSpPr>
          <p:spPr>
            <a:xfrm>
              <a:off x="6070615" y="5886332"/>
              <a:ext cx="1178528" cy="276999"/>
            </a:xfrm>
            <a:prstGeom prst="rect">
              <a:avLst/>
            </a:prstGeom>
            <a:noFill/>
          </p:spPr>
          <p:txBody>
            <a:bodyPr wrap="none" rtlCol="0">
              <a:spAutoFit/>
            </a:bodyPr>
            <a:lstStyle/>
            <a:p>
              <a:pPr algn="ctr"/>
              <a:r>
                <a:rPr lang="en-US" sz="1200" dirty="0">
                  <a:latin typeface="Century Gothic" panose="020B0502020202020204" pitchFamily="34" charset="0"/>
                </a:rPr>
                <a:t>Accountable</a:t>
              </a:r>
            </a:p>
          </p:txBody>
        </p:sp>
        <p:sp>
          <p:nvSpPr>
            <p:cNvPr id="166" name="TextBox 165">
              <a:extLst>
                <a:ext uri="{FF2B5EF4-FFF2-40B4-BE49-F238E27FC236}">
                  <a16:creationId xmlns:a16="http://schemas.microsoft.com/office/drawing/2014/main" id="{43DF19BE-B420-421D-AC47-0D89D9FEC5E2}"/>
                </a:ext>
              </a:extLst>
            </p:cNvPr>
            <p:cNvSpPr txBox="1"/>
            <p:nvPr/>
          </p:nvSpPr>
          <p:spPr>
            <a:xfrm>
              <a:off x="7297758" y="5886332"/>
              <a:ext cx="979755" cy="276999"/>
            </a:xfrm>
            <a:prstGeom prst="rect">
              <a:avLst/>
            </a:prstGeom>
            <a:noFill/>
          </p:spPr>
          <p:txBody>
            <a:bodyPr wrap="none" rtlCol="0">
              <a:spAutoFit/>
            </a:bodyPr>
            <a:lstStyle/>
            <a:p>
              <a:pPr algn="ctr"/>
              <a:r>
                <a:rPr lang="en-US" sz="1200" dirty="0">
                  <a:latin typeface="Century Gothic" panose="020B0502020202020204" pitchFamily="34" charset="0"/>
                </a:rPr>
                <a:t>Consulted</a:t>
              </a:r>
            </a:p>
          </p:txBody>
        </p:sp>
        <p:sp>
          <p:nvSpPr>
            <p:cNvPr id="167" name="TextBox 166">
              <a:extLst>
                <a:ext uri="{FF2B5EF4-FFF2-40B4-BE49-F238E27FC236}">
                  <a16:creationId xmlns:a16="http://schemas.microsoft.com/office/drawing/2014/main" id="{D277B8FF-6406-4DD5-962C-E6D34D159605}"/>
                </a:ext>
              </a:extLst>
            </p:cNvPr>
            <p:cNvSpPr txBox="1"/>
            <p:nvPr/>
          </p:nvSpPr>
          <p:spPr>
            <a:xfrm>
              <a:off x="8385442" y="5886332"/>
              <a:ext cx="1059906" cy="276999"/>
            </a:xfrm>
            <a:prstGeom prst="rect">
              <a:avLst/>
            </a:prstGeom>
            <a:noFill/>
          </p:spPr>
          <p:txBody>
            <a:bodyPr wrap="none" rtlCol="0">
              <a:spAutoFit/>
            </a:bodyPr>
            <a:lstStyle/>
            <a:p>
              <a:pPr algn="ctr"/>
              <a:r>
                <a:rPr lang="en-US" sz="1200" dirty="0">
                  <a:latin typeface="Century Gothic" panose="020B0502020202020204" pitchFamily="34" charset="0"/>
                </a:rPr>
                <a:t>Responsible</a:t>
              </a:r>
            </a:p>
          </p:txBody>
        </p:sp>
        <p:sp>
          <p:nvSpPr>
            <p:cNvPr id="168" name="TextBox 167">
              <a:extLst>
                <a:ext uri="{FF2B5EF4-FFF2-40B4-BE49-F238E27FC236}">
                  <a16:creationId xmlns:a16="http://schemas.microsoft.com/office/drawing/2014/main" id="{12C9C59C-B0EB-4956-B456-FA9401C3F603}"/>
                </a:ext>
              </a:extLst>
            </p:cNvPr>
            <p:cNvSpPr txBox="1"/>
            <p:nvPr/>
          </p:nvSpPr>
          <p:spPr>
            <a:xfrm>
              <a:off x="9513201" y="5886332"/>
              <a:ext cx="1059906" cy="276999"/>
            </a:xfrm>
            <a:prstGeom prst="rect">
              <a:avLst/>
            </a:prstGeom>
            <a:noFill/>
          </p:spPr>
          <p:txBody>
            <a:bodyPr wrap="none" rtlCol="0">
              <a:spAutoFit/>
            </a:bodyPr>
            <a:lstStyle/>
            <a:p>
              <a:pPr algn="ctr"/>
              <a:r>
                <a:rPr lang="en-US" sz="1200" dirty="0">
                  <a:latin typeface="Century Gothic" panose="020B0502020202020204" pitchFamily="34" charset="0"/>
                </a:rPr>
                <a:t>Responsible</a:t>
              </a:r>
            </a:p>
          </p:txBody>
        </p:sp>
        <p:sp>
          <p:nvSpPr>
            <p:cNvPr id="237" name="Oval 236">
              <a:extLst>
                <a:ext uri="{FF2B5EF4-FFF2-40B4-BE49-F238E27FC236}">
                  <a16:creationId xmlns:a16="http://schemas.microsoft.com/office/drawing/2014/main" id="{18B4FEA4-ED4B-4573-A86E-72BF98E5C7C7}"/>
                </a:ext>
              </a:extLst>
            </p:cNvPr>
            <p:cNvSpPr/>
            <p:nvPr/>
          </p:nvSpPr>
          <p:spPr>
            <a:xfrm>
              <a:off x="2238739" y="5941139"/>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40C5F73F-17C6-42EC-A16A-EFC9772F494D}"/>
                </a:ext>
              </a:extLst>
            </p:cNvPr>
            <p:cNvSpPr/>
            <p:nvPr/>
          </p:nvSpPr>
          <p:spPr>
            <a:xfrm>
              <a:off x="2046389" y="5958721"/>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732A8F5C-9C3A-4F39-893E-9E8756270DF7}"/>
                </a:ext>
              </a:extLst>
            </p:cNvPr>
            <p:cNvSpPr/>
            <p:nvPr/>
          </p:nvSpPr>
          <p:spPr>
            <a:xfrm>
              <a:off x="1891551" y="5977477"/>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773A7061-8B25-4546-B676-13E4A59BA6C2}"/>
                </a:ext>
              </a:extLst>
            </p:cNvPr>
            <p:cNvSpPr/>
            <p:nvPr/>
          </p:nvSpPr>
          <p:spPr>
            <a:xfrm>
              <a:off x="3366499" y="5941139"/>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71E8B07F-6EBA-4E8F-8A9C-B348E67C0524}"/>
                </a:ext>
              </a:extLst>
            </p:cNvPr>
            <p:cNvSpPr/>
            <p:nvPr/>
          </p:nvSpPr>
          <p:spPr>
            <a:xfrm>
              <a:off x="3174149" y="5958721"/>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BE680972-9AD8-4E95-84C7-6D0CA71A4642}"/>
                </a:ext>
              </a:extLst>
            </p:cNvPr>
            <p:cNvSpPr/>
            <p:nvPr/>
          </p:nvSpPr>
          <p:spPr>
            <a:xfrm>
              <a:off x="3019311" y="5977477"/>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AF54F565-9250-4A3B-A7D6-A6E0800CEC6F}"/>
                </a:ext>
              </a:extLst>
            </p:cNvPr>
            <p:cNvSpPr/>
            <p:nvPr/>
          </p:nvSpPr>
          <p:spPr>
            <a:xfrm>
              <a:off x="4494259" y="5941139"/>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6BC68D04-F0E2-47FF-96E2-BDEDD7719D2B}"/>
                </a:ext>
              </a:extLst>
            </p:cNvPr>
            <p:cNvSpPr/>
            <p:nvPr/>
          </p:nvSpPr>
          <p:spPr>
            <a:xfrm>
              <a:off x="4301909" y="5958721"/>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94F504E3-BC61-48E2-8008-D6D987222C6C}"/>
                </a:ext>
              </a:extLst>
            </p:cNvPr>
            <p:cNvSpPr/>
            <p:nvPr/>
          </p:nvSpPr>
          <p:spPr>
            <a:xfrm>
              <a:off x="4147071" y="5977477"/>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241279A9-B4F7-49D3-960D-CAF81C38C673}"/>
                </a:ext>
              </a:extLst>
            </p:cNvPr>
            <p:cNvSpPr/>
            <p:nvPr/>
          </p:nvSpPr>
          <p:spPr>
            <a:xfrm>
              <a:off x="11260817" y="5941139"/>
              <a:ext cx="167388" cy="167388"/>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3B5A6FE6-392B-440D-A656-9A0FDAA37F8B}"/>
                </a:ext>
              </a:extLst>
            </p:cNvPr>
            <p:cNvSpPr/>
            <p:nvPr/>
          </p:nvSpPr>
          <p:spPr>
            <a:xfrm>
              <a:off x="11068467" y="5958721"/>
              <a:ext cx="132224" cy="132224"/>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EF2DA26-2643-430F-8774-CD6B7B406D51}"/>
                </a:ext>
              </a:extLst>
            </p:cNvPr>
            <p:cNvSpPr/>
            <p:nvPr/>
          </p:nvSpPr>
          <p:spPr>
            <a:xfrm>
              <a:off x="10913629" y="5977477"/>
              <a:ext cx="94712" cy="94712"/>
            </a:xfrm>
            <a:prstGeom prst="ellipse">
              <a:avLst/>
            </a:prstGeom>
            <a:solidFill>
              <a:srgbClr val="A3AA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hteck 86">
            <a:extLst>
              <a:ext uri="{FF2B5EF4-FFF2-40B4-BE49-F238E27FC236}">
                <a16:creationId xmlns:a16="http://schemas.microsoft.com/office/drawing/2014/main" id="{7AD69341-F9E9-4879-88B2-88322A1EB592}"/>
              </a:ext>
            </a:extLst>
          </p:cNvPr>
          <p:cNvSpPr/>
          <p:nvPr/>
        </p:nvSpPr>
        <p:spPr bwMode="gray">
          <a:xfrm>
            <a:off x="-428" y="3126"/>
            <a:ext cx="12179728" cy="163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18" name="Titel 1">
            <a:extLst>
              <a:ext uri="{FF2B5EF4-FFF2-40B4-BE49-F238E27FC236}">
                <a16:creationId xmlns:a16="http://schemas.microsoft.com/office/drawing/2014/main" id="{5900C0E8-2A13-4A70-B6CD-4D56EE7DAC9C}"/>
              </a:ext>
            </a:extLst>
          </p:cNvPr>
          <p:cNvSpPr txBox="1">
            <a:spLocks/>
          </p:cNvSpPr>
          <p:nvPr/>
        </p:nvSpPr>
        <p:spPr bwMode="gray">
          <a:xfrm>
            <a:off x="912834" y="558213"/>
            <a:ext cx="3790630" cy="5258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3500"/>
              </a:lnSpc>
            </a:pPr>
            <a:r>
              <a:rPr lang="en-US" sz="2600" b="1" dirty="0">
                <a:latin typeface="Century Gothic" panose="020B0502020202020204" pitchFamily="34" charset="0"/>
              </a:rPr>
              <a:t>STAKEHOLDER ENGAGEMENT MATRIX</a:t>
            </a:r>
          </a:p>
        </p:txBody>
      </p:sp>
      <p:sp>
        <p:nvSpPr>
          <p:cNvPr id="19" name="Rechteck 149">
            <a:extLst>
              <a:ext uri="{FF2B5EF4-FFF2-40B4-BE49-F238E27FC236}">
                <a16:creationId xmlns:a16="http://schemas.microsoft.com/office/drawing/2014/main" id="{7A40C38F-59E6-4DDA-932D-89CE6C4ABCD3}"/>
              </a:ext>
            </a:extLst>
          </p:cNvPr>
          <p:cNvSpPr/>
          <p:nvPr/>
        </p:nvSpPr>
        <p:spPr bwMode="gray">
          <a:xfrm>
            <a:off x="5791200" y="-159985"/>
            <a:ext cx="6388100" cy="19622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A Stakeholder Engagement Matrix guides the structure of engagement processes for stakeholder analysis, level of influence, communication channels, engagement methods, reporting, and legislative requirements based on project type and impact.</a:t>
            </a:r>
          </a:p>
        </p:txBody>
      </p:sp>
      <p:sp>
        <p:nvSpPr>
          <p:cNvPr id="15" name="Rectangle 14">
            <a:extLst>
              <a:ext uri="{FF2B5EF4-FFF2-40B4-BE49-F238E27FC236}">
                <a16:creationId xmlns:a16="http://schemas.microsoft.com/office/drawing/2014/main" id="{23DD28C8-FFFB-4C66-A5BF-AD0ABED84BAA}"/>
              </a:ext>
            </a:extLst>
          </p:cNvPr>
          <p:cNvSpPr/>
          <p:nvPr/>
        </p:nvSpPr>
        <p:spPr>
          <a:xfrm>
            <a:off x="457199" y="2084832"/>
            <a:ext cx="11277595" cy="913366"/>
          </a:xfrm>
          <a:prstGeom prst="rect">
            <a:avLst/>
          </a:prstGeom>
          <a:solidFill>
            <a:srgbClr val="7B7B7B"/>
          </a:solidFill>
          <a:ln w="12700">
            <a:noFill/>
            <a:prstDash val="sysDash"/>
          </a:ln>
        </p:spPr>
        <p:txBody>
          <a:bodyPr wrap="square" anchor="ctr">
            <a:noAutofit/>
          </a:bodyPr>
          <a:lstStyle/>
          <a:p>
            <a:pPr algn="ctr" defTabSz="913577"/>
            <a:endParaRPr lang="en-US" sz="3500" b="1">
              <a:solidFill>
                <a:srgbClr val="FFFFFF"/>
              </a:solidFill>
              <a:latin typeface="Century Gothic" panose="020B0502020202020204" pitchFamily="34" charset="0"/>
            </a:endParaRPr>
          </a:p>
        </p:txBody>
      </p:sp>
      <p:cxnSp>
        <p:nvCxnSpPr>
          <p:cNvPr id="8" name="Gerade Verbindung 25">
            <a:extLst>
              <a:ext uri="{FF2B5EF4-FFF2-40B4-BE49-F238E27FC236}">
                <a16:creationId xmlns:a16="http://schemas.microsoft.com/office/drawing/2014/main" id="{20495D52-FA02-4A28-946F-9E0D56B7936E}"/>
              </a:ext>
            </a:extLst>
          </p:cNvPr>
          <p:cNvCxnSpPr/>
          <p:nvPr/>
        </p:nvCxnSpPr>
        <p:spPr bwMode="gray">
          <a:xfrm rot="16200000" flipV="1">
            <a:off x="4445203" y="4648993"/>
            <a:ext cx="3301587" cy="0"/>
          </a:xfrm>
          <a:prstGeom prst="line">
            <a:avLst/>
          </a:prstGeom>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9" name="Gerade Verbindung 25">
            <a:extLst>
              <a:ext uri="{FF2B5EF4-FFF2-40B4-BE49-F238E27FC236}">
                <a16:creationId xmlns:a16="http://schemas.microsoft.com/office/drawing/2014/main" id="{749488E7-D219-4E54-937E-56B88C1AE773}"/>
              </a:ext>
            </a:extLst>
          </p:cNvPr>
          <p:cNvCxnSpPr/>
          <p:nvPr/>
        </p:nvCxnSpPr>
        <p:spPr bwMode="gray">
          <a:xfrm rot="16200000" flipV="1">
            <a:off x="5572962" y="4648993"/>
            <a:ext cx="3301587" cy="0"/>
          </a:xfrm>
          <a:prstGeom prst="line">
            <a:avLst/>
          </a:prstGeom>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10" name="Gerade Verbindung 25">
            <a:extLst>
              <a:ext uri="{FF2B5EF4-FFF2-40B4-BE49-F238E27FC236}">
                <a16:creationId xmlns:a16="http://schemas.microsoft.com/office/drawing/2014/main" id="{5BE00B85-89D7-4939-8F1E-7F73C8483991}"/>
              </a:ext>
            </a:extLst>
          </p:cNvPr>
          <p:cNvCxnSpPr/>
          <p:nvPr/>
        </p:nvCxnSpPr>
        <p:spPr bwMode="gray">
          <a:xfrm rot="16200000" flipV="1">
            <a:off x="6700721" y="4648994"/>
            <a:ext cx="3301587" cy="0"/>
          </a:xfrm>
          <a:prstGeom prst="line">
            <a:avLst/>
          </a:prstGeom>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11" name="Gerade Verbindung 25">
            <a:extLst>
              <a:ext uri="{FF2B5EF4-FFF2-40B4-BE49-F238E27FC236}">
                <a16:creationId xmlns:a16="http://schemas.microsoft.com/office/drawing/2014/main" id="{3A65162E-B3B5-4568-B5E9-EBF37BAD7045}"/>
              </a:ext>
            </a:extLst>
          </p:cNvPr>
          <p:cNvCxnSpPr/>
          <p:nvPr/>
        </p:nvCxnSpPr>
        <p:spPr bwMode="gray">
          <a:xfrm rot="16200000" flipV="1">
            <a:off x="7828480" y="4648992"/>
            <a:ext cx="3301587" cy="0"/>
          </a:xfrm>
          <a:prstGeom prst="line">
            <a:avLst/>
          </a:prstGeom>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BBBF68E-0EAA-4240-A0EE-2116114570CF}"/>
              </a:ext>
            </a:extLst>
          </p:cNvPr>
          <p:cNvGrpSpPr/>
          <p:nvPr/>
        </p:nvGrpSpPr>
        <p:grpSpPr>
          <a:xfrm>
            <a:off x="457200" y="2084832"/>
            <a:ext cx="11277601" cy="4214954"/>
            <a:chOff x="457200" y="2084832"/>
            <a:chExt cx="11277601" cy="4214954"/>
          </a:xfrm>
        </p:grpSpPr>
        <p:cxnSp>
          <p:nvCxnSpPr>
            <p:cNvPr id="3" name="Gerade Verbindung 25">
              <a:extLst>
                <a:ext uri="{FF2B5EF4-FFF2-40B4-BE49-F238E27FC236}">
                  <a16:creationId xmlns:a16="http://schemas.microsoft.com/office/drawing/2014/main" id="{425EA6B3-57B4-420F-B6DB-9579674E3681}"/>
                </a:ext>
              </a:extLst>
            </p:cNvPr>
            <p:cNvCxnSpPr/>
            <p:nvPr/>
          </p:nvCxnSpPr>
          <p:spPr bwMode="gray">
            <a:xfrm rot="16200000" flipV="1">
              <a:off x="-1650276" y="4192308"/>
              <a:ext cx="4214951" cy="0"/>
            </a:xfrm>
            <a:prstGeom prst="line">
              <a:avLst/>
            </a:prstGeom>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4" name="Gerade Verbindung 25">
              <a:extLst>
                <a:ext uri="{FF2B5EF4-FFF2-40B4-BE49-F238E27FC236}">
                  <a16:creationId xmlns:a16="http://schemas.microsoft.com/office/drawing/2014/main" id="{E8E91EFF-49D0-4A97-B7CA-E00B42DBBC21}"/>
                </a:ext>
              </a:extLst>
            </p:cNvPr>
            <p:cNvCxnSpPr/>
            <p:nvPr/>
          </p:nvCxnSpPr>
          <p:spPr bwMode="gray">
            <a:xfrm rot="16200000" flipV="1">
              <a:off x="-522517" y="4192310"/>
              <a:ext cx="4214951" cy="0"/>
            </a:xfrm>
            <a:prstGeom prst="line">
              <a:avLst/>
            </a:prstGeom>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5" name="Gerade Verbindung 25">
              <a:extLst>
                <a:ext uri="{FF2B5EF4-FFF2-40B4-BE49-F238E27FC236}">
                  <a16:creationId xmlns:a16="http://schemas.microsoft.com/office/drawing/2014/main" id="{96C667A1-0CEA-4C53-B53D-3FDCD11B1323}"/>
                </a:ext>
              </a:extLst>
            </p:cNvPr>
            <p:cNvCxnSpPr/>
            <p:nvPr/>
          </p:nvCxnSpPr>
          <p:spPr bwMode="gray">
            <a:xfrm rot="16200000" flipV="1">
              <a:off x="605243" y="4192310"/>
              <a:ext cx="4214951" cy="0"/>
            </a:xfrm>
            <a:prstGeom prst="line">
              <a:avLst/>
            </a:prstGeom>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6" name="Gerade Verbindung 25">
              <a:extLst>
                <a:ext uri="{FF2B5EF4-FFF2-40B4-BE49-F238E27FC236}">
                  <a16:creationId xmlns:a16="http://schemas.microsoft.com/office/drawing/2014/main" id="{7A144438-48F8-4428-A33F-5A0AD8723BF6}"/>
                </a:ext>
              </a:extLst>
            </p:cNvPr>
            <p:cNvCxnSpPr/>
            <p:nvPr/>
          </p:nvCxnSpPr>
          <p:spPr bwMode="gray">
            <a:xfrm rot="16200000" flipV="1">
              <a:off x="1733003" y="4192311"/>
              <a:ext cx="4214951" cy="0"/>
            </a:xfrm>
            <a:prstGeom prst="line">
              <a:avLst/>
            </a:prstGeom>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7" name="Gerade Verbindung 25">
              <a:extLst>
                <a:ext uri="{FF2B5EF4-FFF2-40B4-BE49-F238E27FC236}">
                  <a16:creationId xmlns:a16="http://schemas.microsoft.com/office/drawing/2014/main" id="{A3266EA7-90DB-409B-AE5B-101B8F06B8D4}"/>
                </a:ext>
              </a:extLst>
            </p:cNvPr>
            <p:cNvCxnSpPr/>
            <p:nvPr/>
          </p:nvCxnSpPr>
          <p:spPr bwMode="gray">
            <a:xfrm rot="16200000" flipV="1">
              <a:off x="2860762" y="4192310"/>
              <a:ext cx="4214951" cy="0"/>
            </a:xfrm>
            <a:prstGeom prst="line">
              <a:avLst/>
            </a:prstGeom>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12" name="Gerade Verbindung 25">
              <a:extLst>
                <a:ext uri="{FF2B5EF4-FFF2-40B4-BE49-F238E27FC236}">
                  <a16:creationId xmlns:a16="http://schemas.microsoft.com/office/drawing/2014/main" id="{7FD2008E-C4B1-4CFB-8FCB-2B4249645199}"/>
                </a:ext>
              </a:extLst>
            </p:cNvPr>
            <p:cNvCxnSpPr/>
            <p:nvPr/>
          </p:nvCxnSpPr>
          <p:spPr bwMode="gray">
            <a:xfrm rot="16200000" flipV="1">
              <a:off x="8499557" y="4192311"/>
              <a:ext cx="4214951" cy="0"/>
            </a:xfrm>
            <a:prstGeom prst="line">
              <a:avLst/>
            </a:prstGeom>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13" name="Gerade Verbindung 25">
              <a:extLst>
                <a:ext uri="{FF2B5EF4-FFF2-40B4-BE49-F238E27FC236}">
                  <a16:creationId xmlns:a16="http://schemas.microsoft.com/office/drawing/2014/main" id="{E9D387B3-BE7A-41D1-91EA-5772BB016279}"/>
                </a:ext>
              </a:extLst>
            </p:cNvPr>
            <p:cNvCxnSpPr/>
            <p:nvPr/>
          </p:nvCxnSpPr>
          <p:spPr bwMode="gray">
            <a:xfrm rot="16200000" flipV="1">
              <a:off x="9627325" y="4192311"/>
              <a:ext cx="4214951" cy="0"/>
            </a:xfrm>
            <a:prstGeom prst="line">
              <a:avLst/>
            </a:prstGeom>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grpSp>
      <p:sp>
        <p:nvSpPr>
          <p:cNvPr id="27" name="Rechteck 149">
            <a:extLst>
              <a:ext uri="{FF2B5EF4-FFF2-40B4-BE49-F238E27FC236}">
                <a16:creationId xmlns:a16="http://schemas.microsoft.com/office/drawing/2014/main" id="{AF81DEC8-2F13-444F-BB9B-D4C9FEE8F1F8}"/>
              </a:ext>
            </a:extLst>
          </p:cNvPr>
          <p:cNvSpPr/>
          <p:nvPr/>
        </p:nvSpPr>
        <p:spPr bwMode="gray">
          <a:xfrm>
            <a:off x="6751277" y="2084829"/>
            <a:ext cx="2072696" cy="486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ctr" defTabSz="913577" rtl="0" eaLnBrk="1" fontAlgn="auto" latinLnBrk="0" hangingPunct="1">
              <a:spcBef>
                <a:spcPts val="0"/>
              </a:spcBef>
              <a:buClrTx/>
              <a:buSzTx/>
              <a:buFontTx/>
              <a:buNone/>
              <a:tabLst/>
              <a:defRPr/>
            </a:pPr>
            <a:r>
              <a:rPr lang="en-US" sz="1300" b="1" dirty="0">
                <a:solidFill>
                  <a:schemeClr val="bg1"/>
                </a:solidFill>
                <a:latin typeface="Century Gothic" panose="020B0502020202020204" pitchFamily="34" charset="0"/>
                <a:sym typeface="Century Gothic"/>
              </a:rPr>
              <a:t>Project Phases</a:t>
            </a:r>
          </a:p>
        </p:txBody>
      </p:sp>
      <p:grpSp>
        <p:nvGrpSpPr>
          <p:cNvPr id="58" name="Group 57">
            <a:extLst>
              <a:ext uri="{FF2B5EF4-FFF2-40B4-BE49-F238E27FC236}">
                <a16:creationId xmlns:a16="http://schemas.microsoft.com/office/drawing/2014/main" id="{095FBAEF-FCF6-4C5B-9410-3D5A288AEE95}"/>
              </a:ext>
            </a:extLst>
          </p:cNvPr>
          <p:cNvGrpSpPr/>
          <p:nvPr/>
        </p:nvGrpSpPr>
        <p:grpSpPr>
          <a:xfrm>
            <a:off x="4968229" y="2571750"/>
            <a:ext cx="1205595" cy="426448"/>
            <a:chOff x="4968229" y="2571750"/>
            <a:chExt cx="1205595" cy="426448"/>
          </a:xfrm>
        </p:grpSpPr>
        <p:sp>
          <p:nvSpPr>
            <p:cNvPr id="257" name="Freeform: Shape 256">
              <a:extLst>
                <a:ext uri="{FF2B5EF4-FFF2-40B4-BE49-F238E27FC236}">
                  <a16:creationId xmlns:a16="http://schemas.microsoft.com/office/drawing/2014/main" id="{23F87EC0-92F0-4A38-B0B5-69F1FDC58E4C}"/>
                </a:ext>
              </a:extLst>
            </p:cNvPr>
            <p:cNvSpPr/>
            <p:nvPr/>
          </p:nvSpPr>
          <p:spPr>
            <a:xfrm>
              <a:off x="4968229" y="2571750"/>
              <a:ext cx="1205595" cy="426448"/>
            </a:xfrm>
            <a:custGeom>
              <a:avLst/>
              <a:gdLst>
                <a:gd name="connsiteX0" fmla="*/ 0 w 1205595"/>
                <a:gd name="connsiteY0" fmla="*/ 0 h 426448"/>
                <a:gd name="connsiteX1" fmla="*/ 1127759 w 1205595"/>
                <a:gd name="connsiteY1" fmla="*/ 0 h 426448"/>
                <a:gd name="connsiteX2" fmla="*/ 1205595 w 1205595"/>
                <a:gd name="connsiteY2" fmla="*/ 213224 h 426448"/>
                <a:gd name="connsiteX3" fmla="*/ 1127759 w 1205595"/>
                <a:gd name="connsiteY3" fmla="*/ 426448 h 426448"/>
                <a:gd name="connsiteX4" fmla="*/ 0 w 1205595"/>
                <a:gd name="connsiteY4" fmla="*/ 426448 h 426448"/>
                <a:gd name="connsiteX5" fmla="*/ 0 w 1205595"/>
                <a:gd name="connsiteY5" fmla="*/ 0 h 42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595" h="426448">
                  <a:moveTo>
                    <a:pt x="0" y="0"/>
                  </a:moveTo>
                  <a:lnTo>
                    <a:pt x="1127759" y="0"/>
                  </a:lnTo>
                  <a:lnTo>
                    <a:pt x="1205595" y="213224"/>
                  </a:lnTo>
                  <a:lnTo>
                    <a:pt x="1127759" y="426448"/>
                  </a:lnTo>
                  <a:lnTo>
                    <a:pt x="0" y="426448"/>
                  </a:lnTo>
                  <a:lnTo>
                    <a:pt x="0" y="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hteck 149">
              <a:extLst>
                <a:ext uri="{FF2B5EF4-FFF2-40B4-BE49-F238E27FC236}">
                  <a16:creationId xmlns:a16="http://schemas.microsoft.com/office/drawing/2014/main" id="{D2EADD34-5E6E-4C25-9C82-4CDE06870F92}"/>
                </a:ext>
              </a:extLst>
            </p:cNvPr>
            <p:cNvSpPr/>
            <p:nvPr/>
          </p:nvSpPr>
          <p:spPr bwMode="gray">
            <a:xfrm>
              <a:off x="4990449" y="2648880"/>
              <a:ext cx="1083278" cy="272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ctr" defTabSz="913577" rtl="0" eaLnBrk="1" fontAlgn="auto" latinLnBrk="0" hangingPunct="1">
                <a:spcBef>
                  <a:spcPts val="0"/>
                </a:spcBef>
                <a:buClrTx/>
                <a:buSzTx/>
                <a:buFontTx/>
                <a:buNone/>
                <a:tabLst/>
                <a:defRPr/>
              </a:pPr>
              <a:r>
                <a:rPr lang="en-US" sz="1200" b="1" dirty="0">
                  <a:solidFill>
                    <a:schemeClr val="bg1"/>
                  </a:solidFill>
                  <a:latin typeface="Century Gothic" panose="020B0502020202020204" pitchFamily="34" charset="0"/>
                  <a:sym typeface="Century Gothic"/>
                </a:rPr>
                <a:t>Initiation</a:t>
              </a:r>
            </a:p>
          </p:txBody>
        </p:sp>
      </p:grpSp>
      <p:grpSp>
        <p:nvGrpSpPr>
          <p:cNvPr id="62" name="Group 61">
            <a:extLst>
              <a:ext uri="{FF2B5EF4-FFF2-40B4-BE49-F238E27FC236}">
                <a16:creationId xmlns:a16="http://schemas.microsoft.com/office/drawing/2014/main" id="{14C0FC17-5BEC-496F-A14C-9A148D505758}"/>
              </a:ext>
            </a:extLst>
          </p:cNvPr>
          <p:cNvGrpSpPr/>
          <p:nvPr/>
        </p:nvGrpSpPr>
        <p:grpSpPr>
          <a:xfrm>
            <a:off x="6173824" y="2571750"/>
            <a:ext cx="1127749" cy="426448"/>
            <a:chOff x="6173824" y="2571750"/>
            <a:chExt cx="1127749" cy="426448"/>
          </a:xfrm>
        </p:grpSpPr>
        <p:sp>
          <p:nvSpPr>
            <p:cNvPr id="256" name="Freeform: Shape 255">
              <a:extLst>
                <a:ext uri="{FF2B5EF4-FFF2-40B4-BE49-F238E27FC236}">
                  <a16:creationId xmlns:a16="http://schemas.microsoft.com/office/drawing/2014/main" id="{6956B90B-78BF-4919-84B6-A53F8CAAB9BE}"/>
                </a:ext>
              </a:extLst>
            </p:cNvPr>
            <p:cNvSpPr/>
            <p:nvPr/>
          </p:nvSpPr>
          <p:spPr>
            <a:xfrm>
              <a:off x="6173824" y="2571750"/>
              <a:ext cx="1127749" cy="426448"/>
            </a:xfrm>
            <a:custGeom>
              <a:avLst/>
              <a:gdLst>
                <a:gd name="connsiteX0" fmla="*/ 0 w 1127749"/>
                <a:gd name="connsiteY0" fmla="*/ 0 h 426448"/>
                <a:gd name="connsiteX1" fmla="*/ 1049913 w 1127749"/>
                <a:gd name="connsiteY1" fmla="*/ 0 h 426448"/>
                <a:gd name="connsiteX2" fmla="*/ 1127749 w 1127749"/>
                <a:gd name="connsiteY2" fmla="*/ 213224 h 426448"/>
                <a:gd name="connsiteX3" fmla="*/ 1049913 w 1127749"/>
                <a:gd name="connsiteY3" fmla="*/ 426448 h 426448"/>
                <a:gd name="connsiteX4" fmla="*/ 0 w 1127749"/>
                <a:gd name="connsiteY4" fmla="*/ 426448 h 426448"/>
                <a:gd name="connsiteX5" fmla="*/ 77835 w 1127749"/>
                <a:gd name="connsiteY5" fmla="*/ 213224 h 426448"/>
                <a:gd name="connsiteX6" fmla="*/ 0 w 1127749"/>
                <a:gd name="connsiteY6" fmla="*/ 0 h 42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49" h="426448">
                  <a:moveTo>
                    <a:pt x="0" y="0"/>
                  </a:moveTo>
                  <a:lnTo>
                    <a:pt x="1049913" y="0"/>
                  </a:lnTo>
                  <a:lnTo>
                    <a:pt x="1127749" y="213224"/>
                  </a:lnTo>
                  <a:lnTo>
                    <a:pt x="1049913" y="426448"/>
                  </a:lnTo>
                  <a:lnTo>
                    <a:pt x="0" y="426448"/>
                  </a:lnTo>
                  <a:lnTo>
                    <a:pt x="77835" y="213224"/>
                  </a:lnTo>
                  <a:lnTo>
                    <a:pt x="0" y="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hteck 149">
              <a:extLst>
                <a:ext uri="{FF2B5EF4-FFF2-40B4-BE49-F238E27FC236}">
                  <a16:creationId xmlns:a16="http://schemas.microsoft.com/office/drawing/2014/main" id="{697BBB58-AE11-47C0-ABE1-BF0F8CED5A02}"/>
                </a:ext>
              </a:extLst>
            </p:cNvPr>
            <p:cNvSpPr/>
            <p:nvPr/>
          </p:nvSpPr>
          <p:spPr bwMode="gray">
            <a:xfrm>
              <a:off x="6247825" y="2648880"/>
              <a:ext cx="1033984" cy="272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ctr" defTabSz="913577" rtl="0" eaLnBrk="1" fontAlgn="auto" latinLnBrk="0" hangingPunct="1">
                <a:spcBef>
                  <a:spcPts val="0"/>
                </a:spcBef>
                <a:buClrTx/>
                <a:buSzTx/>
                <a:buFontTx/>
                <a:buNone/>
                <a:tabLst/>
                <a:defRPr/>
              </a:pPr>
              <a:r>
                <a:rPr lang="en-US" sz="1200" b="1" dirty="0">
                  <a:solidFill>
                    <a:schemeClr val="bg1"/>
                  </a:solidFill>
                  <a:latin typeface="Century Gothic" panose="020B0502020202020204" pitchFamily="34" charset="0"/>
                  <a:sym typeface="Century Gothic"/>
                </a:rPr>
                <a:t>Planning</a:t>
              </a:r>
            </a:p>
          </p:txBody>
        </p:sp>
      </p:grpSp>
      <p:grpSp>
        <p:nvGrpSpPr>
          <p:cNvPr id="63" name="Group 62">
            <a:extLst>
              <a:ext uri="{FF2B5EF4-FFF2-40B4-BE49-F238E27FC236}">
                <a16:creationId xmlns:a16="http://schemas.microsoft.com/office/drawing/2014/main" id="{7B60B637-0C34-4B4B-BDD2-8F968B3F8FB6}"/>
              </a:ext>
            </a:extLst>
          </p:cNvPr>
          <p:cNvGrpSpPr/>
          <p:nvPr/>
        </p:nvGrpSpPr>
        <p:grpSpPr>
          <a:xfrm>
            <a:off x="7301573" y="2571750"/>
            <a:ext cx="1127758" cy="426448"/>
            <a:chOff x="7301573" y="2571750"/>
            <a:chExt cx="1127758" cy="426448"/>
          </a:xfrm>
        </p:grpSpPr>
        <p:sp>
          <p:nvSpPr>
            <p:cNvPr id="255" name="Freeform: Shape 254">
              <a:extLst>
                <a:ext uri="{FF2B5EF4-FFF2-40B4-BE49-F238E27FC236}">
                  <a16:creationId xmlns:a16="http://schemas.microsoft.com/office/drawing/2014/main" id="{FC7F2236-0767-4482-9969-BF403AF3DEA8}"/>
                </a:ext>
              </a:extLst>
            </p:cNvPr>
            <p:cNvSpPr/>
            <p:nvPr/>
          </p:nvSpPr>
          <p:spPr>
            <a:xfrm>
              <a:off x="7301573" y="2571750"/>
              <a:ext cx="1127758" cy="426448"/>
            </a:xfrm>
            <a:custGeom>
              <a:avLst/>
              <a:gdLst>
                <a:gd name="connsiteX0" fmla="*/ 0 w 1127758"/>
                <a:gd name="connsiteY0" fmla="*/ 0 h 426448"/>
                <a:gd name="connsiteX1" fmla="*/ 1049922 w 1127758"/>
                <a:gd name="connsiteY1" fmla="*/ 0 h 426448"/>
                <a:gd name="connsiteX2" fmla="*/ 1127758 w 1127758"/>
                <a:gd name="connsiteY2" fmla="*/ 213224 h 426448"/>
                <a:gd name="connsiteX3" fmla="*/ 1049922 w 1127758"/>
                <a:gd name="connsiteY3" fmla="*/ 426448 h 426448"/>
                <a:gd name="connsiteX4" fmla="*/ 0 w 1127758"/>
                <a:gd name="connsiteY4" fmla="*/ 426448 h 426448"/>
                <a:gd name="connsiteX5" fmla="*/ 77835 w 1127758"/>
                <a:gd name="connsiteY5" fmla="*/ 213224 h 426448"/>
                <a:gd name="connsiteX6" fmla="*/ 0 w 1127758"/>
                <a:gd name="connsiteY6" fmla="*/ 0 h 42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58" h="426448">
                  <a:moveTo>
                    <a:pt x="0" y="0"/>
                  </a:moveTo>
                  <a:lnTo>
                    <a:pt x="1049922" y="0"/>
                  </a:lnTo>
                  <a:lnTo>
                    <a:pt x="1127758" y="213224"/>
                  </a:lnTo>
                  <a:lnTo>
                    <a:pt x="1049922" y="426448"/>
                  </a:lnTo>
                  <a:lnTo>
                    <a:pt x="0" y="426448"/>
                  </a:lnTo>
                  <a:lnTo>
                    <a:pt x="77835" y="213224"/>
                  </a:lnTo>
                  <a:lnTo>
                    <a:pt x="0" y="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hteck 149">
              <a:extLst>
                <a:ext uri="{FF2B5EF4-FFF2-40B4-BE49-F238E27FC236}">
                  <a16:creationId xmlns:a16="http://schemas.microsoft.com/office/drawing/2014/main" id="{1AA984BA-8156-44C1-95CC-4A50B5FE7AB0}"/>
                </a:ext>
              </a:extLst>
            </p:cNvPr>
            <p:cNvSpPr/>
            <p:nvPr/>
          </p:nvSpPr>
          <p:spPr bwMode="gray">
            <a:xfrm>
              <a:off x="7375543" y="2648880"/>
              <a:ext cx="1033984" cy="272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ctr" defTabSz="913577" rtl="0" eaLnBrk="1" fontAlgn="auto" latinLnBrk="0" hangingPunct="1">
                <a:spcBef>
                  <a:spcPts val="0"/>
                </a:spcBef>
                <a:buClrTx/>
                <a:buSzTx/>
                <a:buFontTx/>
                <a:buNone/>
                <a:tabLst/>
                <a:defRPr/>
              </a:pPr>
              <a:r>
                <a:rPr lang="en-US" sz="1200" b="1" dirty="0">
                  <a:solidFill>
                    <a:schemeClr val="bg1"/>
                  </a:solidFill>
                  <a:latin typeface="Century Gothic" panose="020B0502020202020204" pitchFamily="34" charset="0"/>
                  <a:sym typeface="Century Gothic"/>
                </a:rPr>
                <a:t>Execution</a:t>
              </a:r>
            </a:p>
          </p:txBody>
        </p:sp>
      </p:grpSp>
      <p:grpSp>
        <p:nvGrpSpPr>
          <p:cNvPr id="65" name="Group 64">
            <a:extLst>
              <a:ext uri="{FF2B5EF4-FFF2-40B4-BE49-F238E27FC236}">
                <a16:creationId xmlns:a16="http://schemas.microsoft.com/office/drawing/2014/main" id="{72FBE4E3-8FF9-4541-AF26-221AA9A21C78}"/>
              </a:ext>
            </a:extLst>
          </p:cNvPr>
          <p:cNvGrpSpPr/>
          <p:nvPr/>
        </p:nvGrpSpPr>
        <p:grpSpPr>
          <a:xfrm>
            <a:off x="8429331" y="2571750"/>
            <a:ext cx="1127758" cy="426448"/>
            <a:chOff x="8429331" y="2571750"/>
            <a:chExt cx="1127758" cy="426448"/>
          </a:xfrm>
        </p:grpSpPr>
        <p:sp>
          <p:nvSpPr>
            <p:cNvPr id="254" name="Freeform: Shape 253">
              <a:extLst>
                <a:ext uri="{FF2B5EF4-FFF2-40B4-BE49-F238E27FC236}">
                  <a16:creationId xmlns:a16="http://schemas.microsoft.com/office/drawing/2014/main" id="{59EC38F3-D694-4FE0-9C04-3DF6C99FB494}"/>
                </a:ext>
              </a:extLst>
            </p:cNvPr>
            <p:cNvSpPr/>
            <p:nvPr/>
          </p:nvSpPr>
          <p:spPr>
            <a:xfrm>
              <a:off x="8429331" y="2571750"/>
              <a:ext cx="1127758" cy="426448"/>
            </a:xfrm>
            <a:custGeom>
              <a:avLst/>
              <a:gdLst>
                <a:gd name="connsiteX0" fmla="*/ 0 w 1127758"/>
                <a:gd name="connsiteY0" fmla="*/ 0 h 426448"/>
                <a:gd name="connsiteX1" fmla="*/ 1049922 w 1127758"/>
                <a:gd name="connsiteY1" fmla="*/ 0 h 426448"/>
                <a:gd name="connsiteX2" fmla="*/ 1127758 w 1127758"/>
                <a:gd name="connsiteY2" fmla="*/ 213224 h 426448"/>
                <a:gd name="connsiteX3" fmla="*/ 1049922 w 1127758"/>
                <a:gd name="connsiteY3" fmla="*/ 426448 h 426448"/>
                <a:gd name="connsiteX4" fmla="*/ 0 w 1127758"/>
                <a:gd name="connsiteY4" fmla="*/ 426448 h 426448"/>
                <a:gd name="connsiteX5" fmla="*/ 77835 w 1127758"/>
                <a:gd name="connsiteY5" fmla="*/ 213224 h 426448"/>
                <a:gd name="connsiteX6" fmla="*/ 0 w 1127758"/>
                <a:gd name="connsiteY6" fmla="*/ 0 h 42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58" h="426448">
                  <a:moveTo>
                    <a:pt x="0" y="0"/>
                  </a:moveTo>
                  <a:lnTo>
                    <a:pt x="1049922" y="0"/>
                  </a:lnTo>
                  <a:lnTo>
                    <a:pt x="1127758" y="213224"/>
                  </a:lnTo>
                  <a:lnTo>
                    <a:pt x="1049922" y="426448"/>
                  </a:lnTo>
                  <a:lnTo>
                    <a:pt x="0" y="426448"/>
                  </a:lnTo>
                  <a:lnTo>
                    <a:pt x="77835" y="213224"/>
                  </a:lnTo>
                  <a:lnTo>
                    <a:pt x="0" y="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hteck 149">
              <a:extLst>
                <a:ext uri="{FF2B5EF4-FFF2-40B4-BE49-F238E27FC236}">
                  <a16:creationId xmlns:a16="http://schemas.microsoft.com/office/drawing/2014/main" id="{26FA1C7E-1F1E-4D19-AC5C-788C5B963B52}"/>
                </a:ext>
              </a:extLst>
            </p:cNvPr>
            <p:cNvSpPr/>
            <p:nvPr/>
          </p:nvSpPr>
          <p:spPr bwMode="gray">
            <a:xfrm>
              <a:off x="8503291" y="2648880"/>
              <a:ext cx="1033984" cy="272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ctr" defTabSz="913577" rtl="0" eaLnBrk="1" fontAlgn="auto" latinLnBrk="0" hangingPunct="1">
                <a:spcBef>
                  <a:spcPts val="0"/>
                </a:spcBef>
                <a:buClrTx/>
                <a:buSzTx/>
                <a:buFontTx/>
                <a:buNone/>
                <a:tabLst/>
                <a:defRPr/>
              </a:pPr>
              <a:r>
                <a:rPr lang="en-US" sz="1200" b="1" dirty="0">
                  <a:solidFill>
                    <a:schemeClr val="bg1"/>
                  </a:solidFill>
                  <a:latin typeface="Century Gothic" panose="020B0502020202020204" pitchFamily="34" charset="0"/>
                  <a:sym typeface="Century Gothic"/>
                </a:rPr>
                <a:t>Control</a:t>
              </a:r>
            </a:p>
          </p:txBody>
        </p:sp>
      </p:grpSp>
      <p:grpSp>
        <p:nvGrpSpPr>
          <p:cNvPr id="67" name="Group 66">
            <a:extLst>
              <a:ext uri="{FF2B5EF4-FFF2-40B4-BE49-F238E27FC236}">
                <a16:creationId xmlns:a16="http://schemas.microsoft.com/office/drawing/2014/main" id="{00A245A0-C55C-47FC-893B-C99FA3C1F496}"/>
              </a:ext>
            </a:extLst>
          </p:cNvPr>
          <p:cNvGrpSpPr/>
          <p:nvPr/>
        </p:nvGrpSpPr>
        <p:grpSpPr>
          <a:xfrm>
            <a:off x="9557089" y="2571750"/>
            <a:ext cx="1107944" cy="426448"/>
            <a:chOff x="9557089" y="2571750"/>
            <a:chExt cx="1107944" cy="426448"/>
          </a:xfrm>
        </p:grpSpPr>
        <p:sp>
          <p:nvSpPr>
            <p:cNvPr id="253" name="Freeform: Shape 252">
              <a:extLst>
                <a:ext uri="{FF2B5EF4-FFF2-40B4-BE49-F238E27FC236}">
                  <a16:creationId xmlns:a16="http://schemas.microsoft.com/office/drawing/2014/main" id="{5100CE87-4542-42A2-8B4A-D10ECA0C401B}"/>
                </a:ext>
              </a:extLst>
            </p:cNvPr>
            <p:cNvSpPr/>
            <p:nvPr/>
          </p:nvSpPr>
          <p:spPr>
            <a:xfrm>
              <a:off x="9557089" y="2571750"/>
              <a:ext cx="1049923" cy="426448"/>
            </a:xfrm>
            <a:custGeom>
              <a:avLst/>
              <a:gdLst>
                <a:gd name="connsiteX0" fmla="*/ 0 w 1049923"/>
                <a:gd name="connsiteY0" fmla="*/ 0 h 426448"/>
                <a:gd name="connsiteX1" fmla="*/ 1049923 w 1049923"/>
                <a:gd name="connsiteY1" fmla="*/ 0 h 426448"/>
                <a:gd name="connsiteX2" fmla="*/ 1049923 w 1049923"/>
                <a:gd name="connsiteY2" fmla="*/ 426448 h 426448"/>
                <a:gd name="connsiteX3" fmla="*/ 0 w 1049923"/>
                <a:gd name="connsiteY3" fmla="*/ 426448 h 426448"/>
                <a:gd name="connsiteX4" fmla="*/ 77835 w 1049923"/>
                <a:gd name="connsiteY4" fmla="*/ 213224 h 426448"/>
                <a:gd name="connsiteX5" fmla="*/ 0 w 1049923"/>
                <a:gd name="connsiteY5" fmla="*/ 0 h 42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923" h="426448">
                  <a:moveTo>
                    <a:pt x="0" y="0"/>
                  </a:moveTo>
                  <a:lnTo>
                    <a:pt x="1049923" y="0"/>
                  </a:lnTo>
                  <a:lnTo>
                    <a:pt x="1049923" y="426448"/>
                  </a:lnTo>
                  <a:lnTo>
                    <a:pt x="0" y="426448"/>
                  </a:lnTo>
                  <a:lnTo>
                    <a:pt x="77835" y="213224"/>
                  </a:lnTo>
                  <a:lnTo>
                    <a:pt x="0" y="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hteck 149">
              <a:extLst>
                <a:ext uri="{FF2B5EF4-FFF2-40B4-BE49-F238E27FC236}">
                  <a16:creationId xmlns:a16="http://schemas.microsoft.com/office/drawing/2014/main" id="{320EA5F3-30C4-43B1-ACE9-094C7FF8975E}"/>
                </a:ext>
              </a:extLst>
            </p:cNvPr>
            <p:cNvSpPr/>
            <p:nvPr/>
          </p:nvSpPr>
          <p:spPr bwMode="gray">
            <a:xfrm>
              <a:off x="9631049" y="2648880"/>
              <a:ext cx="1033984" cy="272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ctr" defTabSz="913577" rtl="0" eaLnBrk="1" fontAlgn="auto" latinLnBrk="0" hangingPunct="1">
                <a:spcBef>
                  <a:spcPts val="0"/>
                </a:spcBef>
                <a:buClrTx/>
                <a:buSzTx/>
                <a:buFontTx/>
                <a:buNone/>
                <a:tabLst/>
                <a:defRPr/>
              </a:pPr>
              <a:r>
                <a:rPr lang="en-US" sz="1200" b="1" dirty="0">
                  <a:solidFill>
                    <a:schemeClr val="bg1"/>
                  </a:solidFill>
                  <a:latin typeface="Century Gothic" panose="020B0502020202020204" pitchFamily="34" charset="0"/>
                  <a:sym typeface="Century Gothic"/>
                </a:rPr>
                <a:t>Close</a:t>
              </a:r>
            </a:p>
          </p:txBody>
        </p:sp>
      </p:grpSp>
      <p:sp>
        <p:nvSpPr>
          <p:cNvPr id="33" name="Rechteck 149">
            <a:extLst>
              <a:ext uri="{FF2B5EF4-FFF2-40B4-BE49-F238E27FC236}">
                <a16:creationId xmlns:a16="http://schemas.microsoft.com/office/drawing/2014/main" id="{AE022D98-38FB-4E55-B73A-E25C73E6D416}"/>
              </a:ext>
            </a:extLst>
          </p:cNvPr>
          <p:cNvSpPr/>
          <p:nvPr/>
        </p:nvSpPr>
        <p:spPr bwMode="gray">
          <a:xfrm>
            <a:off x="10609517" y="2298056"/>
            <a:ext cx="1125248" cy="486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143869" rIns="45720" bIns="143869" rtlCol="0" anchor="ctr"/>
          <a:lstStyle/>
          <a:p>
            <a:pPr marL="0" marR="0" lvl="0" indent="0" algn="ctr" defTabSz="913577" rtl="0" eaLnBrk="1" fontAlgn="auto" latinLnBrk="0" hangingPunct="1">
              <a:spcBef>
                <a:spcPts val="0"/>
              </a:spcBef>
              <a:buClrTx/>
              <a:buSzTx/>
              <a:buFontTx/>
              <a:buNone/>
              <a:tabLst/>
              <a:defRPr/>
            </a:pPr>
            <a:r>
              <a:rPr lang="en-US" sz="1200" b="1" dirty="0">
                <a:solidFill>
                  <a:schemeClr val="bg1"/>
                </a:solidFill>
                <a:latin typeface="Century Gothic" panose="020B0502020202020204" pitchFamily="34" charset="0"/>
                <a:sym typeface="Century Gothic"/>
              </a:rPr>
              <a:t>Engagement Level</a:t>
            </a:r>
          </a:p>
        </p:txBody>
      </p:sp>
      <p:sp>
        <p:nvSpPr>
          <p:cNvPr id="34" name="Rechteck 149">
            <a:extLst>
              <a:ext uri="{FF2B5EF4-FFF2-40B4-BE49-F238E27FC236}">
                <a16:creationId xmlns:a16="http://schemas.microsoft.com/office/drawing/2014/main" id="{5DE44AFA-30FA-41E0-A93B-FFA7C36DD8E4}"/>
              </a:ext>
            </a:extLst>
          </p:cNvPr>
          <p:cNvSpPr/>
          <p:nvPr/>
        </p:nvSpPr>
        <p:spPr bwMode="gray">
          <a:xfrm>
            <a:off x="3842990" y="2298056"/>
            <a:ext cx="1125248" cy="486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143869" rIns="45720" bIns="143869" rtlCol="0" anchor="ctr"/>
          <a:lstStyle/>
          <a:p>
            <a:pPr marL="0" marR="0" lvl="0" indent="0" algn="ctr" defTabSz="913577" rtl="0" eaLnBrk="1" fontAlgn="auto" latinLnBrk="0" hangingPunct="1">
              <a:spcBef>
                <a:spcPts val="0"/>
              </a:spcBef>
              <a:buClrTx/>
              <a:buSzTx/>
              <a:buFontTx/>
              <a:buNone/>
              <a:tabLst/>
              <a:defRPr/>
            </a:pPr>
            <a:r>
              <a:rPr lang="en-US" sz="1200" b="1" dirty="0">
                <a:solidFill>
                  <a:schemeClr val="bg1"/>
                </a:solidFill>
                <a:latin typeface="Century Gothic" panose="020B0502020202020204" pitchFamily="34" charset="0"/>
                <a:sym typeface="Century Gothic"/>
              </a:rPr>
              <a:t>Interest</a:t>
            </a:r>
          </a:p>
          <a:p>
            <a:pPr marL="0" marR="0" lvl="0" indent="0" algn="ctr" defTabSz="913577" rtl="0" eaLnBrk="1" fontAlgn="auto" latinLnBrk="0" hangingPunct="1">
              <a:spcBef>
                <a:spcPts val="0"/>
              </a:spcBef>
              <a:buClrTx/>
              <a:buSzTx/>
              <a:buFontTx/>
              <a:buNone/>
              <a:tabLst/>
              <a:defRPr/>
            </a:pPr>
            <a:r>
              <a:rPr lang="en-US" sz="1100" dirty="0">
                <a:solidFill>
                  <a:schemeClr val="bg1"/>
                </a:solidFill>
                <a:latin typeface="Century Gothic" panose="020B0502020202020204" pitchFamily="34" charset="0"/>
                <a:sym typeface="Century Gothic"/>
              </a:rPr>
              <a:t>Project Level</a:t>
            </a:r>
          </a:p>
        </p:txBody>
      </p:sp>
      <p:sp>
        <p:nvSpPr>
          <p:cNvPr id="35" name="Rechteck 149">
            <a:extLst>
              <a:ext uri="{FF2B5EF4-FFF2-40B4-BE49-F238E27FC236}">
                <a16:creationId xmlns:a16="http://schemas.microsoft.com/office/drawing/2014/main" id="{FB94C82B-07DC-4AE5-A274-4BDAC394D985}"/>
              </a:ext>
            </a:extLst>
          </p:cNvPr>
          <p:cNvSpPr/>
          <p:nvPr/>
        </p:nvSpPr>
        <p:spPr bwMode="gray">
          <a:xfrm>
            <a:off x="2714394" y="2298056"/>
            <a:ext cx="1125248" cy="486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143869" rIns="45720" bIns="143869" rtlCol="0" anchor="ctr"/>
          <a:lstStyle/>
          <a:p>
            <a:pPr marL="0" marR="0" lvl="0" indent="0" algn="ctr" defTabSz="913577" rtl="0" eaLnBrk="1" fontAlgn="auto" latinLnBrk="0" hangingPunct="1">
              <a:spcBef>
                <a:spcPts val="0"/>
              </a:spcBef>
              <a:buClrTx/>
              <a:buSzTx/>
              <a:buFontTx/>
              <a:buNone/>
              <a:tabLst/>
              <a:defRPr/>
            </a:pPr>
            <a:r>
              <a:rPr lang="en-US" sz="1200" b="1" dirty="0">
                <a:solidFill>
                  <a:schemeClr val="bg1"/>
                </a:solidFill>
                <a:latin typeface="Century Gothic" panose="020B0502020202020204" pitchFamily="34" charset="0"/>
                <a:sym typeface="Century Gothic"/>
              </a:rPr>
              <a:t>Influence</a:t>
            </a:r>
          </a:p>
          <a:p>
            <a:pPr marL="0" marR="0" lvl="0" indent="0" algn="ctr" defTabSz="913577" rtl="0" eaLnBrk="1" fontAlgn="auto" latinLnBrk="0" hangingPunct="1">
              <a:spcBef>
                <a:spcPts val="0"/>
              </a:spcBef>
              <a:buClrTx/>
              <a:buSzTx/>
              <a:buFontTx/>
              <a:buNone/>
              <a:tabLst/>
              <a:defRPr/>
            </a:pPr>
            <a:r>
              <a:rPr lang="en-US" sz="1100" dirty="0">
                <a:solidFill>
                  <a:schemeClr val="bg1"/>
                </a:solidFill>
                <a:latin typeface="Century Gothic" panose="020B0502020202020204" pitchFamily="34" charset="0"/>
                <a:sym typeface="Century Gothic"/>
              </a:rPr>
              <a:t>Project Level</a:t>
            </a:r>
          </a:p>
        </p:txBody>
      </p:sp>
      <p:sp>
        <p:nvSpPr>
          <p:cNvPr id="36" name="Rechteck 149">
            <a:extLst>
              <a:ext uri="{FF2B5EF4-FFF2-40B4-BE49-F238E27FC236}">
                <a16:creationId xmlns:a16="http://schemas.microsoft.com/office/drawing/2014/main" id="{F197A22F-F695-4F84-A5A3-88C45E9945A7}"/>
              </a:ext>
            </a:extLst>
          </p:cNvPr>
          <p:cNvSpPr/>
          <p:nvPr/>
        </p:nvSpPr>
        <p:spPr bwMode="gray">
          <a:xfrm>
            <a:off x="1585796" y="2298056"/>
            <a:ext cx="1125248" cy="486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143869" rIns="45720" bIns="143869" rtlCol="0" anchor="ctr"/>
          <a:lstStyle/>
          <a:p>
            <a:pPr marL="0" marR="0" lvl="0" indent="0" algn="ctr" defTabSz="913577" rtl="0" eaLnBrk="1" fontAlgn="auto" latinLnBrk="0" hangingPunct="1">
              <a:spcBef>
                <a:spcPts val="0"/>
              </a:spcBef>
              <a:buClrTx/>
              <a:buSzTx/>
              <a:buFontTx/>
              <a:buNone/>
              <a:tabLst/>
              <a:defRPr/>
            </a:pPr>
            <a:r>
              <a:rPr lang="en-US" sz="1200" b="1" dirty="0">
                <a:solidFill>
                  <a:schemeClr val="bg1"/>
                </a:solidFill>
                <a:latin typeface="Century Gothic" panose="020B0502020202020204" pitchFamily="34" charset="0"/>
                <a:sym typeface="Century Gothic"/>
              </a:rPr>
              <a:t>Risk</a:t>
            </a:r>
          </a:p>
        </p:txBody>
      </p:sp>
      <p:sp>
        <p:nvSpPr>
          <p:cNvPr id="37" name="Rechteck 149">
            <a:extLst>
              <a:ext uri="{FF2B5EF4-FFF2-40B4-BE49-F238E27FC236}">
                <a16:creationId xmlns:a16="http://schemas.microsoft.com/office/drawing/2014/main" id="{C84B9651-285F-40BC-A699-64DD23AB7887}"/>
              </a:ext>
            </a:extLst>
          </p:cNvPr>
          <p:cNvSpPr/>
          <p:nvPr/>
        </p:nvSpPr>
        <p:spPr bwMode="gray">
          <a:xfrm>
            <a:off x="457199" y="2298056"/>
            <a:ext cx="1125248" cy="486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143869" rIns="45720" bIns="143869" rtlCol="0" anchor="ctr"/>
          <a:lstStyle/>
          <a:p>
            <a:pPr marL="0" marR="0" lvl="0" indent="0" algn="ctr" defTabSz="913577" rtl="0" eaLnBrk="1" fontAlgn="auto" latinLnBrk="0" hangingPunct="1">
              <a:spcBef>
                <a:spcPts val="0"/>
              </a:spcBef>
              <a:buClrTx/>
              <a:buSzTx/>
              <a:buFontTx/>
              <a:buNone/>
              <a:tabLst/>
              <a:defRPr/>
            </a:pPr>
            <a:r>
              <a:rPr lang="en-US" sz="1200" b="1" dirty="0">
                <a:solidFill>
                  <a:schemeClr val="bg1"/>
                </a:solidFill>
                <a:latin typeface="Century Gothic" panose="020B0502020202020204" pitchFamily="34" charset="0"/>
                <a:sym typeface="Century Gothic"/>
              </a:rPr>
              <a:t>Stakeholder</a:t>
            </a:r>
          </a:p>
        </p:txBody>
      </p:sp>
      <p:sp>
        <p:nvSpPr>
          <p:cNvPr id="47" name="Oval 46">
            <a:extLst>
              <a:ext uri="{FF2B5EF4-FFF2-40B4-BE49-F238E27FC236}">
                <a16:creationId xmlns:a16="http://schemas.microsoft.com/office/drawing/2014/main" id="{A24357F2-E812-4A96-9836-23561A3C65F7}"/>
              </a:ext>
            </a:extLst>
          </p:cNvPr>
          <p:cNvSpPr/>
          <p:nvPr/>
        </p:nvSpPr>
        <p:spPr>
          <a:xfrm>
            <a:off x="2046389" y="3207036"/>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1736D74-C584-44A6-ABE5-C2E8C4E76BC2}"/>
              </a:ext>
            </a:extLst>
          </p:cNvPr>
          <p:cNvSpPr/>
          <p:nvPr/>
        </p:nvSpPr>
        <p:spPr>
          <a:xfrm>
            <a:off x="1891551" y="3225792"/>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DC847BF-C717-4B56-A253-BE8F16856886}"/>
              </a:ext>
            </a:extLst>
          </p:cNvPr>
          <p:cNvSpPr/>
          <p:nvPr/>
        </p:nvSpPr>
        <p:spPr>
          <a:xfrm>
            <a:off x="3174149" y="3207036"/>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D334FD-E6D1-4E74-B90C-4A699387A014}"/>
              </a:ext>
            </a:extLst>
          </p:cNvPr>
          <p:cNvSpPr/>
          <p:nvPr/>
        </p:nvSpPr>
        <p:spPr>
          <a:xfrm>
            <a:off x="3019311" y="3225792"/>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ED711CD-6AE7-4768-8F2C-3E9094A686B4}"/>
              </a:ext>
            </a:extLst>
          </p:cNvPr>
          <p:cNvSpPr/>
          <p:nvPr/>
        </p:nvSpPr>
        <p:spPr>
          <a:xfrm>
            <a:off x="4301909" y="3207036"/>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7909371-7F11-4F37-A229-43DF564677B3}"/>
              </a:ext>
            </a:extLst>
          </p:cNvPr>
          <p:cNvSpPr/>
          <p:nvPr/>
        </p:nvSpPr>
        <p:spPr>
          <a:xfrm>
            <a:off x="4147071" y="3225792"/>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8EDA1CD-E014-457A-8F36-E8675C73323A}"/>
              </a:ext>
            </a:extLst>
          </p:cNvPr>
          <p:cNvSpPr/>
          <p:nvPr/>
        </p:nvSpPr>
        <p:spPr>
          <a:xfrm>
            <a:off x="11068467" y="3207036"/>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148EA7E-6D45-4B31-8C0B-5D52B54A6FD7}"/>
              </a:ext>
            </a:extLst>
          </p:cNvPr>
          <p:cNvSpPr/>
          <p:nvPr/>
        </p:nvSpPr>
        <p:spPr>
          <a:xfrm>
            <a:off x="10913629" y="3225792"/>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F30D79-D5A5-4041-B6B9-CE4AF53EEF42}"/>
              </a:ext>
            </a:extLst>
          </p:cNvPr>
          <p:cNvSpPr/>
          <p:nvPr/>
        </p:nvSpPr>
        <p:spPr>
          <a:xfrm>
            <a:off x="2046389" y="3757373"/>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C4F4115-F46B-480F-97EE-53FB0AA41109}"/>
              </a:ext>
            </a:extLst>
          </p:cNvPr>
          <p:cNvSpPr/>
          <p:nvPr/>
        </p:nvSpPr>
        <p:spPr>
          <a:xfrm>
            <a:off x="1891551" y="3776129"/>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512915B-55E4-400F-9439-FF6CD650200C}"/>
              </a:ext>
            </a:extLst>
          </p:cNvPr>
          <p:cNvSpPr/>
          <p:nvPr/>
        </p:nvSpPr>
        <p:spPr>
          <a:xfrm>
            <a:off x="3174149" y="3757373"/>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EB7F9B9-9EC4-4BFE-85B7-1C0D2B374F2F}"/>
              </a:ext>
            </a:extLst>
          </p:cNvPr>
          <p:cNvSpPr/>
          <p:nvPr/>
        </p:nvSpPr>
        <p:spPr>
          <a:xfrm>
            <a:off x="3019311" y="3776129"/>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994D4C8-A4CC-48A9-BAC0-B4ABD9B25817}"/>
              </a:ext>
            </a:extLst>
          </p:cNvPr>
          <p:cNvSpPr/>
          <p:nvPr/>
        </p:nvSpPr>
        <p:spPr>
          <a:xfrm>
            <a:off x="4301909" y="3757373"/>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63282FD-29F3-44D9-9155-44CDFF1E6836}"/>
              </a:ext>
            </a:extLst>
          </p:cNvPr>
          <p:cNvSpPr/>
          <p:nvPr/>
        </p:nvSpPr>
        <p:spPr>
          <a:xfrm>
            <a:off x="4147071" y="3776129"/>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4B0256D-D4DA-465E-BE79-0E5EF11DCEBB}"/>
              </a:ext>
            </a:extLst>
          </p:cNvPr>
          <p:cNvSpPr/>
          <p:nvPr/>
        </p:nvSpPr>
        <p:spPr>
          <a:xfrm>
            <a:off x="11068467" y="3757373"/>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BE091DA-4555-4F7C-9295-E6BA3FFA7A69}"/>
              </a:ext>
            </a:extLst>
          </p:cNvPr>
          <p:cNvSpPr/>
          <p:nvPr/>
        </p:nvSpPr>
        <p:spPr>
          <a:xfrm>
            <a:off x="10913629" y="3776129"/>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05B8785A-2389-4B2A-9FC0-FC549F289B19}"/>
              </a:ext>
            </a:extLst>
          </p:cNvPr>
          <p:cNvSpPr/>
          <p:nvPr/>
        </p:nvSpPr>
        <p:spPr>
          <a:xfrm>
            <a:off x="2046389" y="4307710"/>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20FBC021-2EA0-484C-A673-8D3D2E6C7F2A}"/>
              </a:ext>
            </a:extLst>
          </p:cNvPr>
          <p:cNvSpPr/>
          <p:nvPr/>
        </p:nvSpPr>
        <p:spPr>
          <a:xfrm>
            <a:off x="1891551" y="4326466"/>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550AB80-7FB3-401D-A862-291B0D11AC19}"/>
              </a:ext>
            </a:extLst>
          </p:cNvPr>
          <p:cNvSpPr/>
          <p:nvPr/>
        </p:nvSpPr>
        <p:spPr>
          <a:xfrm>
            <a:off x="3174149" y="4307710"/>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10C7F0F-B9F3-48D0-BEA7-4922DF1D4D95}"/>
              </a:ext>
            </a:extLst>
          </p:cNvPr>
          <p:cNvSpPr/>
          <p:nvPr/>
        </p:nvSpPr>
        <p:spPr>
          <a:xfrm>
            <a:off x="3019311" y="4326466"/>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322C3CB-E4A5-4592-8418-F31EF0077F9A}"/>
              </a:ext>
            </a:extLst>
          </p:cNvPr>
          <p:cNvSpPr/>
          <p:nvPr/>
        </p:nvSpPr>
        <p:spPr>
          <a:xfrm>
            <a:off x="4301909" y="4307710"/>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6D09439-8168-4BA4-A992-04A4782A021A}"/>
              </a:ext>
            </a:extLst>
          </p:cNvPr>
          <p:cNvSpPr/>
          <p:nvPr/>
        </p:nvSpPr>
        <p:spPr>
          <a:xfrm>
            <a:off x="4147071" y="4326466"/>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5424AC8-742F-4EF1-B5AE-FE42E2F53693}"/>
              </a:ext>
            </a:extLst>
          </p:cNvPr>
          <p:cNvSpPr/>
          <p:nvPr/>
        </p:nvSpPr>
        <p:spPr>
          <a:xfrm>
            <a:off x="11068467" y="4307710"/>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2204B0C-28E2-433A-83D2-5ED94FFA97D8}"/>
              </a:ext>
            </a:extLst>
          </p:cNvPr>
          <p:cNvSpPr/>
          <p:nvPr/>
        </p:nvSpPr>
        <p:spPr>
          <a:xfrm>
            <a:off x="10913629" y="4326466"/>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4185DD1-2A7F-4253-850D-D2DB2DAB99B4}"/>
              </a:ext>
            </a:extLst>
          </p:cNvPr>
          <p:cNvSpPr/>
          <p:nvPr/>
        </p:nvSpPr>
        <p:spPr>
          <a:xfrm>
            <a:off x="2046389" y="4858047"/>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71F0FA6B-41BC-4FB5-B4DA-C1E5E6028234}"/>
              </a:ext>
            </a:extLst>
          </p:cNvPr>
          <p:cNvSpPr/>
          <p:nvPr/>
        </p:nvSpPr>
        <p:spPr>
          <a:xfrm>
            <a:off x="1891551" y="4876803"/>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8D155617-9C61-4C79-B843-44689749B88D}"/>
              </a:ext>
            </a:extLst>
          </p:cNvPr>
          <p:cNvSpPr/>
          <p:nvPr/>
        </p:nvSpPr>
        <p:spPr>
          <a:xfrm>
            <a:off x="3174149" y="4858047"/>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3474221-AD94-4CE7-BB50-7FA67DC7EF6A}"/>
              </a:ext>
            </a:extLst>
          </p:cNvPr>
          <p:cNvSpPr/>
          <p:nvPr/>
        </p:nvSpPr>
        <p:spPr>
          <a:xfrm>
            <a:off x="3019311" y="4876803"/>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AD935F0-D346-4352-B13D-6966D45BB3CD}"/>
              </a:ext>
            </a:extLst>
          </p:cNvPr>
          <p:cNvSpPr/>
          <p:nvPr/>
        </p:nvSpPr>
        <p:spPr>
          <a:xfrm>
            <a:off x="4301909" y="4858047"/>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B68F036F-4222-467A-ACD0-267AFA2EC04C}"/>
              </a:ext>
            </a:extLst>
          </p:cNvPr>
          <p:cNvSpPr/>
          <p:nvPr/>
        </p:nvSpPr>
        <p:spPr>
          <a:xfrm>
            <a:off x="4147071" y="4876803"/>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3E8BDFDB-A01B-4757-88A7-9E1F1FF8BDFF}"/>
              </a:ext>
            </a:extLst>
          </p:cNvPr>
          <p:cNvSpPr/>
          <p:nvPr/>
        </p:nvSpPr>
        <p:spPr>
          <a:xfrm>
            <a:off x="11068467" y="4858047"/>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A2134BB2-A026-46A7-BAB3-2E4BF097F0D8}"/>
              </a:ext>
            </a:extLst>
          </p:cNvPr>
          <p:cNvSpPr/>
          <p:nvPr/>
        </p:nvSpPr>
        <p:spPr>
          <a:xfrm>
            <a:off x="10913629" y="4876803"/>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707F301-06B0-4209-B82C-07C1A002A9D2}"/>
              </a:ext>
            </a:extLst>
          </p:cNvPr>
          <p:cNvSpPr/>
          <p:nvPr/>
        </p:nvSpPr>
        <p:spPr>
          <a:xfrm>
            <a:off x="2046389" y="5408384"/>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E84FE231-BCA1-4144-AA10-B3F276E3E6A4}"/>
              </a:ext>
            </a:extLst>
          </p:cNvPr>
          <p:cNvSpPr/>
          <p:nvPr/>
        </p:nvSpPr>
        <p:spPr>
          <a:xfrm>
            <a:off x="1891551" y="5427140"/>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F2258635-DFE7-47B5-AC54-ABB04925A40C}"/>
              </a:ext>
            </a:extLst>
          </p:cNvPr>
          <p:cNvSpPr/>
          <p:nvPr/>
        </p:nvSpPr>
        <p:spPr>
          <a:xfrm>
            <a:off x="3174149" y="5408384"/>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35BFE866-503E-4D17-B446-0A98F6DA274C}"/>
              </a:ext>
            </a:extLst>
          </p:cNvPr>
          <p:cNvSpPr/>
          <p:nvPr/>
        </p:nvSpPr>
        <p:spPr>
          <a:xfrm>
            <a:off x="3019311" y="5427140"/>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81FC591-A7BE-48B7-B874-42F9905CBC30}"/>
              </a:ext>
            </a:extLst>
          </p:cNvPr>
          <p:cNvSpPr/>
          <p:nvPr/>
        </p:nvSpPr>
        <p:spPr>
          <a:xfrm>
            <a:off x="4301909" y="5408384"/>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B96EB12C-8B25-48A2-915E-1FC5294BA716}"/>
              </a:ext>
            </a:extLst>
          </p:cNvPr>
          <p:cNvSpPr/>
          <p:nvPr/>
        </p:nvSpPr>
        <p:spPr>
          <a:xfrm>
            <a:off x="4147071" y="5427140"/>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6C9F0D91-2A89-4E2E-8200-76D2FDE84F35}"/>
              </a:ext>
            </a:extLst>
          </p:cNvPr>
          <p:cNvSpPr/>
          <p:nvPr/>
        </p:nvSpPr>
        <p:spPr>
          <a:xfrm>
            <a:off x="11068467" y="5408384"/>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8B86C8D-647A-4F52-83B1-56CF3F430354}"/>
              </a:ext>
            </a:extLst>
          </p:cNvPr>
          <p:cNvSpPr/>
          <p:nvPr/>
        </p:nvSpPr>
        <p:spPr>
          <a:xfrm>
            <a:off x="10913629" y="5427140"/>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D762613-9CE4-4A6B-81C5-8BEB8D983470}"/>
              </a:ext>
            </a:extLst>
          </p:cNvPr>
          <p:cNvSpPr/>
          <p:nvPr/>
        </p:nvSpPr>
        <p:spPr>
          <a:xfrm>
            <a:off x="2046389" y="5958719"/>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AB815A35-47CA-47E6-A7BD-DD72B3087F24}"/>
              </a:ext>
            </a:extLst>
          </p:cNvPr>
          <p:cNvSpPr/>
          <p:nvPr/>
        </p:nvSpPr>
        <p:spPr>
          <a:xfrm>
            <a:off x="1891551" y="5977475"/>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EAFD6F08-91ED-497E-A3CA-0955BF1B6E4A}"/>
              </a:ext>
            </a:extLst>
          </p:cNvPr>
          <p:cNvSpPr/>
          <p:nvPr/>
        </p:nvSpPr>
        <p:spPr>
          <a:xfrm>
            <a:off x="3174149" y="5958719"/>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F4639789-9D6F-4A93-9985-8702D8DEDA66}"/>
              </a:ext>
            </a:extLst>
          </p:cNvPr>
          <p:cNvSpPr/>
          <p:nvPr/>
        </p:nvSpPr>
        <p:spPr>
          <a:xfrm>
            <a:off x="3019311" y="5977475"/>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51403461-F453-4958-952C-ECC63F997680}"/>
              </a:ext>
            </a:extLst>
          </p:cNvPr>
          <p:cNvSpPr/>
          <p:nvPr/>
        </p:nvSpPr>
        <p:spPr>
          <a:xfrm>
            <a:off x="4301909" y="5958719"/>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47EF579-F3E3-4002-8DA7-FD79DA56F97E}"/>
              </a:ext>
            </a:extLst>
          </p:cNvPr>
          <p:cNvSpPr/>
          <p:nvPr/>
        </p:nvSpPr>
        <p:spPr>
          <a:xfrm>
            <a:off x="4147071" y="5977475"/>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75FA8A1-71B2-4166-A237-B16823B43B23}"/>
              </a:ext>
            </a:extLst>
          </p:cNvPr>
          <p:cNvSpPr/>
          <p:nvPr/>
        </p:nvSpPr>
        <p:spPr>
          <a:xfrm>
            <a:off x="11068467" y="5958719"/>
            <a:ext cx="132224" cy="132224"/>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69DD56E-B3A4-46FA-BC82-C120FA7DDEDF}"/>
              </a:ext>
            </a:extLst>
          </p:cNvPr>
          <p:cNvSpPr/>
          <p:nvPr/>
        </p:nvSpPr>
        <p:spPr>
          <a:xfrm>
            <a:off x="10913629" y="5977475"/>
            <a:ext cx="94712" cy="94712"/>
          </a:xfrm>
          <a:prstGeom prst="ellips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11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ppt_x</p:attrName>
                                        </p:attrNameLst>
                                      </p:cBhvr>
                                      <p:tavLst>
                                        <p:tav tm="0">
                                          <p:val>
                                            <p:strVal val="#ppt_x"/>
                                          </p:val>
                                        </p:tav>
                                        <p:tav tm="100000">
                                          <p:val>
                                            <p:strVal val="#ppt_x"/>
                                          </p:val>
                                        </p:tav>
                                      </p:tavLst>
                                    </p:anim>
                                    <p:anim calcmode="lin" valueType="num">
                                      <p:cBhvr>
                                        <p:cTn id="8" dur="1000" fill="hold"/>
                                        <p:tgtEl>
                                          <p:spTgt spid="15"/>
                                        </p:tgtEl>
                                        <p:attrNameLst>
                                          <p:attrName>ppt_y</p:attrName>
                                        </p:attrNameLst>
                                      </p:cBhvr>
                                      <p:tavLst>
                                        <p:tav tm="0">
                                          <p:val>
                                            <p:strVal val="#ppt_y-#ppt_h/2"/>
                                          </p:val>
                                        </p:tav>
                                        <p:tav tm="100000">
                                          <p:val>
                                            <p:strVal val="#ppt_y"/>
                                          </p:val>
                                        </p:tav>
                                      </p:tavLst>
                                    </p:anim>
                                    <p:anim calcmode="lin" valueType="num">
                                      <p:cBhvr>
                                        <p:cTn id="9" dur="1000" fill="hold"/>
                                        <p:tgtEl>
                                          <p:spTgt spid="15"/>
                                        </p:tgtEl>
                                        <p:attrNameLst>
                                          <p:attrName>ppt_w</p:attrName>
                                        </p:attrNameLst>
                                      </p:cBhvr>
                                      <p:tavLst>
                                        <p:tav tm="0">
                                          <p:val>
                                            <p:strVal val="#ppt_w"/>
                                          </p:val>
                                        </p:tav>
                                        <p:tav tm="100000">
                                          <p:val>
                                            <p:strVal val="#ppt_w"/>
                                          </p:val>
                                        </p:tav>
                                      </p:tavLst>
                                    </p:anim>
                                    <p:anim calcmode="lin" valueType="num">
                                      <p:cBhvr>
                                        <p:cTn id="10" dur="1000" fill="hold"/>
                                        <p:tgtEl>
                                          <p:spTgt spid="15"/>
                                        </p:tgtEl>
                                        <p:attrNameLst>
                                          <p:attrName>ppt_h</p:attrName>
                                        </p:attrNameLst>
                                      </p:cBhvr>
                                      <p:tavLst>
                                        <p:tav tm="0">
                                          <p:val>
                                            <p:fltVal val="0"/>
                                          </p:val>
                                        </p:tav>
                                        <p:tav tm="100000">
                                          <p:val>
                                            <p:strVal val="#ppt_h"/>
                                          </p:val>
                                        </p:tav>
                                      </p:tavLst>
                                    </p:anim>
                                  </p:childTnLst>
                                </p:cTn>
                              </p:par>
                              <p:par>
                                <p:cTn id="11" presetID="22" presetClass="entr" presetSubtype="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1500"/>
                                        <p:tgtEl>
                                          <p:spTgt spid="2"/>
                                        </p:tgtEl>
                                      </p:cBhvr>
                                    </p:animEffect>
                                  </p:childTnLst>
                                </p:cTn>
                              </p:par>
                              <p:par>
                                <p:cTn id="14" presetID="55" presetClass="entr" presetSubtype="0" fill="hold" grpId="0" nodeType="withEffect">
                                  <p:stCondLst>
                                    <p:cond delay="1250"/>
                                  </p:stCondLst>
                                  <p:childTnLst>
                                    <p:set>
                                      <p:cBhvr>
                                        <p:cTn id="15" dur="1" fill="hold">
                                          <p:stCondLst>
                                            <p:cond delay="0"/>
                                          </p:stCondLst>
                                        </p:cTn>
                                        <p:tgtEl>
                                          <p:spTgt spid="37"/>
                                        </p:tgtEl>
                                        <p:attrNameLst>
                                          <p:attrName>style.visibility</p:attrName>
                                        </p:attrNameLst>
                                      </p:cBhvr>
                                      <p:to>
                                        <p:strVal val="visible"/>
                                      </p:to>
                                    </p:set>
                                    <p:anim calcmode="lin" valueType="num">
                                      <p:cBhvr>
                                        <p:cTn id="16" dur="1000" fill="hold"/>
                                        <p:tgtEl>
                                          <p:spTgt spid="37"/>
                                        </p:tgtEl>
                                        <p:attrNameLst>
                                          <p:attrName>ppt_w</p:attrName>
                                        </p:attrNameLst>
                                      </p:cBhvr>
                                      <p:tavLst>
                                        <p:tav tm="0">
                                          <p:val>
                                            <p:strVal val="#ppt_w*0.70"/>
                                          </p:val>
                                        </p:tav>
                                        <p:tav tm="100000">
                                          <p:val>
                                            <p:strVal val="#ppt_w"/>
                                          </p:val>
                                        </p:tav>
                                      </p:tavLst>
                                    </p:anim>
                                    <p:anim calcmode="lin" valueType="num">
                                      <p:cBhvr>
                                        <p:cTn id="17" dur="1000" fill="hold"/>
                                        <p:tgtEl>
                                          <p:spTgt spid="37"/>
                                        </p:tgtEl>
                                        <p:attrNameLst>
                                          <p:attrName>ppt_h</p:attrName>
                                        </p:attrNameLst>
                                      </p:cBhvr>
                                      <p:tavLst>
                                        <p:tav tm="0">
                                          <p:val>
                                            <p:strVal val="#ppt_h"/>
                                          </p:val>
                                        </p:tav>
                                        <p:tav tm="100000">
                                          <p:val>
                                            <p:strVal val="#ppt_h"/>
                                          </p:val>
                                        </p:tav>
                                      </p:tavLst>
                                    </p:anim>
                                    <p:animEffect transition="in" filter="fade">
                                      <p:cBhvr>
                                        <p:cTn id="18" dur="1000"/>
                                        <p:tgtEl>
                                          <p:spTgt spid="37"/>
                                        </p:tgtEl>
                                      </p:cBhvr>
                                    </p:animEffect>
                                  </p:childTnLst>
                                </p:cTn>
                              </p:par>
                              <p:par>
                                <p:cTn id="19" presetID="55" presetClass="entr" presetSubtype="0" fill="hold" grpId="0" nodeType="withEffect">
                                  <p:stCondLst>
                                    <p:cond delay="1250"/>
                                  </p:stCondLst>
                                  <p:childTnLst>
                                    <p:set>
                                      <p:cBhvr>
                                        <p:cTn id="20" dur="1" fill="hold">
                                          <p:stCondLst>
                                            <p:cond delay="0"/>
                                          </p:stCondLst>
                                        </p:cTn>
                                        <p:tgtEl>
                                          <p:spTgt spid="36"/>
                                        </p:tgtEl>
                                        <p:attrNameLst>
                                          <p:attrName>style.visibility</p:attrName>
                                        </p:attrNameLst>
                                      </p:cBhvr>
                                      <p:to>
                                        <p:strVal val="visible"/>
                                      </p:to>
                                    </p:set>
                                    <p:anim calcmode="lin" valueType="num">
                                      <p:cBhvr>
                                        <p:cTn id="21" dur="1000" fill="hold"/>
                                        <p:tgtEl>
                                          <p:spTgt spid="36"/>
                                        </p:tgtEl>
                                        <p:attrNameLst>
                                          <p:attrName>ppt_w</p:attrName>
                                        </p:attrNameLst>
                                      </p:cBhvr>
                                      <p:tavLst>
                                        <p:tav tm="0">
                                          <p:val>
                                            <p:strVal val="#ppt_w*0.70"/>
                                          </p:val>
                                        </p:tav>
                                        <p:tav tm="100000">
                                          <p:val>
                                            <p:strVal val="#ppt_w"/>
                                          </p:val>
                                        </p:tav>
                                      </p:tavLst>
                                    </p:anim>
                                    <p:anim calcmode="lin" valueType="num">
                                      <p:cBhvr>
                                        <p:cTn id="22" dur="1000" fill="hold"/>
                                        <p:tgtEl>
                                          <p:spTgt spid="36"/>
                                        </p:tgtEl>
                                        <p:attrNameLst>
                                          <p:attrName>ppt_h</p:attrName>
                                        </p:attrNameLst>
                                      </p:cBhvr>
                                      <p:tavLst>
                                        <p:tav tm="0">
                                          <p:val>
                                            <p:strVal val="#ppt_h"/>
                                          </p:val>
                                        </p:tav>
                                        <p:tav tm="100000">
                                          <p:val>
                                            <p:strVal val="#ppt_h"/>
                                          </p:val>
                                        </p:tav>
                                      </p:tavLst>
                                    </p:anim>
                                    <p:animEffect transition="in" filter="fade">
                                      <p:cBhvr>
                                        <p:cTn id="23" dur="1000"/>
                                        <p:tgtEl>
                                          <p:spTgt spid="36"/>
                                        </p:tgtEl>
                                      </p:cBhvr>
                                    </p:animEffect>
                                  </p:childTnLst>
                                </p:cTn>
                              </p:par>
                              <p:par>
                                <p:cTn id="24" presetID="55" presetClass="entr" presetSubtype="0" fill="hold" grpId="0" nodeType="withEffect">
                                  <p:stCondLst>
                                    <p:cond delay="1250"/>
                                  </p:stCondLst>
                                  <p:childTnLst>
                                    <p:set>
                                      <p:cBhvr>
                                        <p:cTn id="25" dur="1" fill="hold">
                                          <p:stCondLst>
                                            <p:cond delay="0"/>
                                          </p:stCondLst>
                                        </p:cTn>
                                        <p:tgtEl>
                                          <p:spTgt spid="35"/>
                                        </p:tgtEl>
                                        <p:attrNameLst>
                                          <p:attrName>style.visibility</p:attrName>
                                        </p:attrNameLst>
                                      </p:cBhvr>
                                      <p:to>
                                        <p:strVal val="visible"/>
                                      </p:to>
                                    </p:set>
                                    <p:anim calcmode="lin" valueType="num">
                                      <p:cBhvr>
                                        <p:cTn id="26" dur="1000" fill="hold"/>
                                        <p:tgtEl>
                                          <p:spTgt spid="35"/>
                                        </p:tgtEl>
                                        <p:attrNameLst>
                                          <p:attrName>ppt_w</p:attrName>
                                        </p:attrNameLst>
                                      </p:cBhvr>
                                      <p:tavLst>
                                        <p:tav tm="0">
                                          <p:val>
                                            <p:strVal val="#ppt_w*0.70"/>
                                          </p:val>
                                        </p:tav>
                                        <p:tav tm="100000">
                                          <p:val>
                                            <p:strVal val="#ppt_w"/>
                                          </p:val>
                                        </p:tav>
                                      </p:tavLst>
                                    </p:anim>
                                    <p:anim calcmode="lin" valueType="num">
                                      <p:cBhvr>
                                        <p:cTn id="27" dur="1000" fill="hold"/>
                                        <p:tgtEl>
                                          <p:spTgt spid="35"/>
                                        </p:tgtEl>
                                        <p:attrNameLst>
                                          <p:attrName>ppt_h</p:attrName>
                                        </p:attrNameLst>
                                      </p:cBhvr>
                                      <p:tavLst>
                                        <p:tav tm="0">
                                          <p:val>
                                            <p:strVal val="#ppt_h"/>
                                          </p:val>
                                        </p:tav>
                                        <p:tav tm="100000">
                                          <p:val>
                                            <p:strVal val="#ppt_h"/>
                                          </p:val>
                                        </p:tav>
                                      </p:tavLst>
                                    </p:anim>
                                    <p:animEffect transition="in" filter="fade">
                                      <p:cBhvr>
                                        <p:cTn id="28" dur="1000"/>
                                        <p:tgtEl>
                                          <p:spTgt spid="35"/>
                                        </p:tgtEl>
                                      </p:cBhvr>
                                    </p:animEffect>
                                  </p:childTnLst>
                                </p:cTn>
                              </p:par>
                              <p:par>
                                <p:cTn id="29" presetID="55" presetClass="entr" presetSubtype="0" fill="hold" grpId="0" nodeType="withEffect">
                                  <p:stCondLst>
                                    <p:cond delay="1250"/>
                                  </p:stCondLst>
                                  <p:childTnLst>
                                    <p:set>
                                      <p:cBhvr>
                                        <p:cTn id="30" dur="1" fill="hold">
                                          <p:stCondLst>
                                            <p:cond delay="0"/>
                                          </p:stCondLst>
                                        </p:cTn>
                                        <p:tgtEl>
                                          <p:spTgt spid="34"/>
                                        </p:tgtEl>
                                        <p:attrNameLst>
                                          <p:attrName>style.visibility</p:attrName>
                                        </p:attrNameLst>
                                      </p:cBhvr>
                                      <p:to>
                                        <p:strVal val="visible"/>
                                      </p:to>
                                    </p:set>
                                    <p:anim calcmode="lin" valueType="num">
                                      <p:cBhvr>
                                        <p:cTn id="31" dur="1000" fill="hold"/>
                                        <p:tgtEl>
                                          <p:spTgt spid="34"/>
                                        </p:tgtEl>
                                        <p:attrNameLst>
                                          <p:attrName>ppt_w</p:attrName>
                                        </p:attrNameLst>
                                      </p:cBhvr>
                                      <p:tavLst>
                                        <p:tav tm="0">
                                          <p:val>
                                            <p:strVal val="#ppt_w*0.70"/>
                                          </p:val>
                                        </p:tav>
                                        <p:tav tm="100000">
                                          <p:val>
                                            <p:strVal val="#ppt_w"/>
                                          </p:val>
                                        </p:tav>
                                      </p:tavLst>
                                    </p:anim>
                                    <p:anim calcmode="lin" valueType="num">
                                      <p:cBhvr>
                                        <p:cTn id="32" dur="1000" fill="hold"/>
                                        <p:tgtEl>
                                          <p:spTgt spid="34"/>
                                        </p:tgtEl>
                                        <p:attrNameLst>
                                          <p:attrName>ppt_h</p:attrName>
                                        </p:attrNameLst>
                                      </p:cBhvr>
                                      <p:tavLst>
                                        <p:tav tm="0">
                                          <p:val>
                                            <p:strVal val="#ppt_h"/>
                                          </p:val>
                                        </p:tav>
                                        <p:tav tm="100000">
                                          <p:val>
                                            <p:strVal val="#ppt_h"/>
                                          </p:val>
                                        </p:tav>
                                      </p:tavLst>
                                    </p:anim>
                                    <p:animEffect transition="in" filter="fade">
                                      <p:cBhvr>
                                        <p:cTn id="33" dur="1000"/>
                                        <p:tgtEl>
                                          <p:spTgt spid="34"/>
                                        </p:tgtEl>
                                      </p:cBhvr>
                                    </p:animEffect>
                                  </p:childTnLst>
                                </p:cTn>
                              </p:par>
                              <p:par>
                                <p:cTn id="34" presetID="55" presetClass="entr" presetSubtype="0" fill="hold" grpId="0" nodeType="withEffect">
                                  <p:stCondLst>
                                    <p:cond delay="1250"/>
                                  </p:stCondLst>
                                  <p:childTnLst>
                                    <p:set>
                                      <p:cBhvr>
                                        <p:cTn id="35" dur="1" fill="hold">
                                          <p:stCondLst>
                                            <p:cond delay="0"/>
                                          </p:stCondLst>
                                        </p:cTn>
                                        <p:tgtEl>
                                          <p:spTgt spid="27"/>
                                        </p:tgtEl>
                                        <p:attrNameLst>
                                          <p:attrName>style.visibility</p:attrName>
                                        </p:attrNameLst>
                                      </p:cBhvr>
                                      <p:to>
                                        <p:strVal val="visible"/>
                                      </p:to>
                                    </p:set>
                                    <p:anim calcmode="lin" valueType="num">
                                      <p:cBhvr>
                                        <p:cTn id="36" dur="1000" fill="hold"/>
                                        <p:tgtEl>
                                          <p:spTgt spid="27"/>
                                        </p:tgtEl>
                                        <p:attrNameLst>
                                          <p:attrName>ppt_w</p:attrName>
                                        </p:attrNameLst>
                                      </p:cBhvr>
                                      <p:tavLst>
                                        <p:tav tm="0">
                                          <p:val>
                                            <p:strVal val="#ppt_w*0.70"/>
                                          </p:val>
                                        </p:tav>
                                        <p:tav tm="100000">
                                          <p:val>
                                            <p:strVal val="#ppt_w"/>
                                          </p:val>
                                        </p:tav>
                                      </p:tavLst>
                                    </p:anim>
                                    <p:anim calcmode="lin" valueType="num">
                                      <p:cBhvr>
                                        <p:cTn id="37" dur="1000" fill="hold"/>
                                        <p:tgtEl>
                                          <p:spTgt spid="27"/>
                                        </p:tgtEl>
                                        <p:attrNameLst>
                                          <p:attrName>ppt_h</p:attrName>
                                        </p:attrNameLst>
                                      </p:cBhvr>
                                      <p:tavLst>
                                        <p:tav tm="0">
                                          <p:val>
                                            <p:strVal val="#ppt_h"/>
                                          </p:val>
                                        </p:tav>
                                        <p:tav tm="100000">
                                          <p:val>
                                            <p:strVal val="#ppt_h"/>
                                          </p:val>
                                        </p:tav>
                                      </p:tavLst>
                                    </p:anim>
                                    <p:animEffect transition="in" filter="fade">
                                      <p:cBhvr>
                                        <p:cTn id="38" dur="1000"/>
                                        <p:tgtEl>
                                          <p:spTgt spid="27"/>
                                        </p:tgtEl>
                                      </p:cBhvr>
                                    </p:animEffect>
                                  </p:childTnLst>
                                </p:cTn>
                              </p:par>
                              <p:par>
                                <p:cTn id="39" presetID="55" presetClass="entr" presetSubtype="0" fill="hold" grpId="0" nodeType="withEffect">
                                  <p:stCondLst>
                                    <p:cond delay="1250"/>
                                  </p:stCondLst>
                                  <p:childTnLst>
                                    <p:set>
                                      <p:cBhvr>
                                        <p:cTn id="40" dur="1" fill="hold">
                                          <p:stCondLst>
                                            <p:cond delay="0"/>
                                          </p:stCondLst>
                                        </p:cTn>
                                        <p:tgtEl>
                                          <p:spTgt spid="33"/>
                                        </p:tgtEl>
                                        <p:attrNameLst>
                                          <p:attrName>style.visibility</p:attrName>
                                        </p:attrNameLst>
                                      </p:cBhvr>
                                      <p:to>
                                        <p:strVal val="visible"/>
                                      </p:to>
                                    </p:set>
                                    <p:anim calcmode="lin" valueType="num">
                                      <p:cBhvr>
                                        <p:cTn id="41" dur="1000" fill="hold"/>
                                        <p:tgtEl>
                                          <p:spTgt spid="33"/>
                                        </p:tgtEl>
                                        <p:attrNameLst>
                                          <p:attrName>ppt_w</p:attrName>
                                        </p:attrNameLst>
                                      </p:cBhvr>
                                      <p:tavLst>
                                        <p:tav tm="0">
                                          <p:val>
                                            <p:strVal val="#ppt_w*0.70"/>
                                          </p:val>
                                        </p:tav>
                                        <p:tav tm="100000">
                                          <p:val>
                                            <p:strVal val="#ppt_w"/>
                                          </p:val>
                                        </p:tav>
                                      </p:tavLst>
                                    </p:anim>
                                    <p:anim calcmode="lin" valueType="num">
                                      <p:cBhvr>
                                        <p:cTn id="42" dur="1000" fill="hold"/>
                                        <p:tgtEl>
                                          <p:spTgt spid="33"/>
                                        </p:tgtEl>
                                        <p:attrNameLst>
                                          <p:attrName>ppt_h</p:attrName>
                                        </p:attrNameLst>
                                      </p:cBhvr>
                                      <p:tavLst>
                                        <p:tav tm="0">
                                          <p:val>
                                            <p:strVal val="#ppt_h"/>
                                          </p:val>
                                        </p:tav>
                                        <p:tav tm="100000">
                                          <p:val>
                                            <p:strVal val="#ppt_h"/>
                                          </p:val>
                                        </p:tav>
                                      </p:tavLst>
                                    </p:anim>
                                    <p:animEffect transition="in" filter="fade">
                                      <p:cBhvr>
                                        <p:cTn id="43" dur="1000"/>
                                        <p:tgtEl>
                                          <p:spTgt spid="33"/>
                                        </p:tgtEl>
                                      </p:cBhvr>
                                    </p:animEffect>
                                  </p:childTnLst>
                                </p:cTn>
                              </p:par>
                              <p:par>
                                <p:cTn id="44" presetID="22" presetClass="entr" presetSubtype="2" fill="hold" nodeType="withEffect">
                                  <p:stCondLst>
                                    <p:cond delay="1250"/>
                                  </p:stCondLst>
                                  <p:childTnLst>
                                    <p:set>
                                      <p:cBhvr>
                                        <p:cTn id="45" dur="1" fill="hold">
                                          <p:stCondLst>
                                            <p:cond delay="0"/>
                                          </p:stCondLst>
                                        </p:cTn>
                                        <p:tgtEl>
                                          <p:spTgt spid="58"/>
                                        </p:tgtEl>
                                        <p:attrNameLst>
                                          <p:attrName>style.visibility</p:attrName>
                                        </p:attrNameLst>
                                      </p:cBhvr>
                                      <p:to>
                                        <p:strVal val="visible"/>
                                      </p:to>
                                    </p:set>
                                    <p:animEffect transition="in" filter="wipe(right)">
                                      <p:cBhvr>
                                        <p:cTn id="46" dur="1000"/>
                                        <p:tgtEl>
                                          <p:spTgt spid="58"/>
                                        </p:tgtEl>
                                      </p:cBhvr>
                                    </p:animEffect>
                                  </p:childTnLst>
                                </p:cTn>
                              </p:par>
                              <p:par>
                                <p:cTn id="47" presetID="63" presetClass="path" presetSubtype="0" accel="50000" decel="50000" fill="hold" nodeType="withEffect">
                                  <p:stCondLst>
                                    <p:cond delay="1250"/>
                                  </p:stCondLst>
                                  <p:childTnLst>
                                    <p:animMotion origin="layout" path="M -0.01185 1.48148E-6 L -1.85399E-17 1.48148E-6 " pathEditMode="relative" rAng="0" ptsTypes="AA">
                                      <p:cBhvr>
                                        <p:cTn id="48" dur="1000" fill="hold"/>
                                        <p:tgtEl>
                                          <p:spTgt spid="58"/>
                                        </p:tgtEl>
                                        <p:attrNameLst>
                                          <p:attrName>ppt_x</p:attrName>
                                          <p:attrName>ppt_y</p:attrName>
                                        </p:attrNameLst>
                                      </p:cBhvr>
                                      <p:rCtr x="560" y="0"/>
                                    </p:animMotion>
                                  </p:childTnLst>
                                </p:cTn>
                              </p:par>
                              <p:par>
                                <p:cTn id="49" presetID="22" presetClass="entr" presetSubtype="2" fill="hold" nodeType="withEffect">
                                  <p:stCondLst>
                                    <p:cond delay="1500"/>
                                  </p:stCondLst>
                                  <p:childTnLst>
                                    <p:set>
                                      <p:cBhvr>
                                        <p:cTn id="50" dur="1" fill="hold">
                                          <p:stCondLst>
                                            <p:cond delay="0"/>
                                          </p:stCondLst>
                                        </p:cTn>
                                        <p:tgtEl>
                                          <p:spTgt spid="62"/>
                                        </p:tgtEl>
                                        <p:attrNameLst>
                                          <p:attrName>style.visibility</p:attrName>
                                        </p:attrNameLst>
                                      </p:cBhvr>
                                      <p:to>
                                        <p:strVal val="visible"/>
                                      </p:to>
                                    </p:set>
                                    <p:animEffect transition="in" filter="wipe(right)">
                                      <p:cBhvr>
                                        <p:cTn id="51" dur="1000"/>
                                        <p:tgtEl>
                                          <p:spTgt spid="62"/>
                                        </p:tgtEl>
                                      </p:cBhvr>
                                    </p:animEffect>
                                  </p:childTnLst>
                                </p:cTn>
                              </p:par>
                              <p:par>
                                <p:cTn id="52" presetID="63" presetClass="path" presetSubtype="0" accel="50000" decel="50000" fill="hold" nodeType="withEffect">
                                  <p:stCondLst>
                                    <p:cond delay="1500"/>
                                  </p:stCondLst>
                                  <p:childTnLst>
                                    <p:animMotion origin="layout" path="M -0.01185 1.48148E-6 L -1.85399E-17 1.48148E-6 " pathEditMode="relative" rAng="0" ptsTypes="AA">
                                      <p:cBhvr>
                                        <p:cTn id="53" dur="1000" fill="hold"/>
                                        <p:tgtEl>
                                          <p:spTgt spid="62"/>
                                        </p:tgtEl>
                                        <p:attrNameLst>
                                          <p:attrName>ppt_x</p:attrName>
                                          <p:attrName>ppt_y</p:attrName>
                                        </p:attrNameLst>
                                      </p:cBhvr>
                                      <p:rCtr x="560" y="0"/>
                                    </p:animMotion>
                                  </p:childTnLst>
                                </p:cTn>
                              </p:par>
                              <p:par>
                                <p:cTn id="54" presetID="22" presetClass="entr" presetSubtype="2" fill="hold" nodeType="withEffect">
                                  <p:stCondLst>
                                    <p:cond delay="1750"/>
                                  </p:stCondLst>
                                  <p:childTnLst>
                                    <p:set>
                                      <p:cBhvr>
                                        <p:cTn id="55" dur="1" fill="hold">
                                          <p:stCondLst>
                                            <p:cond delay="0"/>
                                          </p:stCondLst>
                                        </p:cTn>
                                        <p:tgtEl>
                                          <p:spTgt spid="63"/>
                                        </p:tgtEl>
                                        <p:attrNameLst>
                                          <p:attrName>style.visibility</p:attrName>
                                        </p:attrNameLst>
                                      </p:cBhvr>
                                      <p:to>
                                        <p:strVal val="visible"/>
                                      </p:to>
                                    </p:set>
                                    <p:animEffect transition="in" filter="wipe(right)">
                                      <p:cBhvr>
                                        <p:cTn id="56" dur="1000"/>
                                        <p:tgtEl>
                                          <p:spTgt spid="63"/>
                                        </p:tgtEl>
                                      </p:cBhvr>
                                    </p:animEffect>
                                  </p:childTnLst>
                                </p:cTn>
                              </p:par>
                              <p:par>
                                <p:cTn id="57" presetID="63" presetClass="path" presetSubtype="0" accel="50000" decel="50000" fill="hold" nodeType="withEffect">
                                  <p:stCondLst>
                                    <p:cond delay="1750"/>
                                  </p:stCondLst>
                                  <p:childTnLst>
                                    <p:animMotion origin="layout" path="M -0.01185 1.48148E-6 L -1.85399E-17 1.48148E-6 " pathEditMode="relative" rAng="0" ptsTypes="AA">
                                      <p:cBhvr>
                                        <p:cTn id="58" dur="1000" fill="hold"/>
                                        <p:tgtEl>
                                          <p:spTgt spid="63"/>
                                        </p:tgtEl>
                                        <p:attrNameLst>
                                          <p:attrName>ppt_x</p:attrName>
                                          <p:attrName>ppt_y</p:attrName>
                                        </p:attrNameLst>
                                      </p:cBhvr>
                                      <p:rCtr x="560" y="0"/>
                                    </p:animMotion>
                                  </p:childTnLst>
                                </p:cTn>
                              </p:par>
                              <p:par>
                                <p:cTn id="59" presetID="22" presetClass="entr" presetSubtype="2" fill="hold" nodeType="withEffect">
                                  <p:stCondLst>
                                    <p:cond delay="2000"/>
                                  </p:stCondLst>
                                  <p:childTnLst>
                                    <p:set>
                                      <p:cBhvr>
                                        <p:cTn id="60" dur="1" fill="hold">
                                          <p:stCondLst>
                                            <p:cond delay="0"/>
                                          </p:stCondLst>
                                        </p:cTn>
                                        <p:tgtEl>
                                          <p:spTgt spid="65"/>
                                        </p:tgtEl>
                                        <p:attrNameLst>
                                          <p:attrName>style.visibility</p:attrName>
                                        </p:attrNameLst>
                                      </p:cBhvr>
                                      <p:to>
                                        <p:strVal val="visible"/>
                                      </p:to>
                                    </p:set>
                                    <p:animEffect transition="in" filter="wipe(right)">
                                      <p:cBhvr>
                                        <p:cTn id="61" dur="1000"/>
                                        <p:tgtEl>
                                          <p:spTgt spid="65"/>
                                        </p:tgtEl>
                                      </p:cBhvr>
                                    </p:animEffect>
                                  </p:childTnLst>
                                </p:cTn>
                              </p:par>
                              <p:par>
                                <p:cTn id="62" presetID="63" presetClass="path" presetSubtype="0" accel="50000" decel="50000" fill="hold" nodeType="withEffect">
                                  <p:stCondLst>
                                    <p:cond delay="2000"/>
                                  </p:stCondLst>
                                  <p:childTnLst>
                                    <p:animMotion origin="layout" path="M -0.01185 1.48148E-6 L -1.85399E-17 1.48148E-6 " pathEditMode="relative" rAng="0" ptsTypes="AA">
                                      <p:cBhvr>
                                        <p:cTn id="63" dur="1000" fill="hold"/>
                                        <p:tgtEl>
                                          <p:spTgt spid="65"/>
                                        </p:tgtEl>
                                        <p:attrNameLst>
                                          <p:attrName>ppt_x</p:attrName>
                                          <p:attrName>ppt_y</p:attrName>
                                        </p:attrNameLst>
                                      </p:cBhvr>
                                      <p:rCtr x="560" y="0"/>
                                    </p:animMotion>
                                  </p:childTnLst>
                                </p:cTn>
                              </p:par>
                              <p:par>
                                <p:cTn id="64" presetID="22" presetClass="entr" presetSubtype="2" fill="hold" nodeType="withEffect">
                                  <p:stCondLst>
                                    <p:cond delay="2250"/>
                                  </p:stCondLst>
                                  <p:childTnLst>
                                    <p:set>
                                      <p:cBhvr>
                                        <p:cTn id="65" dur="1" fill="hold">
                                          <p:stCondLst>
                                            <p:cond delay="0"/>
                                          </p:stCondLst>
                                        </p:cTn>
                                        <p:tgtEl>
                                          <p:spTgt spid="67"/>
                                        </p:tgtEl>
                                        <p:attrNameLst>
                                          <p:attrName>style.visibility</p:attrName>
                                        </p:attrNameLst>
                                      </p:cBhvr>
                                      <p:to>
                                        <p:strVal val="visible"/>
                                      </p:to>
                                    </p:set>
                                    <p:animEffect transition="in" filter="wipe(right)">
                                      <p:cBhvr>
                                        <p:cTn id="66" dur="1000"/>
                                        <p:tgtEl>
                                          <p:spTgt spid="67"/>
                                        </p:tgtEl>
                                      </p:cBhvr>
                                    </p:animEffect>
                                  </p:childTnLst>
                                </p:cTn>
                              </p:par>
                              <p:par>
                                <p:cTn id="67" presetID="63" presetClass="path" presetSubtype="0" accel="50000" decel="50000" fill="hold" nodeType="withEffect">
                                  <p:stCondLst>
                                    <p:cond delay="2250"/>
                                  </p:stCondLst>
                                  <p:childTnLst>
                                    <p:animMotion origin="layout" path="M -0.01185 1.48148E-6 L -1.85399E-17 1.48148E-6 " pathEditMode="relative" rAng="0" ptsTypes="AA">
                                      <p:cBhvr>
                                        <p:cTn id="68" dur="1000" fill="hold"/>
                                        <p:tgtEl>
                                          <p:spTgt spid="67"/>
                                        </p:tgtEl>
                                        <p:attrNameLst>
                                          <p:attrName>ppt_x</p:attrName>
                                          <p:attrName>ppt_y</p:attrName>
                                        </p:attrNameLst>
                                      </p:cBhvr>
                                      <p:rCtr x="560" y="0"/>
                                    </p:animMotion>
                                  </p:childTnLst>
                                </p:cTn>
                              </p:par>
                              <p:par>
                                <p:cTn id="69" presetID="22" presetClass="entr" presetSubtype="1" fill="hold" nodeType="withEffect">
                                  <p:stCondLst>
                                    <p:cond delay="1250"/>
                                  </p:stCondLst>
                                  <p:childTnLst>
                                    <p:set>
                                      <p:cBhvr>
                                        <p:cTn id="70" dur="1" fill="hold">
                                          <p:stCondLst>
                                            <p:cond delay="0"/>
                                          </p:stCondLst>
                                        </p:cTn>
                                        <p:tgtEl>
                                          <p:spTgt spid="8"/>
                                        </p:tgtEl>
                                        <p:attrNameLst>
                                          <p:attrName>style.visibility</p:attrName>
                                        </p:attrNameLst>
                                      </p:cBhvr>
                                      <p:to>
                                        <p:strVal val="visible"/>
                                      </p:to>
                                    </p:set>
                                    <p:animEffect transition="in" filter="wipe(up)">
                                      <p:cBhvr>
                                        <p:cTn id="71" dur="1000"/>
                                        <p:tgtEl>
                                          <p:spTgt spid="8"/>
                                        </p:tgtEl>
                                      </p:cBhvr>
                                    </p:animEffect>
                                  </p:childTnLst>
                                </p:cTn>
                              </p:par>
                              <p:par>
                                <p:cTn id="72" presetID="22" presetClass="entr" presetSubtype="1" fill="hold" nodeType="withEffect">
                                  <p:stCondLst>
                                    <p:cond delay="1500"/>
                                  </p:stCondLst>
                                  <p:childTnLst>
                                    <p:set>
                                      <p:cBhvr>
                                        <p:cTn id="73" dur="1" fill="hold">
                                          <p:stCondLst>
                                            <p:cond delay="0"/>
                                          </p:stCondLst>
                                        </p:cTn>
                                        <p:tgtEl>
                                          <p:spTgt spid="9"/>
                                        </p:tgtEl>
                                        <p:attrNameLst>
                                          <p:attrName>style.visibility</p:attrName>
                                        </p:attrNameLst>
                                      </p:cBhvr>
                                      <p:to>
                                        <p:strVal val="visible"/>
                                      </p:to>
                                    </p:set>
                                    <p:animEffect transition="in" filter="wipe(up)">
                                      <p:cBhvr>
                                        <p:cTn id="74" dur="1000"/>
                                        <p:tgtEl>
                                          <p:spTgt spid="9"/>
                                        </p:tgtEl>
                                      </p:cBhvr>
                                    </p:animEffect>
                                  </p:childTnLst>
                                </p:cTn>
                              </p:par>
                              <p:par>
                                <p:cTn id="75" presetID="22" presetClass="entr" presetSubtype="1" fill="hold" nodeType="withEffect">
                                  <p:stCondLst>
                                    <p:cond delay="1750"/>
                                  </p:stCondLst>
                                  <p:childTnLst>
                                    <p:set>
                                      <p:cBhvr>
                                        <p:cTn id="76" dur="1" fill="hold">
                                          <p:stCondLst>
                                            <p:cond delay="0"/>
                                          </p:stCondLst>
                                        </p:cTn>
                                        <p:tgtEl>
                                          <p:spTgt spid="10"/>
                                        </p:tgtEl>
                                        <p:attrNameLst>
                                          <p:attrName>style.visibility</p:attrName>
                                        </p:attrNameLst>
                                      </p:cBhvr>
                                      <p:to>
                                        <p:strVal val="visible"/>
                                      </p:to>
                                    </p:set>
                                    <p:animEffect transition="in" filter="wipe(up)">
                                      <p:cBhvr>
                                        <p:cTn id="77" dur="1000"/>
                                        <p:tgtEl>
                                          <p:spTgt spid="10"/>
                                        </p:tgtEl>
                                      </p:cBhvr>
                                    </p:animEffect>
                                  </p:childTnLst>
                                </p:cTn>
                              </p:par>
                              <p:par>
                                <p:cTn id="78" presetID="22" presetClass="entr" presetSubtype="1" fill="hold" nodeType="withEffect">
                                  <p:stCondLst>
                                    <p:cond delay="2000"/>
                                  </p:stCondLst>
                                  <p:childTnLst>
                                    <p:set>
                                      <p:cBhvr>
                                        <p:cTn id="79" dur="1" fill="hold">
                                          <p:stCondLst>
                                            <p:cond delay="0"/>
                                          </p:stCondLst>
                                        </p:cTn>
                                        <p:tgtEl>
                                          <p:spTgt spid="11"/>
                                        </p:tgtEl>
                                        <p:attrNameLst>
                                          <p:attrName>style.visibility</p:attrName>
                                        </p:attrNameLst>
                                      </p:cBhvr>
                                      <p:to>
                                        <p:strVal val="visible"/>
                                      </p:to>
                                    </p:set>
                                    <p:animEffect transition="in" filter="wipe(up)">
                                      <p:cBhvr>
                                        <p:cTn id="80" dur="1000"/>
                                        <p:tgtEl>
                                          <p:spTgt spid="11"/>
                                        </p:tgtEl>
                                      </p:cBhvr>
                                    </p:animEffect>
                                  </p:childTnLst>
                                </p:cTn>
                              </p:par>
                              <p:par>
                                <p:cTn id="81" presetID="12" presetClass="entr" presetSubtype="1" fill="hold" nodeType="withEffect">
                                  <p:stCondLst>
                                    <p:cond delay="3000"/>
                                  </p:stCondLst>
                                  <p:childTnLst>
                                    <p:set>
                                      <p:cBhvr>
                                        <p:cTn id="82" dur="1" fill="hold">
                                          <p:stCondLst>
                                            <p:cond delay="0"/>
                                          </p:stCondLst>
                                        </p:cTn>
                                        <p:tgtEl>
                                          <p:spTgt spid="54"/>
                                        </p:tgtEl>
                                        <p:attrNameLst>
                                          <p:attrName>style.visibility</p:attrName>
                                        </p:attrNameLst>
                                      </p:cBhvr>
                                      <p:to>
                                        <p:strVal val="visible"/>
                                      </p:to>
                                    </p:set>
                                    <p:anim calcmode="lin" valueType="num">
                                      <p:cBhvr additive="base">
                                        <p:cTn id="83" dur="1000"/>
                                        <p:tgtEl>
                                          <p:spTgt spid="54"/>
                                        </p:tgtEl>
                                        <p:attrNameLst>
                                          <p:attrName>ppt_y</p:attrName>
                                        </p:attrNameLst>
                                      </p:cBhvr>
                                      <p:tavLst>
                                        <p:tav tm="0">
                                          <p:val>
                                            <p:strVal val="#ppt_y-#ppt_h*1.125000"/>
                                          </p:val>
                                        </p:tav>
                                        <p:tav tm="100000">
                                          <p:val>
                                            <p:strVal val="#ppt_y"/>
                                          </p:val>
                                        </p:tav>
                                      </p:tavLst>
                                    </p:anim>
                                    <p:animEffect transition="in" filter="wipe(down)">
                                      <p:cBhvr>
                                        <p:cTn id="84" dur="1000"/>
                                        <p:tgtEl>
                                          <p:spTgt spid="54"/>
                                        </p:tgtEl>
                                      </p:cBhvr>
                                    </p:animEffect>
                                  </p:childTnLst>
                                </p:cTn>
                              </p:par>
                              <p:par>
                                <p:cTn id="85" presetID="12" presetClass="entr" presetSubtype="1" fill="hold" nodeType="withEffect">
                                  <p:stCondLst>
                                    <p:cond delay="3250"/>
                                  </p:stCondLst>
                                  <p:childTnLst>
                                    <p:set>
                                      <p:cBhvr>
                                        <p:cTn id="86" dur="1" fill="hold">
                                          <p:stCondLst>
                                            <p:cond delay="0"/>
                                          </p:stCondLst>
                                        </p:cTn>
                                        <p:tgtEl>
                                          <p:spTgt spid="50"/>
                                        </p:tgtEl>
                                        <p:attrNameLst>
                                          <p:attrName>style.visibility</p:attrName>
                                        </p:attrNameLst>
                                      </p:cBhvr>
                                      <p:to>
                                        <p:strVal val="visible"/>
                                      </p:to>
                                    </p:set>
                                    <p:anim calcmode="lin" valueType="num">
                                      <p:cBhvr additive="base">
                                        <p:cTn id="87" dur="1000"/>
                                        <p:tgtEl>
                                          <p:spTgt spid="50"/>
                                        </p:tgtEl>
                                        <p:attrNameLst>
                                          <p:attrName>ppt_y</p:attrName>
                                        </p:attrNameLst>
                                      </p:cBhvr>
                                      <p:tavLst>
                                        <p:tav tm="0">
                                          <p:val>
                                            <p:strVal val="#ppt_y-#ppt_h*1.125000"/>
                                          </p:val>
                                        </p:tav>
                                        <p:tav tm="100000">
                                          <p:val>
                                            <p:strVal val="#ppt_y"/>
                                          </p:val>
                                        </p:tav>
                                      </p:tavLst>
                                    </p:anim>
                                    <p:animEffect transition="in" filter="wipe(down)">
                                      <p:cBhvr>
                                        <p:cTn id="88" dur="1000"/>
                                        <p:tgtEl>
                                          <p:spTgt spid="50"/>
                                        </p:tgtEl>
                                      </p:cBhvr>
                                    </p:animEffect>
                                  </p:childTnLst>
                                </p:cTn>
                              </p:par>
                              <p:par>
                                <p:cTn id="89" presetID="12" presetClass="entr" presetSubtype="1" fill="hold" nodeType="withEffect">
                                  <p:stCondLst>
                                    <p:cond delay="3500"/>
                                  </p:stCondLst>
                                  <p:childTnLst>
                                    <p:set>
                                      <p:cBhvr>
                                        <p:cTn id="90" dur="1" fill="hold">
                                          <p:stCondLst>
                                            <p:cond delay="0"/>
                                          </p:stCondLst>
                                        </p:cTn>
                                        <p:tgtEl>
                                          <p:spTgt spid="49"/>
                                        </p:tgtEl>
                                        <p:attrNameLst>
                                          <p:attrName>style.visibility</p:attrName>
                                        </p:attrNameLst>
                                      </p:cBhvr>
                                      <p:to>
                                        <p:strVal val="visible"/>
                                      </p:to>
                                    </p:set>
                                    <p:anim calcmode="lin" valueType="num">
                                      <p:cBhvr additive="base">
                                        <p:cTn id="91" dur="1000"/>
                                        <p:tgtEl>
                                          <p:spTgt spid="49"/>
                                        </p:tgtEl>
                                        <p:attrNameLst>
                                          <p:attrName>ppt_y</p:attrName>
                                        </p:attrNameLst>
                                      </p:cBhvr>
                                      <p:tavLst>
                                        <p:tav tm="0">
                                          <p:val>
                                            <p:strVal val="#ppt_y-#ppt_h*1.125000"/>
                                          </p:val>
                                        </p:tav>
                                        <p:tav tm="100000">
                                          <p:val>
                                            <p:strVal val="#ppt_y"/>
                                          </p:val>
                                        </p:tav>
                                      </p:tavLst>
                                    </p:anim>
                                    <p:animEffect transition="in" filter="wipe(down)">
                                      <p:cBhvr>
                                        <p:cTn id="92" dur="1000"/>
                                        <p:tgtEl>
                                          <p:spTgt spid="49"/>
                                        </p:tgtEl>
                                      </p:cBhvr>
                                    </p:animEffect>
                                  </p:childTnLst>
                                </p:cTn>
                              </p:par>
                              <p:par>
                                <p:cTn id="93" presetID="12" presetClass="entr" presetSubtype="1" fill="hold" nodeType="withEffect">
                                  <p:stCondLst>
                                    <p:cond delay="375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1000"/>
                                        <p:tgtEl>
                                          <p:spTgt spid="46"/>
                                        </p:tgtEl>
                                        <p:attrNameLst>
                                          <p:attrName>ppt_y</p:attrName>
                                        </p:attrNameLst>
                                      </p:cBhvr>
                                      <p:tavLst>
                                        <p:tav tm="0">
                                          <p:val>
                                            <p:strVal val="#ppt_y-#ppt_h*1.125000"/>
                                          </p:val>
                                        </p:tav>
                                        <p:tav tm="100000">
                                          <p:val>
                                            <p:strVal val="#ppt_y"/>
                                          </p:val>
                                        </p:tav>
                                      </p:tavLst>
                                    </p:anim>
                                    <p:animEffect transition="in" filter="wipe(down)">
                                      <p:cBhvr>
                                        <p:cTn id="96" dur="1000"/>
                                        <p:tgtEl>
                                          <p:spTgt spid="46"/>
                                        </p:tgtEl>
                                      </p:cBhvr>
                                    </p:animEffect>
                                  </p:childTnLst>
                                </p:cTn>
                              </p:par>
                              <p:par>
                                <p:cTn id="97" presetID="12" presetClass="entr" presetSubtype="1" fill="hold" nodeType="withEffect">
                                  <p:stCondLst>
                                    <p:cond delay="4000"/>
                                  </p:stCondLst>
                                  <p:childTnLst>
                                    <p:set>
                                      <p:cBhvr>
                                        <p:cTn id="98" dur="1" fill="hold">
                                          <p:stCondLst>
                                            <p:cond delay="0"/>
                                          </p:stCondLst>
                                        </p:cTn>
                                        <p:tgtEl>
                                          <p:spTgt spid="38"/>
                                        </p:tgtEl>
                                        <p:attrNameLst>
                                          <p:attrName>style.visibility</p:attrName>
                                        </p:attrNameLst>
                                      </p:cBhvr>
                                      <p:to>
                                        <p:strVal val="visible"/>
                                      </p:to>
                                    </p:set>
                                    <p:anim calcmode="lin" valueType="num">
                                      <p:cBhvr additive="base">
                                        <p:cTn id="99" dur="1000"/>
                                        <p:tgtEl>
                                          <p:spTgt spid="38"/>
                                        </p:tgtEl>
                                        <p:attrNameLst>
                                          <p:attrName>ppt_y</p:attrName>
                                        </p:attrNameLst>
                                      </p:cBhvr>
                                      <p:tavLst>
                                        <p:tav tm="0">
                                          <p:val>
                                            <p:strVal val="#ppt_y-#ppt_h*1.125000"/>
                                          </p:val>
                                        </p:tav>
                                        <p:tav tm="100000">
                                          <p:val>
                                            <p:strVal val="#ppt_y"/>
                                          </p:val>
                                        </p:tav>
                                      </p:tavLst>
                                    </p:anim>
                                    <p:animEffect transition="in" filter="wipe(down)">
                                      <p:cBhvr>
                                        <p:cTn id="100" dur="1000"/>
                                        <p:tgtEl>
                                          <p:spTgt spid="38"/>
                                        </p:tgtEl>
                                      </p:cBhvr>
                                    </p:animEffect>
                                  </p:childTnLst>
                                </p:cTn>
                              </p:par>
                              <p:par>
                                <p:cTn id="101" presetID="12" presetClass="entr" presetSubtype="1" fill="hold" nodeType="withEffect">
                                  <p:stCondLst>
                                    <p:cond delay="4250"/>
                                  </p:stCondLst>
                                  <p:childTnLst>
                                    <p:set>
                                      <p:cBhvr>
                                        <p:cTn id="102" dur="1" fill="hold">
                                          <p:stCondLst>
                                            <p:cond delay="0"/>
                                          </p:stCondLst>
                                        </p:cTn>
                                        <p:tgtEl>
                                          <p:spTgt spid="26"/>
                                        </p:tgtEl>
                                        <p:attrNameLst>
                                          <p:attrName>style.visibility</p:attrName>
                                        </p:attrNameLst>
                                      </p:cBhvr>
                                      <p:to>
                                        <p:strVal val="visible"/>
                                      </p:to>
                                    </p:set>
                                    <p:anim calcmode="lin" valueType="num">
                                      <p:cBhvr additive="base">
                                        <p:cTn id="103" dur="1000"/>
                                        <p:tgtEl>
                                          <p:spTgt spid="26"/>
                                        </p:tgtEl>
                                        <p:attrNameLst>
                                          <p:attrName>ppt_y</p:attrName>
                                        </p:attrNameLst>
                                      </p:cBhvr>
                                      <p:tavLst>
                                        <p:tav tm="0">
                                          <p:val>
                                            <p:strVal val="#ppt_y-#ppt_h*1.125000"/>
                                          </p:val>
                                        </p:tav>
                                        <p:tav tm="100000">
                                          <p:val>
                                            <p:strVal val="#ppt_y"/>
                                          </p:val>
                                        </p:tav>
                                      </p:tavLst>
                                    </p:anim>
                                    <p:animEffect transition="in" filter="wipe(down)">
                                      <p:cBhvr>
                                        <p:cTn id="104" dur="1000"/>
                                        <p:tgtEl>
                                          <p:spTgt spid="26"/>
                                        </p:tgtEl>
                                      </p:cBhvr>
                                    </p:animEffect>
                                  </p:childTnLst>
                                </p:cTn>
                              </p:par>
                              <p:par>
                                <p:cTn id="105" presetID="53" presetClass="entr" presetSubtype="16" fill="hold" grpId="0" nodeType="withEffect">
                                  <p:stCondLst>
                                    <p:cond delay="4750"/>
                                  </p:stCondLst>
                                  <p:childTnLst>
                                    <p:set>
                                      <p:cBhvr>
                                        <p:cTn id="106" dur="1" fill="hold">
                                          <p:stCondLst>
                                            <p:cond delay="0"/>
                                          </p:stCondLst>
                                        </p:cTn>
                                        <p:tgtEl>
                                          <p:spTgt spid="48"/>
                                        </p:tgtEl>
                                        <p:attrNameLst>
                                          <p:attrName>style.visibility</p:attrName>
                                        </p:attrNameLst>
                                      </p:cBhvr>
                                      <p:to>
                                        <p:strVal val="visible"/>
                                      </p:to>
                                    </p:set>
                                    <p:anim calcmode="lin" valueType="num">
                                      <p:cBhvr>
                                        <p:cTn id="107" dur="500" fill="hold"/>
                                        <p:tgtEl>
                                          <p:spTgt spid="48"/>
                                        </p:tgtEl>
                                        <p:attrNameLst>
                                          <p:attrName>ppt_w</p:attrName>
                                        </p:attrNameLst>
                                      </p:cBhvr>
                                      <p:tavLst>
                                        <p:tav tm="0">
                                          <p:val>
                                            <p:fltVal val="0"/>
                                          </p:val>
                                        </p:tav>
                                        <p:tav tm="100000">
                                          <p:val>
                                            <p:strVal val="#ppt_w"/>
                                          </p:val>
                                        </p:tav>
                                      </p:tavLst>
                                    </p:anim>
                                    <p:anim calcmode="lin" valueType="num">
                                      <p:cBhvr>
                                        <p:cTn id="108" dur="500" fill="hold"/>
                                        <p:tgtEl>
                                          <p:spTgt spid="48"/>
                                        </p:tgtEl>
                                        <p:attrNameLst>
                                          <p:attrName>ppt_h</p:attrName>
                                        </p:attrNameLst>
                                      </p:cBhvr>
                                      <p:tavLst>
                                        <p:tav tm="0">
                                          <p:val>
                                            <p:fltVal val="0"/>
                                          </p:val>
                                        </p:tav>
                                        <p:tav tm="100000">
                                          <p:val>
                                            <p:strVal val="#ppt_h"/>
                                          </p:val>
                                        </p:tav>
                                      </p:tavLst>
                                    </p:anim>
                                    <p:animEffect transition="in" filter="fade">
                                      <p:cBhvr>
                                        <p:cTn id="109" dur="500"/>
                                        <p:tgtEl>
                                          <p:spTgt spid="48"/>
                                        </p:tgtEl>
                                      </p:cBhvr>
                                    </p:animEffect>
                                  </p:childTnLst>
                                </p:cTn>
                              </p:par>
                              <p:par>
                                <p:cTn id="110" presetID="53" presetClass="entr" presetSubtype="16" fill="hold" grpId="0" nodeType="withEffect">
                                  <p:stCondLst>
                                    <p:cond delay="4750"/>
                                  </p:stCondLst>
                                  <p:childTnLst>
                                    <p:set>
                                      <p:cBhvr>
                                        <p:cTn id="111" dur="1" fill="hold">
                                          <p:stCondLst>
                                            <p:cond delay="0"/>
                                          </p:stCondLst>
                                        </p:cTn>
                                        <p:tgtEl>
                                          <p:spTgt spid="92"/>
                                        </p:tgtEl>
                                        <p:attrNameLst>
                                          <p:attrName>style.visibility</p:attrName>
                                        </p:attrNameLst>
                                      </p:cBhvr>
                                      <p:to>
                                        <p:strVal val="visible"/>
                                      </p:to>
                                    </p:set>
                                    <p:anim calcmode="lin" valueType="num">
                                      <p:cBhvr>
                                        <p:cTn id="112" dur="500" fill="hold"/>
                                        <p:tgtEl>
                                          <p:spTgt spid="92"/>
                                        </p:tgtEl>
                                        <p:attrNameLst>
                                          <p:attrName>ppt_w</p:attrName>
                                        </p:attrNameLst>
                                      </p:cBhvr>
                                      <p:tavLst>
                                        <p:tav tm="0">
                                          <p:val>
                                            <p:fltVal val="0"/>
                                          </p:val>
                                        </p:tav>
                                        <p:tav tm="100000">
                                          <p:val>
                                            <p:strVal val="#ppt_w"/>
                                          </p:val>
                                        </p:tav>
                                      </p:tavLst>
                                    </p:anim>
                                    <p:anim calcmode="lin" valueType="num">
                                      <p:cBhvr>
                                        <p:cTn id="113" dur="500" fill="hold"/>
                                        <p:tgtEl>
                                          <p:spTgt spid="92"/>
                                        </p:tgtEl>
                                        <p:attrNameLst>
                                          <p:attrName>ppt_h</p:attrName>
                                        </p:attrNameLst>
                                      </p:cBhvr>
                                      <p:tavLst>
                                        <p:tav tm="0">
                                          <p:val>
                                            <p:fltVal val="0"/>
                                          </p:val>
                                        </p:tav>
                                        <p:tav tm="100000">
                                          <p:val>
                                            <p:strVal val="#ppt_h"/>
                                          </p:val>
                                        </p:tav>
                                      </p:tavLst>
                                    </p:anim>
                                    <p:animEffect transition="in" filter="fade">
                                      <p:cBhvr>
                                        <p:cTn id="114" dur="500"/>
                                        <p:tgtEl>
                                          <p:spTgt spid="92"/>
                                        </p:tgtEl>
                                      </p:cBhvr>
                                    </p:animEffect>
                                  </p:childTnLst>
                                </p:cTn>
                              </p:par>
                              <p:par>
                                <p:cTn id="115" presetID="53" presetClass="entr" presetSubtype="16" fill="hold" grpId="0" nodeType="withEffect">
                                  <p:stCondLst>
                                    <p:cond delay="4750"/>
                                  </p:stCondLst>
                                  <p:childTnLst>
                                    <p:set>
                                      <p:cBhvr>
                                        <p:cTn id="116" dur="1" fill="hold">
                                          <p:stCondLst>
                                            <p:cond delay="0"/>
                                          </p:stCondLst>
                                        </p:cTn>
                                        <p:tgtEl>
                                          <p:spTgt spid="115"/>
                                        </p:tgtEl>
                                        <p:attrNameLst>
                                          <p:attrName>style.visibility</p:attrName>
                                        </p:attrNameLst>
                                      </p:cBhvr>
                                      <p:to>
                                        <p:strVal val="visible"/>
                                      </p:to>
                                    </p:set>
                                    <p:anim calcmode="lin" valueType="num">
                                      <p:cBhvr>
                                        <p:cTn id="117" dur="500" fill="hold"/>
                                        <p:tgtEl>
                                          <p:spTgt spid="115"/>
                                        </p:tgtEl>
                                        <p:attrNameLst>
                                          <p:attrName>ppt_w</p:attrName>
                                        </p:attrNameLst>
                                      </p:cBhvr>
                                      <p:tavLst>
                                        <p:tav tm="0">
                                          <p:val>
                                            <p:fltVal val="0"/>
                                          </p:val>
                                        </p:tav>
                                        <p:tav tm="100000">
                                          <p:val>
                                            <p:strVal val="#ppt_w"/>
                                          </p:val>
                                        </p:tav>
                                      </p:tavLst>
                                    </p:anim>
                                    <p:anim calcmode="lin" valueType="num">
                                      <p:cBhvr>
                                        <p:cTn id="118" dur="500" fill="hold"/>
                                        <p:tgtEl>
                                          <p:spTgt spid="115"/>
                                        </p:tgtEl>
                                        <p:attrNameLst>
                                          <p:attrName>ppt_h</p:attrName>
                                        </p:attrNameLst>
                                      </p:cBhvr>
                                      <p:tavLst>
                                        <p:tav tm="0">
                                          <p:val>
                                            <p:fltVal val="0"/>
                                          </p:val>
                                        </p:tav>
                                        <p:tav tm="100000">
                                          <p:val>
                                            <p:strVal val="#ppt_h"/>
                                          </p:val>
                                        </p:tav>
                                      </p:tavLst>
                                    </p:anim>
                                    <p:animEffect transition="in" filter="fade">
                                      <p:cBhvr>
                                        <p:cTn id="119" dur="500"/>
                                        <p:tgtEl>
                                          <p:spTgt spid="115"/>
                                        </p:tgtEl>
                                      </p:cBhvr>
                                    </p:animEffect>
                                  </p:childTnLst>
                                </p:cTn>
                              </p:par>
                              <p:par>
                                <p:cTn id="120" presetID="53" presetClass="entr" presetSubtype="16" fill="hold" grpId="0" nodeType="withEffect">
                                  <p:stCondLst>
                                    <p:cond delay="4750"/>
                                  </p:stCondLst>
                                  <p:childTnLst>
                                    <p:set>
                                      <p:cBhvr>
                                        <p:cTn id="121" dur="1" fill="hold">
                                          <p:stCondLst>
                                            <p:cond delay="0"/>
                                          </p:stCondLst>
                                        </p:cTn>
                                        <p:tgtEl>
                                          <p:spTgt spid="138"/>
                                        </p:tgtEl>
                                        <p:attrNameLst>
                                          <p:attrName>style.visibility</p:attrName>
                                        </p:attrNameLst>
                                      </p:cBhvr>
                                      <p:to>
                                        <p:strVal val="visible"/>
                                      </p:to>
                                    </p:set>
                                    <p:anim calcmode="lin" valueType="num">
                                      <p:cBhvr>
                                        <p:cTn id="122" dur="500" fill="hold"/>
                                        <p:tgtEl>
                                          <p:spTgt spid="138"/>
                                        </p:tgtEl>
                                        <p:attrNameLst>
                                          <p:attrName>ppt_w</p:attrName>
                                        </p:attrNameLst>
                                      </p:cBhvr>
                                      <p:tavLst>
                                        <p:tav tm="0">
                                          <p:val>
                                            <p:fltVal val="0"/>
                                          </p:val>
                                        </p:tav>
                                        <p:tav tm="100000">
                                          <p:val>
                                            <p:strVal val="#ppt_w"/>
                                          </p:val>
                                        </p:tav>
                                      </p:tavLst>
                                    </p:anim>
                                    <p:anim calcmode="lin" valueType="num">
                                      <p:cBhvr>
                                        <p:cTn id="123" dur="500" fill="hold"/>
                                        <p:tgtEl>
                                          <p:spTgt spid="138"/>
                                        </p:tgtEl>
                                        <p:attrNameLst>
                                          <p:attrName>ppt_h</p:attrName>
                                        </p:attrNameLst>
                                      </p:cBhvr>
                                      <p:tavLst>
                                        <p:tav tm="0">
                                          <p:val>
                                            <p:fltVal val="0"/>
                                          </p:val>
                                        </p:tav>
                                        <p:tav tm="100000">
                                          <p:val>
                                            <p:strVal val="#ppt_h"/>
                                          </p:val>
                                        </p:tav>
                                      </p:tavLst>
                                    </p:anim>
                                    <p:animEffect transition="in" filter="fade">
                                      <p:cBhvr>
                                        <p:cTn id="124" dur="500"/>
                                        <p:tgtEl>
                                          <p:spTgt spid="138"/>
                                        </p:tgtEl>
                                      </p:cBhvr>
                                    </p:animEffect>
                                  </p:childTnLst>
                                </p:cTn>
                              </p:par>
                              <p:par>
                                <p:cTn id="125" presetID="53" presetClass="entr" presetSubtype="16" fill="hold" grpId="0" nodeType="withEffect">
                                  <p:stCondLst>
                                    <p:cond delay="4750"/>
                                  </p:stCondLst>
                                  <p:childTnLst>
                                    <p:set>
                                      <p:cBhvr>
                                        <p:cTn id="126" dur="1" fill="hold">
                                          <p:stCondLst>
                                            <p:cond delay="0"/>
                                          </p:stCondLst>
                                        </p:cTn>
                                        <p:tgtEl>
                                          <p:spTgt spid="161"/>
                                        </p:tgtEl>
                                        <p:attrNameLst>
                                          <p:attrName>style.visibility</p:attrName>
                                        </p:attrNameLst>
                                      </p:cBhvr>
                                      <p:to>
                                        <p:strVal val="visible"/>
                                      </p:to>
                                    </p:set>
                                    <p:anim calcmode="lin" valueType="num">
                                      <p:cBhvr>
                                        <p:cTn id="127" dur="500" fill="hold"/>
                                        <p:tgtEl>
                                          <p:spTgt spid="161"/>
                                        </p:tgtEl>
                                        <p:attrNameLst>
                                          <p:attrName>ppt_w</p:attrName>
                                        </p:attrNameLst>
                                      </p:cBhvr>
                                      <p:tavLst>
                                        <p:tav tm="0">
                                          <p:val>
                                            <p:fltVal val="0"/>
                                          </p:val>
                                        </p:tav>
                                        <p:tav tm="100000">
                                          <p:val>
                                            <p:strVal val="#ppt_w"/>
                                          </p:val>
                                        </p:tav>
                                      </p:tavLst>
                                    </p:anim>
                                    <p:anim calcmode="lin" valueType="num">
                                      <p:cBhvr>
                                        <p:cTn id="128" dur="500" fill="hold"/>
                                        <p:tgtEl>
                                          <p:spTgt spid="161"/>
                                        </p:tgtEl>
                                        <p:attrNameLst>
                                          <p:attrName>ppt_h</p:attrName>
                                        </p:attrNameLst>
                                      </p:cBhvr>
                                      <p:tavLst>
                                        <p:tav tm="0">
                                          <p:val>
                                            <p:fltVal val="0"/>
                                          </p:val>
                                        </p:tav>
                                        <p:tav tm="100000">
                                          <p:val>
                                            <p:strVal val="#ppt_h"/>
                                          </p:val>
                                        </p:tav>
                                      </p:tavLst>
                                    </p:anim>
                                    <p:animEffect transition="in" filter="fade">
                                      <p:cBhvr>
                                        <p:cTn id="129" dur="500"/>
                                        <p:tgtEl>
                                          <p:spTgt spid="161"/>
                                        </p:tgtEl>
                                      </p:cBhvr>
                                    </p:animEffect>
                                  </p:childTnLst>
                                </p:cTn>
                              </p:par>
                              <p:par>
                                <p:cTn id="130" presetID="53" presetClass="entr" presetSubtype="16" fill="hold" grpId="0" nodeType="withEffect">
                                  <p:stCondLst>
                                    <p:cond delay="4750"/>
                                  </p:stCondLst>
                                  <p:childTnLst>
                                    <p:set>
                                      <p:cBhvr>
                                        <p:cTn id="131" dur="1" fill="hold">
                                          <p:stCondLst>
                                            <p:cond delay="0"/>
                                          </p:stCondLst>
                                        </p:cTn>
                                        <p:tgtEl>
                                          <p:spTgt spid="184"/>
                                        </p:tgtEl>
                                        <p:attrNameLst>
                                          <p:attrName>style.visibility</p:attrName>
                                        </p:attrNameLst>
                                      </p:cBhvr>
                                      <p:to>
                                        <p:strVal val="visible"/>
                                      </p:to>
                                    </p:set>
                                    <p:anim calcmode="lin" valueType="num">
                                      <p:cBhvr>
                                        <p:cTn id="132" dur="500" fill="hold"/>
                                        <p:tgtEl>
                                          <p:spTgt spid="184"/>
                                        </p:tgtEl>
                                        <p:attrNameLst>
                                          <p:attrName>ppt_w</p:attrName>
                                        </p:attrNameLst>
                                      </p:cBhvr>
                                      <p:tavLst>
                                        <p:tav tm="0">
                                          <p:val>
                                            <p:fltVal val="0"/>
                                          </p:val>
                                        </p:tav>
                                        <p:tav tm="100000">
                                          <p:val>
                                            <p:strVal val="#ppt_w"/>
                                          </p:val>
                                        </p:tav>
                                      </p:tavLst>
                                    </p:anim>
                                    <p:anim calcmode="lin" valueType="num">
                                      <p:cBhvr>
                                        <p:cTn id="133" dur="500" fill="hold"/>
                                        <p:tgtEl>
                                          <p:spTgt spid="184"/>
                                        </p:tgtEl>
                                        <p:attrNameLst>
                                          <p:attrName>ppt_h</p:attrName>
                                        </p:attrNameLst>
                                      </p:cBhvr>
                                      <p:tavLst>
                                        <p:tav tm="0">
                                          <p:val>
                                            <p:fltVal val="0"/>
                                          </p:val>
                                        </p:tav>
                                        <p:tav tm="100000">
                                          <p:val>
                                            <p:strVal val="#ppt_h"/>
                                          </p:val>
                                        </p:tav>
                                      </p:tavLst>
                                    </p:anim>
                                    <p:animEffect transition="in" filter="fade">
                                      <p:cBhvr>
                                        <p:cTn id="134" dur="500"/>
                                        <p:tgtEl>
                                          <p:spTgt spid="184"/>
                                        </p:tgtEl>
                                      </p:cBhvr>
                                    </p:animEffect>
                                  </p:childTnLst>
                                </p:cTn>
                              </p:par>
                              <p:par>
                                <p:cTn id="135" presetID="53" presetClass="entr" presetSubtype="16" fill="hold" grpId="0" nodeType="withEffect">
                                  <p:stCondLst>
                                    <p:cond delay="4750"/>
                                  </p:stCondLst>
                                  <p:childTnLst>
                                    <p:set>
                                      <p:cBhvr>
                                        <p:cTn id="136" dur="1" fill="hold">
                                          <p:stCondLst>
                                            <p:cond delay="0"/>
                                          </p:stCondLst>
                                        </p:cTn>
                                        <p:tgtEl>
                                          <p:spTgt spid="53"/>
                                        </p:tgtEl>
                                        <p:attrNameLst>
                                          <p:attrName>style.visibility</p:attrName>
                                        </p:attrNameLst>
                                      </p:cBhvr>
                                      <p:to>
                                        <p:strVal val="visible"/>
                                      </p:to>
                                    </p:set>
                                    <p:anim calcmode="lin" valueType="num">
                                      <p:cBhvr>
                                        <p:cTn id="137" dur="500" fill="hold"/>
                                        <p:tgtEl>
                                          <p:spTgt spid="53"/>
                                        </p:tgtEl>
                                        <p:attrNameLst>
                                          <p:attrName>ppt_w</p:attrName>
                                        </p:attrNameLst>
                                      </p:cBhvr>
                                      <p:tavLst>
                                        <p:tav tm="0">
                                          <p:val>
                                            <p:fltVal val="0"/>
                                          </p:val>
                                        </p:tav>
                                        <p:tav tm="100000">
                                          <p:val>
                                            <p:strVal val="#ppt_w"/>
                                          </p:val>
                                        </p:tav>
                                      </p:tavLst>
                                    </p:anim>
                                    <p:anim calcmode="lin" valueType="num">
                                      <p:cBhvr>
                                        <p:cTn id="138" dur="500" fill="hold"/>
                                        <p:tgtEl>
                                          <p:spTgt spid="53"/>
                                        </p:tgtEl>
                                        <p:attrNameLst>
                                          <p:attrName>ppt_h</p:attrName>
                                        </p:attrNameLst>
                                      </p:cBhvr>
                                      <p:tavLst>
                                        <p:tav tm="0">
                                          <p:val>
                                            <p:fltVal val="0"/>
                                          </p:val>
                                        </p:tav>
                                        <p:tav tm="100000">
                                          <p:val>
                                            <p:strVal val="#ppt_h"/>
                                          </p:val>
                                        </p:tav>
                                      </p:tavLst>
                                    </p:anim>
                                    <p:animEffect transition="in" filter="fade">
                                      <p:cBhvr>
                                        <p:cTn id="139" dur="500"/>
                                        <p:tgtEl>
                                          <p:spTgt spid="53"/>
                                        </p:tgtEl>
                                      </p:cBhvr>
                                    </p:animEffect>
                                  </p:childTnLst>
                                </p:cTn>
                              </p:par>
                              <p:par>
                                <p:cTn id="140" presetID="53" presetClass="entr" presetSubtype="16" fill="hold" grpId="0" nodeType="withEffect">
                                  <p:stCondLst>
                                    <p:cond delay="4750"/>
                                  </p:stCondLst>
                                  <p:childTnLst>
                                    <p:set>
                                      <p:cBhvr>
                                        <p:cTn id="141" dur="1" fill="hold">
                                          <p:stCondLst>
                                            <p:cond delay="0"/>
                                          </p:stCondLst>
                                        </p:cTn>
                                        <p:tgtEl>
                                          <p:spTgt spid="89"/>
                                        </p:tgtEl>
                                        <p:attrNameLst>
                                          <p:attrName>style.visibility</p:attrName>
                                        </p:attrNameLst>
                                      </p:cBhvr>
                                      <p:to>
                                        <p:strVal val="visible"/>
                                      </p:to>
                                    </p:set>
                                    <p:anim calcmode="lin" valueType="num">
                                      <p:cBhvr>
                                        <p:cTn id="142" dur="500" fill="hold"/>
                                        <p:tgtEl>
                                          <p:spTgt spid="89"/>
                                        </p:tgtEl>
                                        <p:attrNameLst>
                                          <p:attrName>ppt_w</p:attrName>
                                        </p:attrNameLst>
                                      </p:cBhvr>
                                      <p:tavLst>
                                        <p:tav tm="0">
                                          <p:val>
                                            <p:fltVal val="0"/>
                                          </p:val>
                                        </p:tav>
                                        <p:tav tm="100000">
                                          <p:val>
                                            <p:strVal val="#ppt_w"/>
                                          </p:val>
                                        </p:tav>
                                      </p:tavLst>
                                    </p:anim>
                                    <p:anim calcmode="lin" valueType="num">
                                      <p:cBhvr>
                                        <p:cTn id="143" dur="500" fill="hold"/>
                                        <p:tgtEl>
                                          <p:spTgt spid="89"/>
                                        </p:tgtEl>
                                        <p:attrNameLst>
                                          <p:attrName>ppt_h</p:attrName>
                                        </p:attrNameLst>
                                      </p:cBhvr>
                                      <p:tavLst>
                                        <p:tav tm="0">
                                          <p:val>
                                            <p:fltVal val="0"/>
                                          </p:val>
                                        </p:tav>
                                        <p:tav tm="100000">
                                          <p:val>
                                            <p:strVal val="#ppt_h"/>
                                          </p:val>
                                        </p:tav>
                                      </p:tavLst>
                                    </p:anim>
                                    <p:animEffect transition="in" filter="fade">
                                      <p:cBhvr>
                                        <p:cTn id="144" dur="500"/>
                                        <p:tgtEl>
                                          <p:spTgt spid="89"/>
                                        </p:tgtEl>
                                      </p:cBhvr>
                                    </p:animEffect>
                                  </p:childTnLst>
                                </p:cTn>
                              </p:par>
                              <p:par>
                                <p:cTn id="145" presetID="53" presetClass="entr" presetSubtype="16" fill="hold" grpId="0" nodeType="withEffect">
                                  <p:stCondLst>
                                    <p:cond delay="4750"/>
                                  </p:stCondLst>
                                  <p:childTnLst>
                                    <p:set>
                                      <p:cBhvr>
                                        <p:cTn id="146" dur="1" fill="hold">
                                          <p:stCondLst>
                                            <p:cond delay="0"/>
                                          </p:stCondLst>
                                        </p:cTn>
                                        <p:tgtEl>
                                          <p:spTgt spid="112"/>
                                        </p:tgtEl>
                                        <p:attrNameLst>
                                          <p:attrName>style.visibility</p:attrName>
                                        </p:attrNameLst>
                                      </p:cBhvr>
                                      <p:to>
                                        <p:strVal val="visible"/>
                                      </p:to>
                                    </p:set>
                                    <p:anim calcmode="lin" valueType="num">
                                      <p:cBhvr>
                                        <p:cTn id="147" dur="500" fill="hold"/>
                                        <p:tgtEl>
                                          <p:spTgt spid="112"/>
                                        </p:tgtEl>
                                        <p:attrNameLst>
                                          <p:attrName>ppt_w</p:attrName>
                                        </p:attrNameLst>
                                      </p:cBhvr>
                                      <p:tavLst>
                                        <p:tav tm="0">
                                          <p:val>
                                            <p:fltVal val="0"/>
                                          </p:val>
                                        </p:tav>
                                        <p:tav tm="100000">
                                          <p:val>
                                            <p:strVal val="#ppt_w"/>
                                          </p:val>
                                        </p:tav>
                                      </p:tavLst>
                                    </p:anim>
                                    <p:anim calcmode="lin" valueType="num">
                                      <p:cBhvr>
                                        <p:cTn id="148" dur="500" fill="hold"/>
                                        <p:tgtEl>
                                          <p:spTgt spid="112"/>
                                        </p:tgtEl>
                                        <p:attrNameLst>
                                          <p:attrName>ppt_h</p:attrName>
                                        </p:attrNameLst>
                                      </p:cBhvr>
                                      <p:tavLst>
                                        <p:tav tm="0">
                                          <p:val>
                                            <p:fltVal val="0"/>
                                          </p:val>
                                        </p:tav>
                                        <p:tav tm="100000">
                                          <p:val>
                                            <p:strVal val="#ppt_h"/>
                                          </p:val>
                                        </p:tav>
                                      </p:tavLst>
                                    </p:anim>
                                    <p:animEffect transition="in" filter="fade">
                                      <p:cBhvr>
                                        <p:cTn id="149" dur="500"/>
                                        <p:tgtEl>
                                          <p:spTgt spid="112"/>
                                        </p:tgtEl>
                                      </p:cBhvr>
                                    </p:animEffect>
                                  </p:childTnLst>
                                </p:cTn>
                              </p:par>
                              <p:par>
                                <p:cTn id="150" presetID="53" presetClass="entr" presetSubtype="16" fill="hold" grpId="0" nodeType="withEffect">
                                  <p:stCondLst>
                                    <p:cond delay="4750"/>
                                  </p:stCondLst>
                                  <p:childTnLst>
                                    <p:set>
                                      <p:cBhvr>
                                        <p:cTn id="151" dur="1" fill="hold">
                                          <p:stCondLst>
                                            <p:cond delay="0"/>
                                          </p:stCondLst>
                                        </p:cTn>
                                        <p:tgtEl>
                                          <p:spTgt spid="135"/>
                                        </p:tgtEl>
                                        <p:attrNameLst>
                                          <p:attrName>style.visibility</p:attrName>
                                        </p:attrNameLst>
                                      </p:cBhvr>
                                      <p:to>
                                        <p:strVal val="visible"/>
                                      </p:to>
                                    </p:set>
                                    <p:anim calcmode="lin" valueType="num">
                                      <p:cBhvr>
                                        <p:cTn id="152" dur="500" fill="hold"/>
                                        <p:tgtEl>
                                          <p:spTgt spid="135"/>
                                        </p:tgtEl>
                                        <p:attrNameLst>
                                          <p:attrName>ppt_w</p:attrName>
                                        </p:attrNameLst>
                                      </p:cBhvr>
                                      <p:tavLst>
                                        <p:tav tm="0">
                                          <p:val>
                                            <p:fltVal val="0"/>
                                          </p:val>
                                        </p:tav>
                                        <p:tav tm="100000">
                                          <p:val>
                                            <p:strVal val="#ppt_w"/>
                                          </p:val>
                                        </p:tav>
                                      </p:tavLst>
                                    </p:anim>
                                    <p:anim calcmode="lin" valueType="num">
                                      <p:cBhvr>
                                        <p:cTn id="153" dur="500" fill="hold"/>
                                        <p:tgtEl>
                                          <p:spTgt spid="135"/>
                                        </p:tgtEl>
                                        <p:attrNameLst>
                                          <p:attrName>ppt_h</p:attrName>
                                        </p:attrNameLst>
                                      </p:cBhvr>
                                      <p:tavLst>
                                        <p:tav tm="0">
                                          <p:val>
                                            <p:fltVal val="0"/>
                                          </p:val>
                                        </p:tav>
                                        <p:tav tm="100000">
                                          <p:val>
                                            <p:strVal val="#ppt_h"/>
                                          </p:val>
                                        </p:tav>
                                      </p:tavLst>
                                    </p:anim>
                                    <p:animEffect transition="in" filter="fade">
                                      <p:cBhvr>
                                        <p:cTn id="154" dur="500"/>
                                        <p:tgtEl>
                                          <p:spTgt spid="135"/>
                                        </p:tgtEl>
                                      </p:cBhvr>
                                    </p:animEffect>
                                  </p:childTnLst>
                                </p:cTn>
                              </p:par>
                              <p:par>
                                <p:cTn id="155" presetID="53" presetClass="entr" presetSubtype="16" fill="hold" grpId="0" nodeType="withEffect">
                                  <p:stCondLst>
                                    <p:cond delay="4750"/>
                                  </p:stCondLst>
                                  <p:childTnLst>
                                    <p:set>
                                      <p:cBhvr>
                                        <p:cTn id="156" dur="1" fill="hold">
                                          <p:stCondLst>
                                            <p:cond delay="0"/>
                                          </p:stCondLst>
                                        </p:cTn>
                                        <p:tgtEl>
                                          <p:spTgt spid="158"/>
                                        </p:tgtEl>
                                        <p:attrNameLst>
                                          <p:attrName>style.visibility</p:attrName>
                                        </p:attrNameLst>
                                      </p:cBhvr>
                                      <p:to>
                                        <p:strVal val="visible"/>
                                      </p:to>
                                    </p:set>
                                    <p:anim calcmode="lin" valueType="num">
                                      <p:cBhvr>
                                        <p:cTn id="157" dur="500" fill="hold"/>
                                        <p:tgtEl>
                                          <p:spTgt spid="158"/>
                                        </p:tgtEl>
                                        <p:attrNameLst>
                                          <p:attrName>ppt_w</p:attrName>
                                        </p:attrNameLst>
                                      </p:cBhvr>
                                      <p:tavLst>
                                        <p:tav tm="0">
                                          <p:val>
                                            <p:fltVal val="0"/>
                                          </p:val>
                                        </p:tav>
                                        <p:tav tm="100000">
                                          <p:val>
                                            <p:strVal val="#ppt_w"/>
                                          </p:val>
                                        </p:tav>
                                      </p:tavLst>
                                    </p:anim>
                                    <p:anim calcmode="lin" valueType="num">
                                      <p:cBhvr>
                                        <p:cTn id="158" dur="500" fill="hold"/>
                                        <p:tgtEl>
                                          <p:spTgt spid="158"/>
                                        </p:tgtEl>
                                        <p:attrNameLst>
                                          <p:attrName>ppt_h</p:attrName>
                                        </p:attrNameLst>
                                      </p:cBhvr>
                                      <p:tavLst>
                                        <p:tav tm="0">
                                          <p:val>
                                            <p:fltVal val="0"/>
                                          </p:val>
                                        </p:tav>
                                        <p:tav tm="100000">
                                          <p:val>
                                            <p:strVal val="#ppt_h"/>
                                          </p:val>
                                        </p:tav>
                                      </p:tavLst>
                                    </p:anim>
                                    <p:animEffect transition="in" filter="fade">
                                      <p:cBhvr>
                                        <p:cTn id="159" dur="500"/>
                                        <p:tgtEl>
                                          <p:spTgt spid="158"/>
                                        </p:tgtEl>
                                      </p:cBhvr>
                                    </p:animEffect>
                                  </p:childTnLst>
                                </p:cTn>
                              </p:par>
                              <p:par>
                                <p:cTn id="160" presetID="53" presetClass="entr" presetSubtype="16" fill="hold" grpId="0" nodeType="withEffect">
                                  <p:stCondLst>
                                    <p:cond delay="4750"/>
                                  </p:stCondLst>
                                  <p:childTnLst>
                                    <p:set>
                                      <p:cBhvr>
                                        <p:cTn id="161" dur="1" fill="hold">
                                          <p:stCondLst>
                                            <p:cond delay="0"/>
                                          </p:stCondLst>
                                        </p:cTn>
                                        <p:tgtEl>
                                          <p:spTgt spid="181"/>
                                        </p:tgtEl>
                                        <p:attrNameLst>
                                          <p:attrName>style.visibility</p:attrName>
                                        </p:attrNameLst>
                                      </p:cBhvr>
                                      <p:to>
                                        <p:strVal val="visible"/>
                                      </p:to>
                                    </p:set>
                                    <p:anim calcmode="lin" valueType="num">
                                      <p:cBhvr>
                                        <p:cTn id="162" dur="500" fill="hold"/>
                                        <p:tgtEl>
                                          <p:spTgt spid="181"/>
                                        </p:tgtEl>
                                        <p:attrNameLst>
                                          <p:attrName>ppt_w</p:attrName>
                                        </p:attrNameLst>
                                      </p:cBhvr>
                                      <p:tavLst>
                                        <p:tav tm="0">
                                          <p:val>
                                            <p:fltVal val="0"/>
                                          </p:val>
                                        </p:tav>
                                        <p:tav tm="100000">
                                          <p:val>
                                            <p:strVal val="#ppt_w"/>
                                          </p:val>
                                        </p:tav>
                                      </p:tavLst>
                                    </p:anim>
                                    <p:anim calcmode="lin" valueType="num">
                                      <p:cBhvr>
                                        <p:cTn id="163" dur="500" fill="hold"/>
                                        <p:tgtEl>
                                          <p:spTgt spid="181"/>
                                        </p:tgtEl>
                                        <p:attrNameLst>
                                          <p:attrName>ppt_h</p:attrName>
                                        </p:attrNameLst>
                                      </p:cBhvr>
                                      <p:tavLst>
                                        <p:tav tm="0">
                                          <p:val>
                                            <p:fltVal val="0"/>
                                          </p:val>
                                        </p:tav>
                                        <p:tav tm="100000">
                                          <p:val>
                                            <p:strVal val="#ppt_h"/>
                                          </p:val>
                                        </p:tav>
                                      </p:tavLst>
                                    </p:anim>
                                    <p:animEffect transition="in" filter="fade">
                                      <p:cBhvr>
                                        <p:cTn id="164" dur="500"/>
                                        <p:tgtEl>
                                          <p:spTgt spid="181"/>
                                        </p:tgtEl>
                                      </p:cBhvr>
                                    </p:animEffect>
                                  </p:childTnLst>
                                </p:cTn>
                              </p:par>
                              <p:par>
                                <p:cTn id="165" presetID="53" presetClass="entr" presetSubtype="16" fill="hold" grpId="0" nodeType="withEffect">
                                  <p:stCondLst>
                                    <p:cond delay="4750"/>
                                  </p:stCondLst>
                                  <p:childTnLst>
                                    <p:set>
                                      <p:cBhvr>
                                        <p:cTn id="166" dur="1" fill="hold">
                                          <p:stCondLst>
                                            <p:cond delay="0"/>
                                          </p:stCondLst>
                                        </p:cTn>
                                        <p:tgtEl>
                                          <p:spTgt spid="57"/>
                                        </p:tgtEl>
                                        <p:attrNameLst>
                                          <p:attrName>style.visibility</p:attrName>
                                        </p:attrNameLst>
                                      </p:cBhvr>
                                      <p:to>
                                        <p:strVal val="visible"/>
                                      </p:to>
                                    </p:set>
                                    <p:anim calcmode="lin" valueType="num">
                                      <p:cBhvr>
                                        <p:cTn id="167" dur="500" fill="hold"/>
                                        <p:tgtEl>
                                          <p:spTgt spid="57"/>
                                        </p:tgtEl>
                                        <p:attrNameLst>
                                          <p:attrName>ppt_w</p:attrName>
                                        </p:attrNameLst>
                                      </p:cBhvr>
                                      <p:tavLst>
                                        <p:tav tm="0">
                                          <p:val>
                                            <p:fltVal val="0"/>
                                          </p:val>
                                        </p:tav>
                                        <p:tav tm="100000">
                                          <p:val>
                                            <p:strVal val="#ppt_w"/>
                                          </p:val>
                                        </p:tav>
                                      </p:tavLst>
                                    </p:anim>
                                    <p:anim calcmode="lin" valueType="num">
                                      <p:cBhvr>
                                        <p:cTn id="168" dur="500" fill="hold"/>
                                        <p:tgtEl>
                                          <p:spTgt spid="57"/>
                                        </p:tgtEl>
                                        <p:attrNameLst>
                                          <p:attrName>ppt_h</p:attrName>
                                        </p:attrNameLst>
                                      </p:cBhvr>
                                      <p:tavLst>
                                        <p:tav tm="0">
                                          <p:val>
                                            <p:fltVal val="0"/>
                                          </p:val>
                                        </p:tav>
                                        <p:tav tm="100000">
                                          <p:val>
                                            <p:strVal val="#ppt_h"/>
                                          </p:val>
                                        </p:tav>
                                      </p:tavLst>
                                    </p:anim>
                                    <p:animEffect transition="in" filter="fade">
                                      <p:cBhvr>
                                        <p:cTn id="169" dur="500"/>
                                        <p:tgtEl>
                                          <p:spTgt spid="57"/>
                                        </p:tgtEl>
                                      </p:cBhvr>
                                    </p:animEffect>
                                  </p:childTnLst>
                                </p:cTn>
                              </p:par>
                              <p:par>
                                <p:cTn id="170" presetID="53" presetClass="entr" presetSubtype="16" fill="hold" grpId="0" nodeType="withEffect">
                                  <p:stCondLst>
                                    <p:cond delay="4750"/>
                                  </p:stCondLst>
                                  <p:childTnLst>
                                    <p:set>
                                      <p:cBhvr>
                                        <p:cTn id="171" dur="1" fill="hold">
                                          <p:stCondLst>
                                            <p:cond delay="0"/>
                                          </p:stCondLst>
                                        </p:cTn>
                                        <p:tgtEl>
                                          <p:spTgt spid="86"/>
                                        </p:tgtEl>
                                        <p:attrNameLst>
                                          <p:attrName>style.visibility</p:attrName>
                                        </p:attrNameLst>
                                      </p:cBhvr>
                                      <p:to>
                                        <p:strVal val="visible"/>
                                      </p:to>
                                    </p:set>
                                    <p:anim calcmode="lin" valueType="num">
                                      <p:cBhvr>
                                        <p:cTn id="172" dur="500" fill="hold"/>
                                        <p:tgtEl>
                                          <p:spTgt spid="86"/>
                                        </p:tgtEl>
                                        <p:attrNameLst>
                                          <p:attrName>ppt_w</p:attrName>
                                        </p:attrNameLst>
                                      </p:cBhvr>
                                      <p:tavLst>
                                        <p:tav tm="0">
                                          <p:val>
                                            <p:fltVal val="0"/>
                                          </p:val>
                                        </p:tav>
                                        <p:tav tm="100000">
                                          <p:val>
                                            <p:strVal val="#ppt_w"/>
                                          </p:val>
                                        </p:tav>
                                      </p:tavLst>
                                    </p:anim>
                                    <p:anim calcmode="lin" valueType="num">
                                      <p:cBhvr>
                                        <p:cTn id="173" dur="500" fill="hold"/>
                                        <p:tgtEl>
                                          <p:spTgt spid="86"/>
                                        </p:tgtEl>
                                        <p:attrNameLst>
                                          <p:attrName>ppt_h</p:attrName>
                                        </p:attrNameLst>
                                      </p:cBhvr>
                                      <p:tavLst>
                                        <p:tav tm="0">
                                          <p:val>
                                            <p:fltVal val="0"/>
                                          </p:val>
                                        </p:tav>
                                        <p:tav tm="100000">
                                          <p:val>
                                            <p:strVal val="#ppt_h"/>
                                          </p:val>
                                        </p:tav>
                                      </p:tavLst>
                                    </p:anim>
                                    <p:animEffect transition="in" filter="fade">
                                      <p:cBhvr>
                                        <p:cTn id="174" dur="500"/>
                                        <p:tgtEl>
                                          <p:spTgt spid="86"/>
                                        </p:tgtEl>
                                      </p:cBhvr>
                                    </p:animEffect>
                                  </p:childTnLst>
                                </p:cTn>
                              </p:par>
                              <p:par>
                                <p:cTn id="175" presetID="53" presetClass="entr" presetSubtype="16" fill="hold" grpId="0" nodeType="withEffect">
                                  <p:stCondLst>
                                    <p:cond delay="4750"/>
                                  </p:stCondLst>
                                  <p:childTnLst>
                                    <p:set>
                                      <p:cBhvr>
                                        <p:cTn id="176" dur="1" fill="hold">
                                          <p:stCondLst>
                                            <p:cond delay="0"/>
                                          </p:stCondLst>
                                        </p:cTn>
                                        <p:tgtEl>
                                          <p:spTgt spid="109"/>
                                        </p:tgtEl>
                                        <p:attrNameLst>
                                          <p:attrName>style.visibility</p:attrName>
                                        </p:attrNameLst>
                                      </p:cBhvr>
                                      <p:to>
                                        <p:strVal val="visible"/>
                                      </p:to>
                                    </p:set>
                                    <p:anim calcmode="lin" valueType="num">
                                      <p:cBhvr>
                                        <p:cTn id="177" dur="500" fill="hold"/>
                                        <p:tgtEl>
                                          <p:spTgt spid="109"/>
                                        </p:tgtEl>
                                        <p:attrNameLst>
                                          <p:attrName>ppt_w</p:attrName>
                                        </p:attrNameLst>
                                      </p:cBhvr>
                                      <p:tavLst>
                                        <p:tav tm="0">
                                          <p:val>
                                            <p:fltVal val="0"/>
                                          </p:val>
                                        </p:tav>
                                        <p:tav tm="100000">
                                          <p:val>
                                            <p:strVal val="#ppt_w"/>
                                          </p:val>
                                        </p:tav>
                                      </p:tavLst>
                                    </p:anim>
                                    <p:anim calcmode="lin" valueType="num">
                                      <p:cBhvr>
                                        <p:cTn id="178" dur="500" fill="hold"/>
                                        <p:tgtEl>
                                          <p:spTgt spid="109"/>
                                        </p:tgtEl>
                                        <p:attrNameLst>
                                          <p:attrName>ppt_h</p:attrName>
                                        </p:attrNameLst>
                                      </p:cBhvr>
                                      <p:tavLst>
                                        <p:tav tm="0">
                                          <p:val>
                                            <p:fltVal val="0"/>
                                          </p:val>
                                        </p:tav>
                                        <p:tav tm="100000">
                                          <p:val>
                                            <p:strVal val="#ppt_h"/>
                                          </p:val>
                                        </p:tav>
                                      </p:tavLst>
                                    </p:anim>
                                    <p:animEffect transition="in" filter="fade">
                                      <p:cBhvr>
                                        <p:cTn id="179" dur="500"/>
                                        <p:tgtEl>
                                          <p:spTgt spid="109"/>
                                        </p:tgtEl>
                                      </p:cBhvr>
                                    </p:animEffect>
                                  </p:childTnLst>
                                </p:cTn>
                              </p:par>
                              <p:par>
                                <p:cTn id="180" presetID="53" presetClass="entr" presetSubtype="16" fill="hold" grpId="0" nodeType="withEffect">
                                  <p:stCondLst>
                                    <p:cond delay="4750"/>
                                  </p:stCondLst>
                                  <p:childTnLst>
                                    <p:set>
                                      <p:cBhvr>
                                        <p:cTn id="181" dur="1" fill="hold">
                                          <p:stCondLst>
                                            <p:cond delay="0"/>
                                          </p:stCondLst>
                                        </p:cTn>
                                        <p:tgtEl>
                                          <p:spTgt spid="132"/>
                                        </p:tgtEl>
                                        <p:attrNameLst>
                                          <p:attrName>style.visibility</p:attrName>
                                        </p:attrNameLst>
                                      </p:cBhvr>
                                      <p:to>
                                        <p:strVal val="visible"/>
                                      </p:to>
                                    </p:set>
                                    <p:anim calcmode="lin" valueType="num">
                                      <p:cBhvr>
                                        <p:cTn id="182" dur="500" fill="hold"/>
                                        <p:tgtEl>
                                          <p:spTgt spid="132"/>
                                        </p:tgtEl>
                                        <p:attrNameLst>
                                          <p:attrName>ppt_w</p:attrName>
                                        </p:attrNameLst>
                                      </p:cBhvr>
                                      <p:tavLst>
                                        <p:tav tm="0">
                                          <p:val>
                                            <p:fltVal val="0"/>
                                          </p:val>
                                        </p:tav>
                                        <p:tav tm="100000">
                                          <p:val>
                                            <p:strVal val="#ppt_w"/>
                                          </p:val>
                                        </p:tav>
                                      </p:tavLst>
                                    </p:anim>
                                    <p:anim calcmode="lin" valueType="num">
                                      <p:cBhvr>
                                        <p:cTn id="183" dur="500" fill="hold"/>
                                        <p:tgtEl>
                                          <p:spTgt spid="132"/>
                                        </p:tgtEl>
                                        <p:attrNameLst>
                                          <p:attrName>ppt_h</p:attrName>
                                        </p:attrNameLst>
                                      </p:cBhvr>
                                      <p:tavLst>
                                        <p:tav tm="0">
                                          <p:val>
                                            <p:fltVal val="0"/>
                                          </p:val>
                                        </p:tav>
                                        <p:tav tm="100000">
                                          <p:val>
                                            <p:strVal val="#ppt_h"/>
                                          </p:val>
                                        </p:tav>
                                      </p:tavLst>
                                    </p:anim>
                                    <p:animEffect transition="in" filter="fade">
                                      <p:cBhvr>
                                        <p:cTn id="184" dur="500"/>
                                        <p:tgtEl>
                                          <p:spTgt spid="132"/>
                                        </p:tgtEl>
                                      </p:cBhvr>
                                    </p:animEffect>
                                  </p:childTnLst>
                                </p:cTn>
                              </p:par>
                              <p:par>
                                <p:cTn id="185" presetID="53" presetClass="entr" presetSubtype="16" fill="hold" grpId="0" nodeType="withEffect">
                                  <p:stCondLst>
                                    <p:cond delay="4750"/>
                                  </p:stCondLst>
                                  <p:childTnLst>
                                    <p:set>
                                      <p:cBhvr>
                                        <p:cTn id="186" dur="1" fill="hold">
                                          <p:stCondLst>
                                            <p:cond delay="0"/>
                                          </p:stCondLst>
                                        </p:cTn>
                                        <p:tgtEl>
                                          <p:spTgt spid="155"/>
                                        </p:tgtEl>
                                        <p:attrNameLst>
                                          <p:attrName>style.visibility</p:attrName>
                                        </p:attrNameLst>
                                      </p:cBhvr>
                                      <p:to>
                                        <p:strVal val="visible"/>
                                      </p:to>
                                    </p:set>
                                    <p:anim calcmode="lin" valueType="num">
                                      <p:cBhvr>
                                        <p:cTn id="187" dur="500" fill="hold"/>
                                        <p:tgtEl>
                                          <p:spTgt spid="155"/>
                                        </p:tgtEl>
                                        <p:attrNameLst>
                                          <p:attrName>ppt_w</p:attrName>
                                        </p:attrNameLst>
                                      </p:cBhvr>
                                      <p:tavLst>
                                        <p:tav tm="0">
                                          <p:val>
                                            <p:fltVal val="0"/>
                                          </p:val>
                                        </p:tav>
                                        <p:tav tm="100000">
                                          <p:val>
                                            <p:strVal val="#ppt_w"/>
                                          </p:val>
                                        </p:tav>
                                      </p:tavLst>
                                    </p:anim>
                                    <p:anim calcmode="lin" valueType="num">
                                      <p:cBhvr>
                                        <p:cTn id="188" dur="500" fill="hold"/>
                                        <p:tgtEl>
                                          <p:spTgt spid="155"/>
                                        </p:tgtEl>
                                        <p:attrNameLst>
                                          <p:attrName>ppt_h</p:attrName>
                                        </p:attrNameLst>
                                      </p:cBhvr>
                                      <p:tavLst>
                                        <p:tav tm="0">
                                          <p:val>
                                            <p:fltVal val="0"/>
                                          </p:val>
                                        </p:tav>
                                        <p:tav tm="100000">
                                          <p:val>
                                            <p:strVal val="#ppt_h"/>
                                          </p:val>
                                        </p:tav>
                                      </p:tavLst>
                                    </p:anim>
                                    <p:animEffect transition="in" filter="fade">
                                      <p:cBhvr>
                                        <p:cTn id="189" dur="500"/>
                                        <p:tgtEl>
                                          <p:spTgt spid="155"/>
                                        </p:tgtEl>
                                      </p:cBhvr>
                                    </p:animEffect>
                                  </p:childTnLst>
                                </p:cTn>
                              </p:par>
                              <p:par>
                                <p:cTn id="190" presetID="53" presetClass="entr" presetSubtype="16" fill="hold" grpId="0" nodeType="withEffect">
                                  <p:stCondLst>
                                    <p:cond delay="4750"/>
                                  </p:stCondLst>
                                  <p:childTnLst>
                                    <p:set>
                                      <p:cBhvr>
                                        <p:cTn id="191" dur="1" fill="hold">
                                          <p:stCondLst>
                                            <p:cond delay="0"/>
                                          </p:stCondLst>
                                        </p:cTn>
                                        <p:tgtEl>
                                          <p:spTgt spid="178"/>
                                        </p:tgtEl>
                                        <p:attrNameLst>
                                          <p:attrName>style.visibility</p:attrName>
                                        </p:attrNameLst>
                                      </p:cBhvr>
                                      <p:to>
                                        <p:strVal val="visible"/>
                                      </p:to>
                                    </p:set>
                                    <p:anim calcmode="lin" valueType="num">
                                      <p:cBhvr>
                                        <p:cTn id="192" dur="500" fill="hold"/>
                                        <p:tgtEl>
                                          <p:spTgt spid="178"/>
                                        </p:tgtEl>
                                        <p:attrNameLst>
                                          <p:attrName>ppt_w</p:attrName>
                                        </p:attrNameLst>
                                      </p:cBhvr>
                                      <p:tavLst>
                                        <p:tav tm="0">
                                          <p:val>
                                            <p:fltVal val="0"/>
                                          </p:val>
                                        </p:tav>
                                        <p:tav tm="100000">
                                          <p:val>
                                            <p:strVal val="#ppt_w"/>
                                          </p:val>
                                        </p:tav>
                                      </p:tavLst>
                                    </p:anim>
                                    <p:anim calcmode="lin" valueType="num">
                                      <p:cBhvr>
                                        <p:cTn id="193" dur="500" fill="hold"/>
                                        <p:tgtEl>
                                          <p:spTgt spid="178"/>
                                        </p:tgtEl>
                                        <p:attrNameLst>
                                          <p:attrName>ppt_h</p:attrName>
                                        </p:attrNameLst>
                                      </p:cBhvr>
                                      <p:tavLst>
                                        <p:tav tm="0">
                                          <p:val>
                                            <p:fltVal val="0"/>
                                          </p:val>
                                        </p:tav>
                                        <p:tav tm="100000">
                                          <p:val>
                                            <p:strVal val="#ppt_h"/>
                                          </p:val>
                                        </p:tav>
                                      </p:tavLst>
                                    </p:anim>
                                    <p:animEffect transition="in" filter="fade">
                                      <p:cBhvr>
                                        <p:cTn id="194" dur="500"/>
                                        <p:tgtEl>
                                          <p:spTgt spid="178"/>
                                        </p:tgtEl>
                                      </p:cBhvr>
                                    </p:animEffect>
                                  </p:childTnLst>
                                </p:cTn>
                              </p:par>
                              <p:par>
                                <p:cTn id="195" presetID="53" presetClass="entr" presetSubtype="16" fill="hold" grpId="0" nodeType="withEffect">
                                  <p:stCondLst>
                                    <p:cond delay="4750"/>
                                  </p:stCondLst>
                                  <p:childTnLst>
                                    <p:set>
                                      <p:cBhvr>
                                        <p:cTn id="196" dur="1" fill="hold">
                                          <p:stCondLst>
                                            <p:cond delay="0"/>
                                          </p:stCondLst>
                                        </p:cTn>
                                        <p:tgtEl>
                                          <p:spTgt spid="61"/>
                                        </p:tgtEl>
                                        <p:attrNameLst>
                                          <p:attrName>style.visibility</p:attrName>
                                        </p:attrNameLst>
                                      </p:cBhvr>
                                      <p:to>
                                        <p:strVal val="visible"/>
                                      </p:to>
                                    </p:set>
                                    <p:anim calcmode="lin" valueType="num">
                                      <p:cBhvr>
                                        <p:cTn id="197" dur="500" fill="hold"/>
                                        <p:tgtEl>
                                          <p:spTgt spid="61"/>
                                        </p:tgtEl>
                                        <p:attrNameLst>
                                          <p:attrName>ppt_w</p:attrName>
                                        </p:attrNameLst>
                                      </p:cBhvr>
                                      <p:tavLst>
                                        <p:tav tm="0">
                                          <p:val>
                                            <p:fltVal val="0"/>
                                          </p:val>
                                        </p:tav>
                                        <p:tav tm="100000">
                                          <p:val>
                                            <p:strVal val="#ppt_w"/>
                                          </p:val>
                                        </p:tav>
                                      </p:tavLst>
                                    </p:anim>
                                    <p:anim calcmode="lin" valueType="num">
                                      <p:cBhvr>
                                        <p:cTn id="198" dur="500" fill="hold"/>
                                        <p:tgtEl>
                                          <p:spTgt spid="61"/>
                                        </p:tgtEl>
                                        <p:attrNameLst>
                                          <p:attrName>ppt_h</p:attrName>
                                        </p:attrNameLst>
                                      </p:cBhvr>
                                      <p:tavLst>
                                        <p:tav tm="0">
                                          <p:val>
                                            <p:fltVal val="0"/>
                                          </p:val>
                                        </p:tav>
                                        <p:tav tm="100000">
                                          <p:val>
                                            <p:strVal val="#ppt_h"/>
                                          </p:val>
                                        </p:tav>
                                      </p:tavLst>
                                    </p:anim>
                                    <p:animEffect transition="in" filter="fade">
                                      <p:cBhvr>
                                        <p:cTn id="199" dur="500"/>
                                        <p:tgtEl>
                                          <p:spTgt spid="61"/>
                                        </p:tgtEl>
                                      </p:cBhvr>
                                    </p:animEffect>
                                  </p:childTnLst>
                                </p:cTn>
                              </p:par>
                              <p:par>
                                <p:cTn id="200" presetID="53" presetClass="entr" presetSubtype="16" fill="hold" grpId="0" nodeType="withEffect">
                                  <p:stCondLst>
                                    <p:cond delay="4750"/>
                                  </p:stCondLst>
                                  <p:childTnLst>
                                    <p:set>
                                      <p:cBhvr>
                                        <p:cTn id="201" dur="1" fill="hold">
                                          <p:stCondLst>
                                            <p:cond delay="0"/>
                                          </p:stCondLst>
                                        </p:cTn>
                                        <p:tgtEl>
                                          <p:spTgt spid="83"/>
                                        </p:tgtEl>
                                        <p:attrNameLst>
                                          <p:attrName>style.visibility</p:attrName>
                                        </p:attrNameLst>
                                      </p:cBhvr>
                                      <p:to>
                                        <p:strVal val="visible"/>
                                      </p:to>
                                    </p:set>
                                    <p:anim calcmode="lin" valueType="num">
                                      <p:cBhvr>
                                        <p:cTn id="202" dur="500" fill="hold"/>
                                        <p:tgtEl>
                                          <p:spTgt spid="83"/>
                                        </p:tgtEl>
                                        <p:attrNameLst>
                                          <p:attrName>ppt_w</p:attrName>
                                        </p:attrNameLst>
                                      </p:cBhvr>
                                      <p:tavLst>
                                        <p:tav tm="0">
                                          <p:val>
                                            <p:fltVal val="0"/>
                                          </p:val>
                                        </p:tav>
                                        <p:tav tm="100000">
                                          <p:val>
                                            <p:strVal val="#ppt_w"/>
                                          </p:val>
                                        </p:tav>
                                      </p:tavLst>
                                    </p:anim>
                                    <p:anim calcmode="lin" valueType="num">
                                      <p:cBhvr>
                                        <p:cTn id="203" dur="500" fill="hold"/>
                                        <p:tgtEl>
                                          <p:spTgt spid="83"/>
                                        </p:tgtEl>
                                        <p:attrNameLst>
                                          <p:attrName>ppt_h</p:attrName>
                                        </p:attrNameLst>
                                      </p:cBhvr>
                                      <p:tavLst>
                                        <p:tav tm="0">
                                          <p:val>
                                            <p:fltVal val="0"/>
                                          </p:val>
                                        </p:tav>
                                        <p:tav tm="100000">
                                          <p:val>
                                            <p:strVal val="#ppt_h"/>
                                          </p:val>
                                        </p:tav>
                                      </p:tavLst>
                                    </p:anim>
                                    <p:animEffect transition="in" filter="fade">
                                      <p:cBhvr>
                                        <p:cTn id="204" dur="500"/>
                                        <p:tgtEl>
                                          <p:spTgt spid="83"/>
                                        </p:tgtEl>
                                      </p:cBhvr>
                                    </p:animEffect>
                                  </p:childTnLst>
                                </p:cTn>
                              </p:par>
                              <p:par>
                                <p:cTn id="205" presetID="53" presetClass="entr" presetSubtype="16" fill="hold" grpId="0" nodeType="withEffect">
                                  <p:stCondLst>
                                    <p:cond delay="4750"/>
                                  </p:stCondLst>
                                  <p:childTnLst>
                                    <p:set>
                                      <p:cBhvr>
                                        <p:cTn id="206" dur="1" fill="hold">
                                          <p:stCondLst>
                                            <p:cond delay="0"/>
                                          </p:stCondLst>
                                        </p:cTn>
                                        <p:tgtEl>
                                          <p:spTgt spid="106"/>
                                        </p:tgtEl>
                                        <p:attrNameLst>
                                          <p:attrName>style.visibility</p:attrName>
                                        </p:attrNameLst>
                                      </p:cBhvr>
                                      <p:to>
                                        <p:strVal val="visible"/>
                                      </p:to>
                                    </p:set>
                                    <p:anim calcmode="lin" valueType="num">
                                      <p:cBhvr>
                                        <p:cTn id="207" dur="500" fill="hold"/>
                                        <p:tgtEl>
                                          <p:spTgt spid="106"/>
                                        </p:tgtEl>
                                        <p:attrNameLst>
                                          <p:attrName>ppt_w</p:attrName>
                                        </p:attrNameLst>
                                      </p:cBhvr>
                                      <p:tavLst>
                                        <p:tav tm="0">
                                          <p:val>
                                            <p:fltVal val="0"/>
                                          </p:val>
                                        </p:tav>
                                        <p:tav tm="100000">
                                          <p:val>
                                            <p:strVal val="#ppt_w"/>
                                          </p:val>
                                        </p:tav>
                                      </p:tavLst>
                                    </p:anim>
                                    <p:anim calcmode="lin" valueType="num">
                                      <p:cBhvr>
                                        <p:cTn id="208" dur="500" fill="hold"/>
                                        <p:tgtEl>
                                          <p:spTgt spid="106"/>
                                        </p:tgtEl>
                                        <p:attrNameLst>
                                          <p:attrName>ppt_h</p:attrName>
                                        </p:attrNameLst>
                                      </p:cBhvr>
                                      <p:tavLst>
                                        <p:tav tm="0">
                                          <p:val>
                                            <p:fltVal val="0"/>
                                          </p:val>
                                        </p:tav>
                                        <p:tav tm="100000">
                                          <p:val>
                                            <p:strVal val="#ppt_h"/>
                                          </p:val>
                                        </p:tav>
                                      </p:tavLst>
                                    </p:anim>
                                    <p:animEffect transition="in" filter="fade">
                                      <p:cBhvr>
                                        <p:cTn id="209" dur="500"/>
                                        <p:tgtEl>
                                          <p:spTgt spid="106"/>
                                        </p:tgtEl>
                                      </p:cBhvr>
                                    </p:animEffect>
                                  </p:childTnLst>
                                </p:cTn>
                              </p:par>
                              <p:par>
                                <p:cTn id="210" presetID="53" presetClass="entr" presetSubtype="16" fill="hold" grpId="0" nodeType="withEffect">
                                  <p:stCondLst>
                                    <p:cond delay="4750"/>
                                  </p:stCondLst>
                                  <p:childTnLst>
                                    <p:set>
                                      <p:cBhvr>
                                        <p:cTn id="211" dur="1" fill="hold">
                                          <p:stCondLst>
                                            <p:cond delay="0"/>
                                          </p:stCondLst>
                                        </p:cTn>
                                        <p:tgtEl>
                                          <p:spTgt spid="129"/>
                                        </p:tgtEl>
                                        <p:attrNameLst>
                                          <p:attrName>style.visibility</p:attrName>
                                        </p:attrNameLst>
                                      </p:cBhvr>
                                      <p:to>
                                        <p:strVal val="visible"/>
                                      </p:to>
                                    </p:set>
                                    <p:anim calcmode="lin" valueType="num">
                                      <p:cBhvr>
                                        <p:cTn id="212" dur="500" fill="hold"/>
                                        <p:tgtEl>
                                          <p:spTgt spid="129"/>
                                        </p:tgtEl>
                                        <p:attrNameLst>
                                          <p:attrName>ppt_w</p:attrName>
                                        </p:attrNameLst>
                                      </p:cBhvr>
                                      <p:tavLst>
                                        <p:tav tm="0">
                                          <p:val>
                                            <p:fltVal val="0"/>
                                          </p:val>
                                        </p:tav>
                                        <p:tav tm="100000">
                                          <p:val>
                                            <p:strVal val="#ppt_w"/>
                                          </p:val>
                                        </p:tav>
                                      </p:tavLst>
                                    </p:anim>
                                    <p:anim calcmode="lin" valueType="num">
                                      <p:cBhvr>
                                        <p:cTn id="213" dur="500" fill="hold"/>
                                        <p:tgtEl>
                                          <p:spTgt spid="129"/>
                                        </p:tgtEl>
                                        <p:attrNameLst>
                                          <p:attrName>ppt_h</p:attrName>
                                        </p:attrNameLst>
                                      </p:cBhvr>
                                      <p:tavLst>
                                        <p:tav tm="0">
                                          <p:val>
                                            <p:fltVal val="0"/>
                                          </p:val>
                                        </p:tav>
                                        <p:tav tm="100000">
                                          <p:val>
                                            <p:strVal val="#ppt_h"/>
                                          </p:val>
                                        </p:tav>
                                      </p:tavLst>
                                    </p:anim>
                                    <p:animEffect transition="in" filter="fade">
                                      <p:cBhvr>
                                        <p:cTn id="214" dur="500"/>
                                        <p:tgtEl>
                                          <p:spTgt spid="129"/>
                                        </p:tgtEl>
                                      </p:cBhvr>
                                    </p:animEffect>
                                  </p:childTnLst>
                                </p:cTn>
                              </p:par>
                              <p:par>
                                <p:cTn id="215" presetID="53" presetClass="entr" presetSubtype="16" fill="hold" grpId="0" nodeType="withEffect">
                                  <p:stCondLst>
                                    <p:cond delay="4750"/>
                                  </p:stCondLst>
                                  <p:childTnLst>
                                    <p:set>
                                      <p:cBhvr>
                                        <p:cTn id="216" dur="1" fill="hold">
                                          <p:stCondLst>
                                            <p:cond delay="0"/>
                                          </p:stCondLst>
                                        </p:cTn>
                                        <p:tgtEl>
                                          <p:spTgt spid="152"/>
                                        </p:tgtEl>
                                        <p:attrNameLst>
                                          <p:attrName>style.visibility</p:attrName>
                                        </p:attrNameLst>
                                      </p:cBhvr>
                                      <p:to>
                                        <p:strVal val="visible"/>
                                      </p:to>
                                    </p:set>
                                    <p:anim calcmode="lin" valueType="num">
                                      <p:cBhvr>
                                        <p:cTn id="217" dur="500" fill="hold"/>
                                        <p:tgtEl>
                                          <p:spTgt spid="152"/>
                                        </p:tgtEl>
                                        <p:attrNameLst>
                                          <p:attrName>ppt_w</p:attrName>
                                        </p:attrNameLst>
                                      </p:cBhvr>
                                      <p:tavLst>
                                        <p:tav tm="0">
                                          <p:val>
                                            <p:fltVal val="0"/>
                                          </p:val>
                                        </p:tav>
                                        <p:tav tm="100000">
                                          <p:val>
                                            <p:strVal val="#ppt_w"/>
                                          </p:val>
                                        </p:tav>
                                      </p:tavLst>
                                    </p:anim>
                                    <p:anim calcmode="lin" valueType="num">
                                      <p:cBhvr>
                                        <p:cTn id="218" dur="500" fill="hold"/>
                                        <p:tgtEl>
                                          <p:spTgt spid="152"/>
                                        </p:tgtEl>
                                        <p:attrNameLst>
                                          <p:attrName>ppt_h</p:attrName>
                                        </p:attrNameLst>
                                      </p:cBhvr>
                                      <p:tavLst>
                                        <p:tav tm="0">
                                          <p:val>
                                            <p:fltVal val="0"/>
                                          </p:val>
                                        </p:tav>
                                        <p:tav tm="100000">
                                          <p:val>
                                            <p:strVal val="#ppt_h"/>
                                          </p:val>
                                        </p:tav>
                                      </p:tavLst>
                                    </p:anim>
                                    <p:animEffect transition="in" filter="fade">
                                      <p:cBhvr>
                                        <p:cTn id="219" dur="500"/>
                                        <p:tgtEl>
                                          <p:spTgt spid="152"/>
                                        </p:tgtEl>
                                      </p:cBhvr>
                                    </p:animEffect>
                                  </p:childTnLst>
                                </p:cTn>
                              </p:par>
                              <p:par>
                                <p:cTn id="220" presetID="53" presetClass="entr" presetSubtype="16" fill="hold" grpId="0" nodeType="withEffect">
                                  <p:stCondLst>
                                    <p:cond delay="4750"/>
                                  </p:stCondLst>
                                  <p:childTnLst>
                                    <p:set>
                                      <p:cBhvr>
                                        <p:cTn id="221" dur="1" fill="hold">
                                          <p:stCondLst>
                                            <p:cond delay="0"/>
                                          </p:stCondLst>
                                        </p:cTn>
                                        <p:tgtEl>
                                          <p:spTgt spid="175"/>
                                        </p:tgtEl>
                                        <p:attrNameLst>
                                          <p:attrName>style.visibility</p:attrName>
                                        </p:attrNameLst>
                                      </p:cBhvr>
                                      <p:to>
                                        <p:strVal val="visible"/>
                                      </p:to>
                                    </p:set>
                                    <p:anim calcmode="lin" valueType="num">
                                      <p:cBhvr>
                                        <p:cTn id="222" dur="500" fill="hold"/>
                                        <p:tgtEl>
                                          <p:spTgt spid="175"/>
                                        </p:tgtEl>
                                        <p:attrNameLst>
                                          <p:attrName>ppt_w</p:attrName>
                                        </p:attrNameLst>
                                      </p:cBhvr>
                                      <p:tavLst>
                                        <p:tav tm="0">
                                          <p:val>
                                            <p:fltVal val="0"/>
                                          </p:val>
                                        </p:tav>
                                        <p:tav tm="100000">
                                          <p:val>
                                            <p:strVal val="#ppt_w"/>
                                          </p:val>
                                        </p:tav>
                                      </p:tavLst>
                                    </p:anim>
                                    <p:anim calcmode="lin" valueType="num">
                                      <p:cBhvr>
                                        <p:cTn id="223" dur="500" fill="hold"/>
                                        <p:tgtEl>
                                          <p:spTgt spid="175"/>
                                        </p:tgtEl>
                                        <p:attrNameLst>
                                          <p:attrName>ppt_h</p:attrName>
                                        </p:attrNameLst>
                                      </p:cBhvr>
                                      <p:tavLst>
                                        <p:tav tm="0">
                                          <p:val>
                                            <p:fltVal val="0"/>
                                          </p:val>
                                        </p:tav>
                                        <p:tav tm="100000">
                                          <p:val>
                                            <p:strVal val="#ppt_h"/>
                                          </p:val>
                                        </p:tav>
                                      </p:tavLst>
                                    </p:anim>
                                    <p:animEffect transition="in" filter="fade">
                                      <p:cBhvr>
                                        <p:cTn id="224" dur="500"/>
                                        <p:tgtEl>
                                          <p:spTgt spid="175"/>
                                        </p:tgtEl>
                                      </p:cBhvr>
                                    </p:animEffect>
                                  </p:childTnLst>
                                </p:cTn>
                              </p:par>
                              <p:par>
                                <p:cTn id="225" presetID="53" presetClass="entr" presetSubtype="16" fill="hold" grpId="0" nodeType="withEffect">
                                  <p:stCondLst>
                                    <p:cond delay="5250"/>
                                  </p:stCondLst>
                                  <p:childTnLst>
                                    <p:set>
                                      <p:cBhvr>
                                        <p:cTn id="226" dur="1" fill="hold">
                                          <p:stCondLst>
                                            <p:cond delay="0"/>
                                          </p:stCondLst>
                                        </p:cTn>
                                        <p:tgtEl>
                                          <p:spTgt spid="47"/>
                                        </p:tgtEl>
                                        <p:attrNameLst>
                                          <p:attrName>style.visibility</p:attrName>
                                        </p:attrNameLst>
                                      </p:cBhvr>
                                      <p:to>
                                        <p:strVal val="visible"/>
                                      </p:to>
                                    </p:set>
                                    <p:anim calcmode="lin" valueType="num">
                                      <p:cBhvr>
                                        <p:cTn id="227" dur="500" fill="hold"/>
                                        <p:tgtEl>
                                          <p:spTgt spid="47"/>
                                        </p:tgtEl>
                                        <p:attrNameLst>
                                          <p:attrName>ppt_w</p:attrName>
                                        </p:attrNameLst>
                                      </p:cBhvr>
                                      <p:tavLst>
                                        <p:tav tm="0">
                                          <p:val>
                                            <p:fltVal val="0"/>
                                          </p:val>
                                        </p:tav>
                                        <p:tav tm="100000">
                                          <p:val>
                                            <p:strVal val="#ppt_w"/>
                                          </p:val>
                                        </p:tav>
                                      </p:tavLst>
                                    </p:anim>
                                    <p:anim calcmode="lin" valueType="num">
                                      <p:cBhvr>
                                        <p:cTn id="228" dur="500" fill="hold"/>
                                        <p:tgtEl>
                                          <p:spTgt spid="47"/>
                                        </p:tgtEl>
                                        <p:attrNameLst>
                                          <p:attrName>ppt_h</p:attrName>
                                        </p:attrNameLst>
                                      </p:cBhvr>
                                      <p:tavLst>
                                        <p:tav tm="0">
                                          <p:val>
                                            <p:fltVal val="0"/>
                                          </p:val>
                                        </p:tav>
                                        <p:tav tm="100000">
                                          <p:val>
                                            <p:strVal val="#ppt_h"/>
                                          </p:val>
                                        </p:tav>
                                      </p:tavLst>
                                    </p:anim>
                                    <p:animEffect transition="in" filter="fade">
                                      <p:cBhvr>
                                        <p:cTn id="229" dur="500"/>
                                        <p:tgtEl>
                                          <p:spTgt spid="47"/>
                                        </p:tgtEl>
                                      </p:cBhvr>
                                    </p:animEffect>
                                  </p:childTnLst>
                                </p:cTn>
                              </p:par>
                              <p:par>
                                <p:cTn id="230" presetID="53" presetClass="entr" presetSubtype="16" fill="hold" grpId="0" nodeType="withEffect">
                                  <p:stCondLst>
                                    <p:cond delay="5250"/>
                                  </p:stCondLst>
                                  <p:childTnLst>
                                    <p:set>
                                      <p:cBhvr>
                                        <p:cTn id="231" dur="1" fill="hold">
                                          <p:stCondLst>
                                            <p:cond delay="0"/>
                                          </p:stCondLst>
                                        </p:cTn>
                                        <p:tgtEl>
                                          <p:spTgt spid="91"/>
                                        </p:tgtEl>
                                        <p:attrNameLst>
                                          <p:attrName>style.visibility</p:attrName>
                                        </p:attrNameLst>
                                      </p:cBhvr>
                                      <p:to>
                                        <p:strVal val="visible"/>
                                      </p:to>
                                    </p:set>
                                    <p:anim calcmode="lin" valueType="num">
                                      <p:cBhvr>
                                        <p:cTn id="232" dur="500" fill="hold"/>
                                        <p:tgtEl>
                                          <p:spTgt spid="91"/>
                                        </p:tgtEl>
                                        <p:attrNameLst>
                                          <p:attrName>ppt_w</p:attrName>
                                        </p:attrNameLst>
                                      </p:cBhvr>
                                      <p:tavLst>
                                        <p:tav tm="0">
                                          <p:val>
                                            <p:fltVal val="0"/>
                                          </p:val>
                                        </p:tav>
                                        <p:tav tm="100000">
                                          <p:val>
                                            <p:strVal val="#ppt_w"/>
                                          </p:val>
                                        </p:tav>
                                      </p:tavLst>
                                    </p:anim>
                                    <p:anim calcmode="lin" valueType="num">
                                      <p:cBhvr>
                                        <p:cTn id="233" dur="500" fill="hold"/>
                                        <p:tgtEl>
                                          <p:spTgt spid="91"/>
                                        </p:tgtEl>
                                        <p:attrNameLst>
                                          <p:attrName>ppt_h</p:attrName>
                                        </p:attrNameLst>
                                      </p:cBhvr>
                                      <p:tavLst>
                                        <p:tav tm="0">
                                          <p:val>
                                            <p:fltVal val="0"/>
                                          </p:val>
                                        </p:tav>
                                        <p:tav tm="100000">
                                          <p:val>
                                            <p:strVal val="#ppt_h"/>
                                          </p:val>
                                        </p:tav>
                                      </p:tavLst>
                                    </p:anim>
                                    <p:animEffect transition="in" filter="fade">
                                      <p:cBhvr>
                                        <p:cTn id="234" dur="500"/>
                                        <p:tgtEl>
                                          <p:spTgt spid="91"/>
                                        </p:tgtEl>
                                      </p:cBhvr>
                                    </p:animEffect>
                                  </p:childTnLst>
                                </p:cTn>
                              </p:par>
                              <p:par>
                                <p:cTn id="235" presetID="53" presetClass="entr" presetSubtype="16" fill="hold" grpId="0" nodeType="withEffect">
                                  <p:stCondLst>
                                    <p:cond delay="5250"/>
                                  </p:stCondLst>
                                  <p:childTnLst>
                                    <p:set>
                                      <p:cBhvr>
                                        <p:cTn id="236" dur="1" fill="hold">
                                          <p:stCondLst>
                                            <p:cond delay="0"/>
                                          </p:stCondLst>
                                        </p:cTn>
                                        <p:tgtEl>
                                          <p:spTgt spid="114"/>
                                        </p:tgtEl>
                                        <p:attrNameLst>
                                          <p:attrName>style.visibility</p:attrName>
                                        </p:attrNameLst>
                                      </p:cBhvr>
                                      <p:to>
                                        <p:strVal val="visible"/>
                                      </p:to>
                                    </p:set>
                                    <p:anim calcmode="lin" valueType="num">
                                      <p:cBhvr>
                                        <p:cTn id="237" dur="500" fill="hold"/>
                                        <p:tgtEl>
                                          <p:spTgt spid="114"/>
                                        </p:tgtEl>
                                        <p:attrNameLst>
                                          <p:attrName>ppt_w</p:attrName>
                                        </p:attrNameLst>
                                      </p:cBhvr>
                                      <p:tavLst>
                                        <p:tav tm="0">
                                          <p:val>
                                            <p:fltVal val="0"/>
                                          </p:val>
                                        </p:tav>
                                        <p:tav tm="100000">
                                          <p:val>
                                            <p:strVal val="#ppt_w"/>
                                          </p:val>
                                        </p:tav>
                                      </p:tavLst>
                                    </p:anim>
                                    <p:anim calcmode="lin" valueType="num">
                                      <p:cBhvr>
                                        <p:cTn id="238" dur="500" fill="hold"/>
                                        <p:tgtEl>
                                          <p:spTgt spid="114"/>
                                        </p:tgtEl>
                                        <p:attrNameLst>
                                          <p:attrName>ppt_h</p:attrName>
                                        </p:attrNameLst>
                                      </p:cBhvr>
                                      <p:tavLst>
                                        <p:tav tm="0">
                                          <p:val>
                                            <p:fltVal val="0"/>
                                          </p:val>
                                        </p:tav>
                                        <p:tav tm="100000">
                                          <p:val>
                                            <p:strVal val="#ppt_h"/>
                                          </p:val>
                                        </p:tav>
                                      </p:tavLst>
                                    </p:anim>
                                    <p:animEffect transition="in" filter="fade">
                                      <p:cBhvr>
                                        <p:cTn id="239" dur="500"/>
                                        <p:tgtEl>
                                          <p:spTgt spid="114"/>
                                        </p:tgtEl>
                                      </p:cBhvr>
                                    </p:animEffect>
                                  </p:childTnLst>
                                </p:cTn>
                              </p:par>
                              <p:par>
                                <p:cTn id="240" presetID="53" presetClass="entr" presetSubtype="16" fill="hold" grpId="0" nodeType="withEffect">
                                  <p:stCondLst>
                                    <p:cond delay="5250"/>
                                  </p:stCondLst>
                                  <p:childTnLst>
                                    <p:set>
                                      <p:cBhvr>
                                        <p:cTn id="241" dur="1" fill="hold">
                                          <p:stCondLst>
                                            <p:cond delay="0"/>
                                          </p:stCondLst>
                                        </p:cTn>
                                        <p:tgtEl>
                                          <p:spTgt spid="137"/>
                                        </p:tgtEl>
                                        <p:attrNameLst>
                                          <p:attrName>style.visibility</p:attrName>
                                        </p:attrNameLst>
                                      </p:cBhvr>
                                      <p:to>
                                        <p:strVal val="visible"/>
                                      </p:to>
                                    </p:set>
                                    <p:anim calcmode="lin" valueType="num">
                                      <p:cBhvr>
                                        <p:cTn id="242" dur="500" fill="hold"/>
                                        <p:tgtEl>
                                          <p:spTgt spid="137"/>
                                        </p:tgtEl>
                                        <p:attrNameLst>
                                          <p:attrName>ppt_w</p:attrName>
                                        </p:attrNameLst>
                                      </p:cBhvr>
                                      <p:tavLst>
                                        <p:tav tm="0">
                                          <p:val>
                                            <p:fltVal val="0"/>
                                          </p:val>
                                        </p:tav>
                                        <p:tav tm="100000">
                                          <p:val>
                                            <p:strVal val="#ppt_w"/>
                                          </p:val>
                                        </p:tav>
                                      </p:tavLst>
                                    </p:anim>
                                    <p:anim calcmode="lin" valueType="num">
                                      <p:cBhvr>
                                        <p:cTn id="243" dur="500" fill="hold"/>
                                        <p:tgtEl>
                                          <p:spTgt spid="137"/>
                                        </p:tgtEl>
                                        <p:attrNameLst>
                                          <p:attrName>ppt_h</p:attrName>
                                        </p:attrNameLst>
                                      </p:cBhvr>
                                      <p:tavLst>
                                        <p:tav tm="0">
                                          <p:val>
                                            <p:fltVal val="0"/>
                                          </p:val>
                                        </p:tav>
                                        <p:tav tm="100000">
                                          <p:val>
                                            <p:strVal val="#ppt_h"/>
                                          </p:val>
                                        </p:tav>
                                      </p:tavLst>
                                    </p:anim>
                                    <p:animEffect transition="in" filter="fade">
                                      <p:cBhvr>
                                        <p:cTn id="244" dur="500"/>
                                        <p:tgtEl>
                                          <p:spTgt spid="137"/>
                                        </p:tgtEl>
                                      </p:cBhvr>
                                    </p:animEffect>
                                  </p:childTnLst>
                                </p:cTn>
                              </p:par>
                              <p:par>
                                <p:cTn id="245" presetID="53" presetClass="entr" presetSubtype="16" fill="hold" grpId="0" nodeType="withEffect">
                                  <p:stCondLst>
                                    <p:cond delay="5250"/>
                                  </p:stCondLst>
                                  <p:childTnLst>
                                    <p:set>
                                      <p:cBhvr>
                                        <p:cTn id="246" dur="1" fill="hold">
                                          <p:stCondLst>
                                            <p:cond delay="0"/>
                                          </p:stCondLst>
                                        </p:cTn>
                                        <p:tgtEl>
                                          <p:spTgt spid="160"/>
                                        </p:tgtEl>
                                        <p:attrNameLst>
                                          <p:attrName>style.visibility</p:attrName>
                                        </p:attrNameLst>
                                      </p:cBhvr>
                                      <p:to>
                                        <p:strVal val="visible"/>
                                      </p:to>
                                    </p:set>
                                    <p:anim calcmode="lin" valueType="num">
                                      <p:cBhvr>
                                        <p:cTn id="247" dur="500" fill="hold"/>
                                        <p:tgtEl>
                                          <p:spTgt spid="160"/>
                                        </p:tgtEl>
                                        <p:attrNameLst>
                                          <p:attrName>ppt_w</p:attrName>
                                        </p:attrNameLst>
                                      </p:cBhvr>
                                      <p:tavLst>
                                        <p:tav tm="0">
                                          <p:val>
                                            <p:fltVal val="0"/>
                                          </p:val>
                                        </p:tav>
                                        <p:tav tm="100000">
                                          <p:val>
                                            <p:strVal val="#ppt_w"/>
                                          </p:val>
                                        </p:tav>
                                      </p:tavLst>
                                    </p:anim>
                                    <p:anim calcmode="lin" valueType="num">
                                      <p:cBhvr>
                                        <p:cTn id="248" dur="500" fill="hold"/>
                                        <p:tgtEl>
                                          <p:spTgt spid="160"/>
                                        </p:tgtEl>
                                        <p:attrNameLst>
                                          <p:attrName>ppt_h</p:attrName>
                                        </p:attrNameLst>
                                      </p:cBhvr>
                                      <p:tavLst>
                                        <p:tav tm="0">
                                          <p:val>
                                            <p:fltVal val="0"/>
                                          </p:val>
                                        </p:tav>
                                        <p:tav tm="100000">
                                          <p:val>
                                            <p:strVal val="#ppt_h"/>
                                          </p:val>
                                        </p:tav>
                                      </p:tavLst>
                                    </p:anim>
                                    <p:animEffect transition="in" filter="fade">
                                      <p:cBhvr>
                                        <p:cTn id="249" dur="500"/>
                                        <p:tgtEl>
                                          <p:spTgt spid="160"/>
                                        </p:tgtEl>
                                      </p:cBhvr>
                                    </p:animEffect>
                                  </p:childTnLst>
                                </p:cTn>
                              </p:par>
                              <p:par>
                                <p:cTn id="250" presetID="53" presetClass="entr" presetSubtype="16" fill="hold" grpId="0" nodeType="withEffect">
                                  <p:stCondLst>
                                    <p:cond delay="5250"/>
                                  </p:stCondLst>
                                  <p:childTnLst>
                                    <p:set>
                                      <p:cBhvr>
                                        <p:cTn id="251" dur="1" fill="hold">
                                          <p:stCondLst>
                                            <p:cond delay="0"/>
                                          </p:stCondLst>
                                        </p:cTn>
                                        <p:tgtEl>
                                          <p:spTgt spid="183"/>
                                        </p:tgtEl>
                                        <p:attrNameLst>
                                          <p:attrName>style.visibility</p:attrName>
                                        </p:attrNameLst>
                                      </p:cBhvr>
                                      <p:to>
                                        <p:strVal val="visible"/>
                                      </p:to>
                                    </p:set>
                                    <p:anim calcmode="lin" valueType="num">
                                      <p:cBhvr>
                                        <p:cTn id="252" dur="500" fill="hold"/>
                                        <p:tgtEl>
                                          <p:spTgt spid="183"/>
                                        </p:tgtEl>
                                        <p:attrNameLst>
                                          <p:attrName>ppt_w</p:attrName>
                                        </p:attrNameLst>
                                      </p:cBhvr>
                                      <p:tavLst>
                                        <p:tav tm="0">
                                          <p:val>
                                            <p:fltVal val="0"/>
                                          </p:val>
                                        </p:tav>
                                        <p:tav tm="100000">
                                          <p:val>
                                            <p:strVal val="#ppt_w"/>
                                          </p:val>
                                        </p:tav>
                                      </p:tavLst>
                                    </p:anim>
                                    <p:anim calcmode="lin" valueType="num">
                                      <p:cBhvr>
                                        <p:cTn id="253" dur="500" fill="hold"/>
                                        <p:tgtEl>
                                          <p:spTgt spid="183"/>
                                        </p:tgtEl>
                                        <p:attrNameLst>
                                          <p:attrName>ppt_h</p:attrName>
                                        </p:attrNameLst>
                                      </p:cBhvr>
                                      <p:tavLst>
                                        <p:tav tm="0">
                                          <p:val>
                                            <p:fltVal val="0"/>
                                          </p:val>
                                        </p:tav>
                                        <p:tav tm="100000">
                                          <p:val>
                                            <p:strVal val="#ppt_h"/>
                                          </p:val>
                                        </p:tav>
                                      </p:tavLst>
                                    </p:anim>
                                    <p:animEffect transition="in" filter="fade">
                                      <p:cBhvr>
                                        <p:cTn id="254" dur="500"/>
                                        <p:tgtEl>
                                          <p:spTgt spid="183"/>
                                        </p:tgtEl>
                                      </p:cBhvr>
                                    </p:animEffect>
                                  </p:childTnLst>
                                </p:cTn>
                              </p:par>
                              <p:par>
                                <p:cTn id="255" presetID="53" presetClass="entr" presetSubtype="16" fill="hold" grpId="0" nodeType="withEffect">
                                  <p:stCondLst>
                                    <p:cond delay="5250"/>
                                  </p:stCondLst>
                                  <p:childTnLst>
                                    <p:set>
                                      <p:cBhvr>
                                        <p:cTn id="256" dur="1" fill="hold">
                                          <p:stCondLst>
                                            <p:cond delay="0"/>
                                          </p:stCondLst>
                                        </p:cTn>
                                        <p:tgtEl>
                                          <p:spTgt spid="52"/>
                                        </p:tgtEl>
                                        <p:attrNameLst>
                                          <p:attrName>style.visibility</p:attrName>
                                        </p:attrNameLst>
                                      </p:cBhvr>
                                      <p:to>
                                        <p:strVal val="visible"/>
                                      </p:to>
                                    </p:set>
                                    <p:anim calcmode="lin" valueType="num">
                                      <p:cBhvr>
                                        <p:cTn id="257" dur="500" fill="hold"/>
                                        <p:tgtEl>
                                          <p:spTgt spid="52"/>
                                        </p:tgtEl>
                                        <p:attrNameLst>
                                          <p:attrName>ppt_w</p:attrName>
                                        </p:attrNameLst>
                                      </p:cBhvr>
                                      <p:tavLst>
                                        <p:tav tm="0">
                                          <p:val>
                                            <p:fltVal val="0"/>
                                          </p:val>
                                        </p:tav>
                                        <p:tav tm="100000">
                                          <p:val>
                                            <p:strVal val="#ppt_w"/>
                                          </p:val>
                                        </p:tav>
                                      </p:tavLst>
                                    </p:anim>
                                    <p:anim calcmode="lin" valueType="num">
                                      <p:cBhvr>
                                        <p:cTn id="258" dur="500" fill="hold"/>
                                        <p:tgtEl>
                                          <p:spTgt spid="52"/>
                                        </p:tgtEl>
                                        <p:attrNameLst>
                                          <p:attrName>ppt_h</p:attrName>
                                        </p:attrNameLst>
                                      </p:cBhvr>
                                      <p:tavLst>
                                        <p:tav tm="0">
                                          <p:val>
                                            <p:fltVal val="0"/>
                                          </p:val>
                                        </p:tav>
                                        <p:tav tm="100000">
                                          <p:val>
                                            <p:strVal val="#ppt_h"/>
                                          </p:val>
                                        </p:tav>
                                      </p:tavLst>
                                    </p:anim>
                                    <p:animEffect transition="in" filter="fade">
                                      <p:cBhvr>
                                        <p:cTn id="259" dur="500"/>
                                        <p:tgtEl>
                                          <p:spTgt spid="52"/>
                                        </p:tgtEl>
                                      </p:cBhvr>
                                    </p:animEffect>
                                  </p:childTnLst>
                                </p:cTn>
                              </p:par>
                              <p:par>
                                <p:cTn id="260" presetID="53" presetClass="entr" presetSubtype="16" fill="hold" grpId="0" nodeType="withEffect">
                                  <p:stCondLst>
                                    <p:cond delay="5250"/>
                                  </p:stCondLst>
                                  <p:childTnLst>
                                    <p:set>
                                      <p:cBhvr>
                                        <p:cTn id="261" dur="1" fill="hold">
                                          <p:stCondLst>
                                            <p:cond delay="0"/>
                                          </p:stCondLst>
                                        </p:cTn>
                                        <p:tgtEl>
                                          <p:spTgt spid="88"/>
                                        </p:tgtEl>
                                        <p:attrNameLst>
                                          <p:attrName>style.visibility</p:attrName>
                                        </p:attrNameLst>
                                      </p:cBhvr>
                                      <p:to>
                                        <p:strVal val="visible"/>
                                      </p:to>
                                    </p:set>
                                    <p:anim calcmode="lin" valueType="num">
                                      <p:cBhvr>
                                        <p:cTn id="262" dur="500" fill="hold"/>
                                        <p:tgtEl>
                                          <p:spTgt spid="88"/>
                                        </p:tgtEl>
                                        <p:attrNameLst>
                                          <p:attrName>ppt_w</p:attrName>
                                        </p:attrNameLst>
                                      </p:cBhvr>
                                      <p:tavLst>
                                        <p:tav tm="0">
                                          <p:val>
                                            <p:fltVal val="0"/>
                                          </p:val>
                                        </p:tav>
                                        <p:tav tm="100000">
                                          <p:val>
                                            <p:strVal val="#ppt_w"/>
                                          </p:val>
                                        </p:tav>
                                      </p:tavLst>
                                    </p:anim>
                                    <p:anim calcmode="lin" valueType="num">
                                      <p:cBhvr>
                                        <p:cTn id="263" dur="500" fill="hold"/>
                                        <p:tgtEl>
                                          <p:spTgt spid="88"/>
                                        </p:tgtEl>
                                        <p:attrNameLst>
                                          <p:attrName>ppt_h</p:attrName>
                                        </p:attrNameLst>
                                      </p:cBhvr>
                                      <p:tavLst>
                                        <p:tav tm="0">
                                          <p:val>
                                            <p:fltVal val="0"/>
                                          </p:val>
                                        </p:tav>
                                        <p:tav tm="100000">
                                          <p:val>
                                            <p:strVal val="#ppt_h"/>
                                          </p:val>
                                        </p:tav>
                                      </p:tavLst>
                                    </p:anim>
                                    <p:animEffect transition="in" filter="fade">
                                      <p:cBhvr>
                                        <p:cTn id="264" dur="500"/>
                                        <p:tgtEl>
                                          <p:spTgt spid="88"/>
                                        </p:tgtEl>
                                      </p:cBhvr>
                                    </p:animEffect>
                                  </p:childTnLst>
                                </p:cTn>
                              </p:par>
                              <p:par>
                                <p:cTn id="265" presetID="53" presetClass="entr" presetSubtype="16" fill="hold" grpId="0" nodeType="withEffect">
                                  <p:stCondLst>
                                    <p:cond delay="5250"/>
                                  </p:stCondLst>
                                  <p:childTnLst>
                                    <p:set>
                                      <p:cBhvr>
                                        <p:cTn id="266" dur="1" fill="hold">
                                          <p:stCondLst>
                                            <p:cond delay="0"/>
                                          </p:stCondLst>
                                        </p:cTn>
                                        <p:tgtEl>
                                          <p:spTgt spid="111"/>
                                        </p:tgtEl>
                                        <p:attrNameLst>
                                          <p:attrName>style.visibility</p:attrName>
                                        </p:attrNameLst>
                                      </p:cBhvr>
                                      <p:to>
                                        <p:strVal val="visible"/>
                                      </p:to>
                                    </p:set>
                                    <p:anim calcmode="lin" valueType="num">
                                      <p:cBhvr>
                                        <p:cTn id="267" dur="500" fill="hold"/>
                                        <p:tgtEl>
                                          <p:spTgt spid="111"/>
                                        </p:tgtEl>
                                        <p:attrNameLst>
                                          <p:attrName>ppt_w</p:attrName>
                                        </p:attrNameLst>
                                      </p:cBhvr>
                                      <p:tavLst>
                                        <p:tav tm="0">
                                          <p:val>
                                            <p:fltVal val="0"/>
                                          </p:val>
                                        </p:tav>
                                        <p:tav tm="100000">
                                          <p:val>
                                            <p:strVal val="#ppt_w"/>
                                          </p:val>
                                        </p:tav>
                                      </p:tavLst>
                                    </p:anim>
                                    <p:anim calcmode="lin" valueType="num">
                                      <p:cBhvr>
                                        <p:cTn id="268" dur="500" fill="hold"/>
                                        <p:tgtEl>
                                          <p:spTgt spid="111"/>
                                        </p:tgtEl>
                                        <p:attrNameLst>
                                          <p:attrName>ppt_h</p:attrName>
                                        </p:attrNameLst>
                                      </p:cBhvr>
                                      <p:tavLst>
                                        <p:tav tm="0">
                                          <p:val>
                                            <p:fltVal val="0"/>
                                          </p:val>
                                        </p:tav>
                                        <p:tav tm="100000">
                                          <p:val>
                                            <p:strVal val="#ppt_h"/>
                                          </p:val>
                                        </p:tav>
                                      </p:tavLst>
                                    </p:anim>
                                    <p:animEffect transition="in" filter="fade">
                                      <p:cBhvr>
                                        <p:cTn id="269" dur="500"/>
                                        <p:tgtEl>
                                          <p:spTgt spid="111"/>
                                        </p:tgtEl>
                                      </p:cBhvr>
                                    </p:animEffect>
                                  </p:childTnLst>
                                </p:cTn>
                              </p:par>
                              <p:par>
                                <p:cTn id="270" presetID="53" presetClass="entr" presetSubtype="16" fill="hold" grpId="0" nodeType="withEffect">
                                  <p:stCondLst>
                                    <p:cond delay="5250"/>
                                  </p:stCondLst>
                                  <p:childTnLst>
                                    <p:set>
                                      <p:cBhvr>
                                        <p:cTn id="271" dur="1" fill="hold">
                                          <p:stCondLst>
                                            <p:cond delay="0"/>
                                          </p:stCondLst>
                                        </p:cTn>
                                        <p:tgtEl>
                                          <p:spTgt spid="134"/>
                                        </p:tgtEl>
                                        <p:attrNameLst>
                                          <p:attrName>style.visibility</p:attrName>
                                        </p:attrNameLst>
                                      </p:cBhvr>
                                      <p:to>
                                        <p:strVal val="visible"/>
                                      </p:to>
                                    </p:set>
                                    <p:anim calcmode="lin" valueType="num">
                                      <p:cBhvr>
                                        <p:cTn id="272" dur="500" fill="hold"/>
                                        <p:tgtEl>
                                          <p:spTgt spid="134"/>
                                        </p:tgtEl>
                                        <p:attrNameLst>
                                          <p:attrName>ppt_w</p:attrName>
                                        </p:attrNameLst>
                                      </p:cBhvr>
                                      <p:tavLst>
                                        <p:tav tm="0">
                                          <p:val>
                                            <p:fltVal val="0"/>
                                          </p:val>
                                        </p:tav>
                                        <p:tav tm="100000">
                                          <p:val>
                                            <p:strVal val="#ppt_w"/>
                                          </p:val>
                                        </p:tav>
                                      </p:tavLst>
                                    </p:anim>
                                    <p:anim calcmode="lin" valueType="num">
                                      <p:cBhvr>
                                        <p:cTn id="273" dur="500" fill="hold"/>
                                        <p:tgtEl>
                                          <p:spTgt spid="134"/>
                                        </p:tgtEl>
                                        <p:attrNameLst>
                                          <p:attrName>ppt_h</p:attrName>
                                        </p:attrNameLst>
                                      </p:cBhvr>
                                      <p:tavLst>
                                        <p:tav tm="0">
                                          <p:val>
                                            <p:fltVal val="0"/>
                                          </p:val>
                                        </p:tav>
                                        <p:tav tm="100000">
                                          <p:val>
                                            <p:strVal val="#ppt_h"/>
                                          </p:val>
                                        </p:tav>
                                      </p:tavLst>
                                    </p:anim>
                                    <p:animEffect transition="in" filter="fade">
                                      <p:cBhvr>
                                        <p:cTn id="274" dur="500"/>
                                        <p:tgtEl>
                                          <p:spTgt spid="134"/>
                                        </p:tgtEl>
                                      </p:cBhvr>
                                    </p:animEffect>
                                  </p:childTnLst>
                                </p:cTn>
                              </p:par>
                              <p:par>
                                <p:cTn id="275" presetID="53" presetClass="entr" presetSubtype="16" fill="hold" grpId="0" nodeType="withEffect">
                                  <p:stCondLst>
                                    <p:cond delay="5250"/>
                                  </p:stCondLst>
                                  <p:childTnLst>
                                    <p:set>
                                      <p:cBhvr>
                                        <p:cTn id="276" dur="1" fill="hold">
                                          <p:stCondLst>
                                            <p:cond delay="0"/>
                                          </p:stCondLst>
                                        </p:cTn>
                                        <p:tgtEl>
                                          <p:spTgt spid="157"/>
                                        </p:tgtEl>
                                        <p:attrNameLst>
                                          <p:attrName>style.visibility</p:attrName>
                                        </p:attrNameLst>
                                      </p:cBhvr>
                                      <p:to>
                                        <p:strVal val="visible"/>
                                      </p:to>
                                    </p:set>
                                    <p:anim calcmode="lin" valueType="num">
                                      <p:cBhvr>
                                        <p:cTn id="277" dur="500" fill="hold"/>
                                        <p:tgtEl>
                                          <p:spTgt spid="157"/>
                                        </p:tgtEl>
                                        <p:attrNameLst>
                                          <p:attrName>ppt_w</p:attrName>
                                        </p:attrNameLst>
                                      </p:cBhvr>
                                      <p:tavLst>
                                        <p:tav tm="0">
                                          <p:val>
                                            <p:fltVal val="0"/>
                                          </p:val>
                                        </p:tav>
                                        <p:tav tm="100000">
                                          <p:val>
                                            <p:strVal val="#ppt_w"/>
                                          </p:val>
                                        </p:tav>
                                      </p:tavLst>
                                    </p:anim>
                                    <p:anim calcmode="lin" valueType="num">
                                      <p:cBhvr>
                                        <p:cTn id="278" dur="500" fill="hold"/>
                                        <p:tgtEl>
                                          <p:spTgt spid="157"/>
                                        </p:tgtEl>
                                        <p:attrNameLst>
                                          <p:attrName>ppt_h</p:attrName>
                                        </p:attrNameLst>
                                      </p:cBhvr>
                                      <p:tavLst>
                                        <p:tav tm="0">
                                          <p:val>
                                            <p:fltVal val="0"/>
                                          </p:val>
                                        </p:tav>
                                        <p:tav tm="100000">
                                          <p:val>
                                            <p:strVal val="#ppt_h"/>
                                          </p:val>
                                        </p:tav>
                                      </p:tavLst>
                                    </p:anim>
                                    <p:animEffect transition="in" filter="fade">
                                      <p:cBhvr>
                                        <p:cTn id="279" dur="500"/>
                                        <p:tgtEl>
                                          <p:spTgt spid="157"/>
                                        </p:tgtEl>
                                      </p:cBhvr>
                                    </p:animEffect>
                                  </p:childTnLst>
                                </p:cTn>
                              </p:par>
                              <p:par>
                                <p:cTn id="280" presetID="53" presetClass="entr" presetSubtype="16" fill="hold" grpId="0" nodeType="withEffect">
                                  <p:stCondLst>
                                    <p:cond delay="5250"/>
                                  </p:stCondLst>
                                  <p:childTnLst>
                                    <p:set>
                                      <p:cBhvr>
                                        <p:cTn id="281" dur="1" fill="hold">
                                          <p:stCondLst>
                                            <p:cond delay="0"/>
                                          </p:stCondLst>
                                        </p:cTn>
                                        <p:tgtEl>
                                          <p:spTgt spid="180"/>
                                        </p:tgtEl>
                                        <p:attrNameLst>
                                          <p:attrName>style.visibility</p:attrName>
                                        </p:attrNameLst>
                                      </p:cBhvr>
                                      <p:to>
                                        <p:strVal val="visible"/>
                                      </p:to>
                                    </p:set>
                                    <p:anim calcmode="lin" valueType="num">
                                      <p:cBhvr>
                                        <p:cTn id="282" dur="500" fill="hold"/>
                                        <p:tgtEl>
                                          <p:spTgt spid="180"/>
                                        </p:tgtEl>
                                        <p:attrNameLst>
                                          <p:attrName>ppt_w</p:attrName>
                                        </p:attrNameLst>
                                      </p:cBhvr>
                                      <p:tavLst>
                                        <p:tav tm="0">
                                          <p:val>
                                            <p:fltVal val="0"/>
                                          </p:val>
                                        </p:tav>
                                        <p:tav tm="100000">
                                          <p:val>
                                            <p:strVal val="#ppt_w"/>
                                          </p:val>
                                        </p:tav>
                                      </p:tavLst>
                                    </p:anim>
                                    <p:anim calcmode="lin" valueType="num">
                                      <p:cBhvr>
                                        <p:cTn id="283" dur="500" fill="hold"/>
                                        <p:tgtEl>
                                          <p:spTgt spid="180"/>
                                        </p:tgtEl>
                                        <p:attrNameLst>
                                          <p:attrName>ppt_h</p:attrName>
                                        </p:attrNameLst>
                                      </p:cBhvr>
                                      <p:tavLst>
                                        <p:tav tm="0">
                                          <p:val>
                                            <p:fltVal val="0"/>
                                          </p:val>
                                        </p:tav>
                                        <p:tav tm="100000">
                                          <p:val>
                                            <p:strVal val="#ppt_h"/>
                                          </p:val>
                                        </p:tav>
                                      </p:tavLst>
                                    </p:anim>
                                    <p:animEffect transition="in" filter="fade">
                                      <p:cBhvr>
                                        <p:cTn id="284" dur="500"/>
                                        <p:tgtEl>
                                          <p:spTgt spid="180"/>
                                        </p:tgtEl>
                                      </p:cBhvr>
                                    </p:animEffect>
                                  </p:childTnLst>
                                </p:cTn>
                              </p:par>
                              <p:par>
                                <p:cTn id="285" presetID="53" presetClass="entr" presetSubtype="16" fill="hold" grpId="0" nodeType="withEffect">
                                  <p:stCondLst>
                                    <p:cond delay="5250"/>
                                  </p:stCondLst>
                                  <p:childTnLst>
                                    <p:set>
                                      <p:cBhvr>
                                        <p:cTn id="286" dur="1" fill="hold">
                                          <p:stCondLst>
                                            <p:cond delay="0"/>
                                          </p:stCondLst>
                                        </p:cTn>
                                        <p:tgtEl>
                                          <p:spTgt spid="56"/>
                                        </p:tgtEl>
                                        <p:attrNameLst>
                                          <p:attrName>style.visibility</p:attrName>
                                        </p:attrNameLst>
                                      </p:cBhvr>
                                      <p:to>
                                        <p:strVal val="visible"/>
                                      </p:to>
                                    </p:set>
                                    <p:anim calcmode="lin" valueType="num">
                                      <p:cBhvr>
                                        <p:cTn id="287" dur="500" fill="hold"/>
                                        <p:tgtEl>
                                          <p:spTgt spid="56"/>
                                        </p:tgtEl>
                                        <p:attrNameLst>
                                          <p:attrName>ppt_w</p:attrName>
                                        </p:attrNameLst>
                                      </p:cBhvr>
                                      <p:tavLst>
                                        <p:tav tm="0">
                                          <p:val>
                                            <p:fltVal val="0"/>
                                          </p:val>
                                        </p:tav>
                                        <p:tav tm="100000">
                                          <p:val>
                                            <p:strVal val="#ppt_w"/>
                                          </p:val>
                                        </p:tav>
                                      </p:tavLst>
                                    </p:anim>
                                    <p:anim calcmode="lin" valueType="num">
                                      <p:cBhvr>
                                        <p:cTn id="288" dur="500" fill="hold"/>
                                        <p:tgtEl>
                                          <p:spTgt spid="56"/>
                                        </p:tgtEl>
                                        <p:attrNameLst>
                                          <p:attrName>ppt_h</p:attrName>
                                        </p:attrNameLst>
                                      </p:cBhvr>
                                      <p:tavLst>
                                        <p:tav tm="0">
                                          <p:val>
                                            <p:fltVal val="0"/>
                                          </p:val>
                                        </p:tav>
                                        <p:tav tm="100000">
                                          <p:val>
                                            <p:strVal val="#ppt_h"/>
                                          </p:val>
                                        </p:tav>
                                      </p:tavLst>
                                    </p:anim>
                                    <p:animEffect transition="in" filter="fade">
                                      <p:cBhvr>
                                        <p:cTn id="289" dur="500"/>
                                        <p:tgtEl>
                                          <p:spTgt spid="56"/>
                                        </p:tgtEl>
                                      </p:cBhvr>
                                    </p:animEffect>
                                  </p:childTnLst>
                                </p:cTn>
                              </p:par>
                              <p:par>
                                <p:cTn id="290" presetID="53" presetClass="entr" presetSubtype="16" fill="hold" grpId="0" nodeType="withEffect">
                                  <p:stCondLst>
                                    <p:cond delay="5250"/>
                                  </p:stCondLst>
                                  <p:childTnLst>
                                    <p:set>
                                      <p:cBhvr>
                                        <p:cTn id="291" dur="1" fill="hold">
                                          <p:stCondLst>
                                            <p:cond delay="0"/>
                                          </p:stCondLst>
                                        </p:cTn>
                                        <p:tgtEl>
                                          <p:spTgt spid="85"/>
                                        </p:tgtEl>
                                        <p:attrNameLst>
                                          <p:attrName>style.visibility</p:attrName>
                                        </p:attrNameLst>
                                      </p:cBhvr>
                                      <p:to>
                                        <p:strVal val="visible"/>
                                      </p:to>
                                    </p:set>
                                    <p:anim calcmode="lin" valueType="num">
                                      <p:cBhvr>
                                        <p:cTn id="292" dur="500" fill="hold"/>
                                        <p:tgtEl>
                                          <p:spTgt spid="85"/>
                                        </p:tgtEl>
                                        <p:attrNameLst>
                                          <p:attrName>ppt_w</p:attrName>
                                        </p:attrNameLst>
                                      </p:cBhvr>
                                      <p:tavLst>
                                        <p:tav tm="0">
                                          <p:val>
                                            <p:fltVal val="0"/>
                                          </p:val>
                                        </p:tav>
                                        <p:tav tm="100000">
                                          <p:val>
                                            <p:strVal val="#ppt_w"/>
                                          </p:val>
                                        </p:tav>
                                      </p:tavLst>
                                    </p:anim>
                                    <p:anim calcmode="lin" valueType="num">
                                      <p:cBhvr>
                                        <p:cTn id="293" dur="500" fill="hold"/>
                                        <p:tgtEl>
                                          <p:spTgt spid="85"/>
                                        </p:tgtEl>
                                        <p:attrNameLst>
                                          <p:attrName>ppt_h</p:attrName>
                                        </p:attrNameLst>
                                      </p:cBhvr>
                                      <p:tavLst>
                                        <p:tav tm="0">
                                          <p:val>
                                            <p:fltVal val="0"/>
                                          </p:val>
                                        </p:tav>
                                        <p:tav tm="100000">
                                          <p:val>
                                            <p:strVal val="#ppt_h"/>
                                          </p:val>
                                        </p:tav>
                                      </p:tavLst>
                                    </p:anim>
                                    <p:animEffect transition="in" filter="fade">
                                      <p:cBhvr>
                                        <p:cTn id="294" dur="500"/>
                                        <p:tgtEl>
                                          <p:spTgt spid="85"/>
                                        </p:tgtEl>
                                      </p:cBhvr>
                                    </p:animEffect>
                                  </p:childTnLst>
                                </p:cTn>
                              </p:par>
                              <p:par>
                                <p:cTn id="295" presetID="53" presetClass="entr" presetSubtype="16" fill="hold" grpId="0" nodeType="withEffect">
                                  <p:stCondLst>
                                    <p:cond delay="5250"/>
                                  </p:stCondLst>
                                  <p:childTnLst>
                                    <p:set>
                                      <p:cBhvr>
                                        <p:cTn id="296" dur="1" fill="hold">
                                          <p:stCondLst>
                                            <p:cond delay="0"/>
                                          </p:stCondLst>
                                        </p:cTn>
                                        <p:tgtEl>
                                          <p:spTgt spid="108"/>
                                        </p:tgtEl>
                                        <p:attrNameLst>
                                          <p:attrName>style.visibility</p:attrName>
                                        </p:attrNameLst>
                                      </p:cBhvr>
                                      <p:to>
                                        <p:strVal val="visible"/>
                                      </p:to>
                                    </p:set>
                                    <p:anim calcmode="lin" valueType="num">
                                      <p:cBhvr>
                                        <p:cTn id="297" dur="500" fill="hold"/>
                                        <p:tgtEl>
                                          <p:spTgt spid="108"/>
                                        </p:tgtEl>
                                        <p:attrNameLst>
                                          <p:attrName>ppt_w</p:attrName>
                                        </p:attrNameLst>
                                      </p:cBhvr>
                                      <p:tavLst>
                                        <p:tav tm="0">
                                          <p:val>
                                            <p:fltVal val="0"/>
                                          </p:val>
                                        </p:tav>
                                        <p:tav tm="100000">
                                          <p:val>
                                            <p:strVal val="#ppt_w"/>
                                          </p:val>
                                        </p:tav>
                                      </p:tavLst>
                                    </p:anim>
                                    <p:anim calcmode="lin" valueType="num">
                                      <p:cBhvr>
                                        <p:cTn id="298" dur="500" fill="hold"/>
                                        <p:tgtEl>
                                          <p:spTgt spid="108"/>
                                        </p:tgtEl>
                                        <p:attrNameLst>
                                          <p:attrName>ppt_h</p:attrName>
                                        </p:attrNameLst>
                                      </p:cBhvr>
                                      <p:tavLst>
                                        <p:tav tm="0">
                                          <p:val>
                                            <p:fltVal val="0"/>
                                          </p:val>
                                        </p:tav>
                                        <p:tav tm="100000">
                                          <p:val>
                                            <p:strVal val="#ppt_h"/>
                                          </p:val>
                                        </p:tav>
                                      </p:tavLst>
                                    </p:anim>
                                    <p:animEffect transition="in" filter="fade">
                                      <p:cBhvr>
                                        <p:cTn id="299" dur="500"/>
                                        <p:tgtEl>
                                          <p:spTgt spid="108"/>
                                        </p:tgtEl>
                                      </p:cBhvr>
                                    </p:animEffect>
                                  </p:childTnLst>
                                </p:cTn>
                              </p:par>
                              <p:par>
                                <p:cTn id="300" presetID="53" presetClass="entr" presetSubtype="16" fill="hold" grpId="0" nodeType="withEffect">
                                  <p:stCondLst>
                                    <p:cond delay="5250"/>
                                  </p:stCondLst>
                                  <p:childTnLst>
                                    <p:set>
                                      <p:cBhvr>
                                        <p:cTn id="301" dur="1" fill="hold">
                                          <p:stCondLst>
                                            <p:cond delay="0"/>
                                          </p:stCondLst>
                                        </p:cTn>
                                        <p:tgtEl>
                                          <p:spTgt spid="131"/>
                                        </p:tgtEl>
                                        <p:attrNameLst>
                                          <p:attrName>style.visibility</p:attrName>
                                        </p:attrNameLst>
                                      </p:cBhvr>
                                      <p:to>
                                        <p:strVal val="visible"/>
                                      </p:to>
                                    </p:set>
                                    <p:anim calcmode="lin" valueType="num">
                                      <p:cBhvr>
                                        <p:cTn id="302" dur="500" fill="hold"/>
                                        <p:tgtEl>
                                          <p:spTgt spid="131"/>
                                        </p:tgtEl>
                                        <p:attrNameLst>
                                          <p:attrName>ppt_w</p:attrName>
                                        </p:attrNameLst>
                                      </p:cBhvr>
                                      <p:tavLst>
                                        <p:tav tm="0">
                                          <p:val>
                                            <p:fltVal val="0"/>
                                          </p:val>
                                        </p:tav>
                                        <p:tav tm="100000">
                                          <p:val>
                                            <p:strVal val="#ppt_w"/>
                                          </p:val>
                                        </p:tav>
                                      </p:tavLst>
                                    </p:anim>
                                    <p:anim calcmode="lin" valueType="num">
                                      <p:cBhvr>
                                        <p:cTn id="303" dur="500" fill="hold"/>
                                        <p:tgtEl>
                                          <p:spTgt spid="131"/>
                                        </p:tgtEl>
                                        <p:attrNameLst>
                                          <p:attrName>ppt_h</p:attrName>
                                        </p:attrNameLst>
                                      </p:cBhvr>
                                      <p:tavLst>
                                        <p:tav tm="0">
                                          <p:val>
                                            <p:fltVal val="0"/>
                                          </p:val>
                                        </p:tav>
                                        <p:tav tm="100000">
                                          <p:val>
                                            <p:strVal val="#ppt_h"/>
                                          </p:val>
                                        </p:tav>
                                      </p:tavLst>
                                    </p:anim>
                                    <p:animEffect transition="in" filter="fade">
                                      <p:cBhvr>
                                        <p:cTn id="304" dur="500"/>
                                        <p:tgtEl>
                                          <p:spTgt spid="131"/>
                                        </p:tgtEl>
                                      </p:cBhvr>
                                    </p:animEffect>
                                  </p:childTnLst>
                                </p:cTn>
                              </p:par>
                              <p:par>
                                <p:cTn id="305" presetID="53" presetClass="entr" presetSubtype="16" fill="hold" grpId="0" nodeType="withEffect">
                                  <p:stCondLst>
                                    <p:cond delay="5250"/>
                                  </p:stCondLst>
                                  <p:childTnLst>
                                    <p:set>
                                      <p:cBhvr>
                                        <p:cTn id="306" dur="1" fill="hold">
                                          <p:stCondLst>
                                            <p:cond delay="0"/>
                                          </p:stCondLst>
                                        </p:cTn>
                                        <p:tgtEl>
                                          <p:spTgt spid="154"/>
                                        </p:tgtEl>
                                        <p:attrNameLst>
                                          <p:attrName>style.visibility</p:attrName>
                                        </p:attrNameLst>
                                      </p:cBhvr>
                                      <p:to>
                                        <p:strVal val="visible"/>
                                      </p:to>
                                    </p:set>
                                    <p:anim calcmode="lin" valueType="num">
                                      <p:cBhvr>
                                        <p:cTn id="307" dur="500" fill="hold"/>
                                        <p:tgtEl>
                                          <p:spTgt spid="154"/>
                                        </p:tgtEl>
                                        <p:attrNameLst>
                                          <p:attrName>ppt_w</p:attrName>
                                        </p:attrNameLst>
                                      </p:cBhvr>
                                      <p:tavLst>
                                        <p:tav tm="0">
                                          <p:val>
                                            <p:fltVal val="0"/>
                                          </p:val>
                                        </p:tav>
                                        <p:tav tm="100000">
                                          <p:val>
                                            <p:strVal val="#ppt_w"/>
                                          </p:val>
                                        </p:tav>
                                      </p:tavLst>
                                    </p:anim>
                                    <p:anim calcmode="lin" valueType="num">
                                      <p:cBhvr>
                                        <p:cTn id="308" dur="500" fill="hold"/>
                                        <p:tgtEl>
                                          <p:spTgt spid="154"/>
                                        </p:tgtEl>
                                        <p:attrNameLst>
                                          <p:attrName>ppt_h</p:attrName>
                                        </p:attrNameLst>
                                      </p:cBhvr>
                                      <p:tavLst>
                                        <p:tav tm="0">
                                          <p:val>
                                            <p:fltVal val="0"/>
                                          </p:val>
                                        </p:tav>
                                        <p:tav tm="100000">
                                          <p:val>
                                            <p:strVal val="#ppt_h"/>
                                          </p:val>
                                        </p:tav>
                                      </p:tavLst>
                                    </p:anim>
                                    <p:animEffect transition="in" filter="fade">
                                      <p:cBhvr>
                                        <p:cTn id="309" dur="500"/>
                                        <p:tgtEl>
                                          <p:spTgt spid="154"/>
                                        </p:tgtEl>
                                      </p:cBhvr>
                                    </p:animEffect>
                                  </p:childTnLst>
                                </p:cTn>
                              </p:par>
                              <p:par>
                                <p:cTn id="310" presetID="53" presetClass="entr" presetSubtype="16" fill="hold" grpId="0" nodeType="withEffect">
                                  <p:stCondLst>
                                    <p:cond delay="5250"/>
                                  </p:stCondLst>
                                  <p:childTnLst>
                                    <p:set>
                                      <p:cBhvr>
                                        <p:cTn id="311" dur="1" fill="hold">
                                          <p:stCondLst>
                                            <p:cond delay="0"/>
                                          </p:stCondLst>
                                        </p:cTn>
                                        <p:tgtEl>
                                          <p:spTgt spid="177"/>
                                        </p:tgtEl>
                                        <p:attrNameLst>
                                          <p:attrName>style.visibility</p:attrName>
                                        </p:attrNameLst>
                                      </p:cBhvr>
                                      <p:to>
                                        <p:strVal val="visible"/>
                                      </p:to>
                                    </p:set>
                                    <p:anim calcmode="lin" valueType="num">
                                      <p:cBhvr>
                                        <p:cTn id="312" dur="500" fill="hold"/>
                                        <p:tgtEl>
                                          <p:spTgt spid="177"/>
                                        </p:tgtEl>
                                        <p:attrNameLst>
                                          <p:attrName>ppt_w</p:attrName>
                                        </p:attrNameLst>
                                      </p:cBhvr>
                                      <p:tavLst>
                                        <p:tav tm="0">
                                          <p:val>
                                            <p:fltVal val="0"/>
                                          </p:val>
                                        </p:tav>
                                        <p:tav tm="100000">
                                          <p:val>
                                            <p:strVal val="#ppt_w"/>
                                          </p:val>
                                        </p:tav>
                                      </p:tavLst>
                                    </p:anim>
                                    <p:anim calcmode="lin" valueType="num">
                                      <p:cBhvr>
                                        <p:cTn id="313" dur="500" fill="hold"/>
                                        <p:tgtEl>
                                          <p:spTgt spid="177"/>
                                        </p:tgtEl>
                                        <p:attrNameLst>
                                          <p:attrName>ppt_h</p:attrName>
                                        </p:attrNameLst>
                                      </p:cBhvr>
                                      <p:tavLst>
                                        <p:tav tm="0">
                                          <p:val>
                                            <p:fltVal val="0"/>
                                          </p:val>
                                        </p:tav>
                                        <p:tav tm="100000">
                                          <p:val>
                                            <p:strVal val="#ppt_h"/>
                                          </p:val>
                                        </p:tav>
                                      </p:tavLst>
                                    </p:anim>
                                    <p:animEffect transition="in" filter="fade">
                                      <p:cBhvr>
                                        <p:cTn id="314" dur="500"/>
                                        <p:tgtEl>
                                          <p:spTgt spid="177"/>
                                        </p:tgtEl>
                                      </p:cBhvr>
                                    </p:animEffect>
                                  </p:childTnLst>
                                </p:cTn>
                              </p:par>
                              <p:par>
                                <p:cTn id="315" presetID="53" presetClass="entr" presetSubtype="16" fill="hold" grpId="0" nodeType="withEffect">
                                  <p:stCondLst>
                                    <p:cond delay="5250"/>
                                  </p:stCondLst>
                                  <p:childTnLst>
                                    <p:set>
                                      <p:cBhvr>
                                        <p:cTn id="316" dur="1" fill="hold">
                                          <p:stCondLst>
                                            <p:cond delay="0"/>
                                          </p:stCondLst>
                                        </p:cTn>
                                        <p:tgtEl>
                                          <p:spTgt spid="60"/>
                                        </p:tgtEl>
                                        <p:attrNameLst>
                                          <p:attrName>style.visibility</p:attrName>
                                        </p:attrNameLst>
                                      </p:cBhvr>
                                      <p:to>
                                        <p:strVal val="visible"/>
                                      </p:to>
                                    </p:set>
                                    <p:anim calcmode="lin" valueType="num">
                                      <p:cBhvr>
                                        <p:cTn id="317" dur="500" fill="hold"/>
                                        <p:tgtEl>
                                          <p:spTgt spid="60"/>
                                        </p:tgtEl>
                                        <p:attrNameLst>
                                          <p:attrName>ppt_w</p:attrName>
                                        </p:attrNameLst>
                                      </p:cBhvr>
                                      <p:tavLst>
                                        <p:tav tm="0">
                                          <p:val>
                                            <p:fltVal val="0"/>
                                          </p:val>
                                        </p:tav>
                                        <p:tav tm="100000">
                                          <p:val>
                                            <p:strVal val="#ppt_w"/>
                                          </p:val>
                                        </p:tav>
                                      </p:tavLst>
                                    </p:anim>
                                    <p:anim calcmode="lin" valueType="num">
                                      <p:cBhvr>
                                        <p:cTn id="318" dur="500" fill="hold"/>
                                        <p:tgtEl>
                                          <p:spTgt spid="60"/>
                                        </p:tgtEl>
                                        <p:attrNameLst>
                                          <p:attrName>ppt_h</p:attrName>
                                        </p:attrNameLst>
                                      </p:cBhvr>
                                      <p:tavLst>
                                        <p:tav tm="0">
                                          <p:val>
                                            <p:fltVal val="0"/>
                                          </p:val>
                                        </p:tav>
                                        <p:tav tm="100000">
                                          <p:val>
                                            <p:strVal val="#ppt_h"/>
                                          </p:val>
                                        </p:tav>
                                      </p:tavLst>
                                    </p:anim>
                                    <p:animEffect transition="in" filter="fade">
                                      <p:cBhvr>
                                        <p:cTn id="319" dur="500"/>
                                        <p:tgtEl>
                                          <p:spTgt spid="60"/>
                                        </p:tgtEl>
                                      </p:cBhvr>
                                    </p:animEffect>
                                  </p:childTnLst>
                                </p:cTn>
                              </p:par>
                              <p:par>
                                <p:cTn id="320" presetID="53" presetClass="entr" presetSubtype="16" fill="hold" grpId="0" nodeType="withEffect">
                                  <p:stCondLst>
                                    <p:cond delay="5250"/>
                                  </p:stCondLst>
                                  <p:childTnLst>
                                    <p:set>
                                      <p:cBhvr>
                                        <p:cTn id="321" dur="1" fill="hold">
                                          <p:stCondLst>
                                            <p:cond delay="0"/>
                                          </p:stCondLst>
                                        </p:cTn>
                                        <p:tgtEl>
                                          <p:spTgt spid="82"/>
                                        </p:tgtEl>
                                        <p:attrNameLst>
                                          <p:attrName>style.visibility</p:attrName>
                                        </p:attrNameLst>
                                      </p:cBhvr>
                                      <p:to>
                                        <p:strVal val="visible"/>
                                      </p:to>
                                    </p:set>
                                    <p:anim calcmode="lin" valueType="num">
                                      <p:cBhvr>
                                        <p:cTn id="322" dur="500" fill="hold"/>
                                        <p:tgtEl>
                                          <p:spTgt spid="82"/>
                                        </p:tgtEl>
                                        <p:attrNameLst>
                                          <p:attrName>ppt_w</p:attrName>
                                        </p:attrNameLst>
                                      </p:cBhvr>
                                      <p:tavLst>
                                        <p:tav tm="0">
                                          <p:val>
                                            <p:fltVal val="0"/>
                                          </p:val>
                                        </p:tav>
                                        <p:tav tm="100000">
                                          <p:val>
                                            <p:strVal val="#ppt_w"/>
                                          </p:val>
                                        </p:tav>
                                      </p:tavLst>
                                    </p:anim>
                                    <p:anim calcmode="lin" valueType="num">
                                      <p:cBhvr>
                                        <p:cTn id="323" dur="500" fill="hold"/>
                                        <p:tgtEl>
                                          <p:spTgt spid="82"/>
                                        </p:tgtEl>
                                        <p:attrNameLst>
                                          <p:attrName>ppt_h</p:attrName>
                                        </p:attrNameLst>
                                      </p:cBhvr>
                                      <p:tavLst>
                                        <p:tav tm="0">
                                          <p:val>
                                            <p:fltVal val="0"/>
                                          </p:val>
                                        </p:tav>
                                        <p:tav tm="100000">
                                          <p:val>
                                            <p:strVal val="#ppt_h"/>
                                          </p:val>
                                        </p:tav>
                                      </p:tavLst>
                                    </p:anim>
                                    <p:animEffect transition="in" filter="fade">
                                      <p:cBhvr>
                                        <p:cTn id="324" dur="500"/>
                                        <p:tgtEl>
                                          <p:spTgt spid="82"/>
                                        </p:tgtEl>
                                      </p:cBhvr>
                                    </p:animEffect>
                                  </p:childTnLst>
                                </p:cTn>
                              </p:par>
                              <p:par>
                                <p:cTn id="325" presetID="53" presetClass="entr" presetSubtype="16" fill="hold" grpId="0" nodeType="withEffect">
                                  <p:stCondLst>
                                    <p:cond delay="5250"/>
                                  </p:stCondLst>
                                  <p:childTnLst>
                                    <p:set>
                                      <p:cBhvr>
                                        <p:cTn id="326" dur="1" fill="hold">
                                          <p:stCondLst>
                                            <p:cond delay="0"/>
                                          </p:stCondLst>
                                        </p:cTn>
                                        <p:tgtEl>
                                          <p:spTgt spid="105"/>
                                        </p:tgtEl>
                                        <p:attrNameLst>
                                          <p:attrName>style.visibility</p:attrName>
                                        </p:attrNameLst>
                                      </p:cBhvr>
                                      <p:to>
                                        <p:strVal val="visible"/>
                                      </p:to>
                                    </p:set>
                                    <p:anim calcmode="lin" valueType="num">
                                      <p:cBhvr>
                                        <p:cTn id="327" dur="500" fill="hold"/>
                                        <p:tgtEl>
                                          <p:spTgt spid="105"/>
                                        </p:tgtEl>
                                        <p:attrNameLst>
                                          <p:attrName>ppt_w</p:attrName>
                                        </p:attrNameLst>
                                      </p:cBhvr>
                                      <p:tavLst>
                                        <p:tav tm="0">
                                          <p:val>
                                            <p:fltVal val="0"/>
                                          </p:val>
                                        </p:tav>
                                        <p:tav tm="100000">
                                          <p:val>
                                            <p:strVal val="#ppt_w"/>
                                          </p:val>
                                        </p:tav>
                                      </p:tavLst>
                                    </p:anim>
                                    <p:anim calcmode="lin" valueType="num">
                                      <p:cBhvr>
                                        <p:cTn id="328" dur="500" fill="hold"/>
                                        <p:tgtEl>
                                          <p:spTgt spid="105"/>
                                        </p:tgtEl>
                                        <p:attrNameLst>
                                          <p:attrName>ppt_h</p:attrName>
                                        </p:attrNameLst>
                                      </p:cBhvr>
                                      <p:tavLst>
                                        <p:tav tm="0">
                                          <p:val>
                                            <p:fltVal val="0"/>
                                          </p:val>
                                        </p:tav>
                                        <p:tav tm="100000">
                                          <p:val>
                                            <p:strVal val="#ppt_h"/>
                                          </p:val>
                                        </p:tav>
                                      </p:tavLst>
                                    </p:anim>
                                    <p:animEffect transition="in" filter="fade">
                                      <p:cBhvr>
                                        <p:cTn id="329" dur="500"/>
                                        <p:tgtEl>
                                          <p:spTgt spid="105"/>
                                        </p:tgtEl>
                                      </p:cBhvr>
                                    </p:animEffect>
                                  </p:childTnLst>
                                </p:cTn>
                              </p:par>
                              <p:par>
                                <p:cTn id="330" presetID="53" presetClass="entr" presetSubtype="16" fill="hold" grpId="0" nodeType="withEffect">
                                  <p:stCondLst>
                                    <p:cond delay="5250"/>
                                  </p:stCondLst>
                                  <p:childTnLst>
                                    <p:set>
                                      <p:cBhvr>
                                        <p:cTn id="331" dur="1" fill="hold">
                                          <p:stCondLst>
                                            <p:cond delay="0"/>
                                          </p:stCondLst>
                                        </p:cTn>
                                        <p:tgtEl>
                                          <p:spTgt spid="128"/>
                                        </p:tgtEl>
                                        <p:attrNameLst>
                                          <p:attrName>style.visibility</p:attrName>
                                        </p:attrNameLst>
                                      </p:cBhvr>
                                      <p:to>
                                        <p:strVal val="visible"/>
                                      </p:to>
                                    </p:set>
                                    <p:anim calcmode="lin" valueType="num">
                                      <p:cBhvr>
                                        <p:cTn id="332" dur="500" fill="hold"/>
                                        <p:tgtEl>
                                          <p:spTgt spid="128"/>
                                        </p:tgtEl>
                                        <p:attrNameLst>
                                          <p:attrName>ppt_w</p:attrName>
                                        </p:attrNameLst>
                                      </p:cBhvr>
                                      <p:tavLst>
                                        <p:tav tm="0">
                                          <p:val>
                                            <p:fltVal val="0"/>
                                          </p:val>
                                        </p:tav>
                                        <p:tav tm="100000">
                                          <p:val>
                                            <p:strVal val="#ppt_w"/>
                                          </p:val>
                                        </p:tav>
                                      </p:tavLst>
                                    </p:anim>
                                    <p:anim calcmode="lin" valueType="num">
                                      <p:cBhvr>
                                        <p:cTn id="333" dur="500" fill="hold"/>
                                        <p:tgtEl>
                                          <p:spTgt spid="128"/>
                                        </p:tgtEl>
                                        <p:attrNameLst>
                                          <p:attrName>ppt_h</p:attrName>
                                        </p:attrNameLst>
                                      </p:cBhvr>
                                      <p:tavLst>
                                        <p:tav tm="0">
                                          <p:val>
                                            <p:fltVal val="0"/>
                                          </p:val>
                                        </p:tav>
                                        <p:tav tm="100000">
                                          <p:val>
                                            <p:strVal val="#ppt_h"/>
                                          </p:val>
                                        </p:tav>
                                      </p:tavLst>
                                    </p:anim>
                                    <p:animEffect transition="in" filter="fade">
                                      <p:cBhvr>
                                        <p:cTn id="334" dur="500"/>
                                        <p:tgtEl>
                                          <p:spTgt spid="128"/>
                                        </p:tgtEl>
                                      </p:cBhvr>
                                    </p:animEffect>
                                  </p:childTnLst>
                                </p:cTn>
                              </p:par>
                              <p:par>
                                <p:cTn id="335" presetID="53" presetClass="entr" presetSubtype="16" fill="hold" grpId="0" nodeType="withEffect">
                                  <p:stCondLst>
                                    <p:cond delay="5250"/>
                                  </p:stCondLst>
                                  <p:childTnLst>
                                    <p:set>
                                      <p:cBhvr>
                                        <p:cTn id="336" dur="1" fill="hold">
                                          <p:stCondLst>
                                            <p:cond delay="0"/>
                                          </p:stCondLst>
                                        </p:cTn>
                                        <p:tgtEl>
                                          <p:spTgt spid="151"/>
                                        </p:tgtEl>
                                        <p:attrNameLst>
                                          <p:attrName>style.visibility</p:attrName>
                                        </p:attrNameLst>
                                      </p:cBhvr>
                                      <p:to>
                                        <p:strVal val="visible"/>
                                      </p:to>
                                    </p:set>
                                    <p:anim calcmode="lin" valueType="num">
                                      <p:cBhvr>
                                        <p:cTn id="337" dur="500" fill="hold"/>
                                        <p:tgtEl>
                                          <p:spTgt spid="151"/>
                                        </p:tgtEl>
                                        <p:attrNameLst>
                                          <p:attrName>ppt_w</p:attrName>
                                        </p:attrNameLst>
                                      </p:cBhvr>
                                      <p:tavLst>
                                        <p:tav tm="0">
                                          <p:val>
                                            <p:fltVal val="0"/>
                                          </p:val>
                                        </p:tav>
                                        <p:tav tm="100000">
                                          <p:val>
                                            <p:strVal val="#ppt_w"/>
                                          </p:val>
                                        </p:tav>
                                      </p:tavLst>
                                    </p:anim>
                                    <p:anim calcmode="lin" valueType="num">
                                      <p:cBhvr>
                                        <p:cTn id="338" dur="500" fill="hold"/>
                                        <p:tgtEl>
                                          <p:spTgt spid="151"/>
                                        </p:tgtEl>
                                        <p:attrNameLst>
                                          <p:attrName>ppt_h</p:attrName>
                                        </p:attrNameLst>
                                      </p:cBhvr>
                                      <p:tavLst>
                                        <p:tav tm="0">
                                          <p:val>
                                            <p:fltVal val="0"/>
                                          </p:val>
                                        </p:tav>
                                        <p:tav tm="100000">
                                          <p:val>
                                            <p:strVal val="#ppt_h"/>
                                          </p:val>
                                        </p:tav>
                                      </p:tavLst>
                                    </p:anim>
                                    <p:animEffect transition="in" filter="fade">
                                      <p:cBhvr>
                                        <p:cTn id="339" dur="500"/>
                                        <p:tgtEl>
                                          <p:spTgt spid="151"/>
                                        </p:tgtEl>
                                      </p:cBhvr>
                                    </p:animEffect>
                                  </p:childTnLst>
                                </p:cTn>
                              </p:par>
                              <p:par>
                                <p:cTn id="340" presetID="53" presetClass="entr" presetSubtype="16" fill="hold" grpId="0" nodeType="withEffect">
                                  <p:stCondLst>
                                    <p:cond delay="5250"/>
                                  </p:stCondLst>
                                  <p:childTnLst>
                                    <p:set>
                                      <p:cBhvr>
                                        <p:cTn id="341" dur="1" fill="hold">
                                          <p:stCondLst>
                                            <p:cond delay="0"/>
                                          </p:stCondLst>
                                        </p:cTn>
                                        <p:tgtEl>
                                          <p:spTgt spid="174"/>
                                        </p:tgtEl>
                                        <p:attrNameLst>
                                          <p:attrName>style.visibility</p:attrName>
                                        </p:attrNameLst>
                                      </p:cBhvr>
                                      <p:to>
                                        <p:strVal val="visible"/>
                                      </p:to>
                                    </p:set>
                                    <p:anim calcmode="lin" valueType="num">
                                      <p:cBhvr>
                                        <p:cTn id="342" dur="500" fill="hold"/>
                                        <p:tgtEl>
                                          <p:spTgt spid="174"/>
                                        </p:tgtEl>
                                        <p:attrNameLst>
                                          <p:attrName>ppt_w</p:attrName>
                                        </p:attrNameLst>
                                      </p:cBhvr>
                                      <p:tavLst>
                                        <p:tav tm="0">
                                          <p:val>
                                            <p:fltVal val="0"/>
                                          </p:val>
                                        </p:tav>
                                        <p:tav tm="100000">
                                          <p:val>
                                            <p:strVal val="#ppt_w"/>
                                          </p:val>
                                        </p:tav>
                                      </p:tavLst>
                                    </p:anim>
                                    <p:anim calcmode="lin" valueType="num">
                                      <p:cBhvr>
                                        <p:cTn id="343" dur="500" fill="hold"/>
                                        <p:tgtEl>
                                          <p:spTgt spid="174"/>
                                        </p:tgtEl>
                                        <p:attrNameLst>
                                          <p:attrName>ppt_h</p:attrName>
                                        </p:attrNameLst>
                                      </p:cBhvr>
                                      <p:tavLst>
                                        <p:tav tm="0">
                                          <p:val>
                                            <p:fltVal val="0"/>
                                          </p:val>
                                        </p:tav>
                                        <p:tav tm="100000">
                                          <p:val>
                                            <p:strVal val="#ppt_h"/>
                                          </p:val>
                                        </p:tav>
                                      </p:tavLst>
                                    </p:anim>
                                    <p:animEffect transition="in" filter="fade">
                                      <p:cBhvr>
                                        <p:cTn id="344"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 grpId="0"/>
      <p:bldP spid="33" grpId="0"/>
      <p:bldP spid="34" grpId="0"/>
      <p:bldP spid="35" grpId="0"/>
      <p:bldP spid="36" grpId="0"/>
      <p:bldP spid="37" grpId="0"/>
      <p:bldP spid="47" grpId="0" animBg="1"/>
      <p:bldP spid="48" grpId="0" animBg="1"/>
      <p:bldP spid="52" grpId="0" animBg="1"/>
      <p:bldP spid="53" grpId="0" animBg="1"/>
      <p:bldP spid="56" grpId="0" animBg="1"/>
      <p:bldP spid="57" grpId="0" animBg="1"/>
      <p:bldP spid="60" grpId="0" animBg="1"/>
      <p:bldP spid="61" grpId="0" animBg="1"/>
      <p:bldP spid="91" grpId="0" animBg="1"/>
      <p:bldP spid="92" grpId="0" animBg="1"/>
      <p:bldP spid="88" grpId="0" animBg="1"/>
      <p:bldP spid="89" grpId="0" animBg="1"/>
      <p:bldP spid="85" grpId="0" animBg="1"/>
      <p:bldP spid="86" grpId="0" animBg="1"/>
      <p:bldP spid="82" grpId="0" animBg="1"/>
      <p:bldP spid="83" grpId="0" animBg="1"/>
      <p:bldP spid="114" grpId="0" animBg="1"/>
      <p:bldP spid="115" grpId="0" animBg="1"/>
      <p:bldP spid="111" grpId="0" animBg="1"/>
      <p:bldP spid="112" grpId="0" animBg="1"/>
      <p:bldP spid="108" grpId="0" animBg="1"/>
      <p:bldP spid="109" grpId="0" animBg="1"/>
      <p:bldP spid="105" grpId="0" animBg="1"/>
      <p:bldP spid="106" grpId="0" animBg="1"/>
      <p:bldP spid="137" grpId="0" animBg="1"/>
      <p:bldP spid="138" grpId="0" animBg="1"/>
      <p:bldP spid="134" grpId="0" animBg="1"/>
      <p:bldP spid="135" grpId="0" animBg="1"/>
      <p:bldP spid="131" grpId="0" animBg="1"/>
      <p:bldP spid="132" grpId="0" animBg="1"/>
      <p:bldP spid="128" grpId="0" animBg="1"/>
      <p:bldP spid="129" grpId="0" animBg="1"/>
      <p:bldP spid="160" grpId="0" animBg="1"/>
      <p:bldP spid="161" grpId="0" animBg="1"/>
      <p:bldP spid="157" grpId="0" animBg="1"/>
      <p:bldP spid="158" grpId="0" animBg="1"/>
      <p:bldP spid="154" grpId="0" animBg="1"/>
      <p:bldP spid="155" grpId="0" animBg="1"/>
      <p:bldP spid="151" grpId="0" animBg="1"/>
      <p:bldP spid="152" grpId="0" animBg="1"/>
      <p:bldP spid="183" grpId="0" animBg="1"/>
      <p:bldP spid="184" grpId="0" animBg="1"/>
      <p:bldP spid="180" grpId="0" animBg="1"/>
      <p:bldP spid="181" grpId="0" animBg="1"/>
      <p:bldP spid="177" grpId="0" animBg="1"/>
      <p:bldP spid="178" grpId="0" animBg="1"/>
      <p:bldP spid="174" grpId="0" animBg="1"/>
      <p:bldP spid="1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86">
            <a:extLst>
              <a:ext uri="{FF2B5EF4-FFF2-40B4-BE49-F238E27FC236}">
                <a16:creationId xmlns:a16="http://schemas.microsoft.com/office/drawing/2014/main" id="{9DEC4F78-A3D1-425C-815C-DE59CBEFF265}"/>
              </a:ext>
            </a:extLst>
          </p:cNvPr>
          <p:cNvSpPr/>
          <p:nvPr/>
        </p:nvSpPr>
        <p:spPr bwMode="gray">
          <a:xfrm>
            <a:off x="-428" y="3126"/>
            <a:ext cx="12179728" cy="163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22" name="Titel 1">
            <a:extLst>
              <a:ext uri="{FF2B5EF4-FFF2-40B4-BE49-F238E27FC236}">
                <a16:creationId xmlns:a16="http://schemas.microsoft.com/office/drawing/2014/main" id="{2D68C248-5CFD-45E8-8532-5C857192B7DD}"/>
              </a:ext>
            </a:extLst>
          </p:cNvPr>
          <p:cNvSpPr txBox="1">
            <a:spLocks/>
          </p:cNvSpPr>
          <p:nvPr/>
        </p:nvSpPr>
        <p:spPr bwMode="gray">
          <a:xfrm>
            <a:off x="912834" y="558213"/>
            <a:ext cx="5081566" cy="5258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3500"/>
              </a:lnSpc>
            </a:pPr>
            <a:r>
              <a:rPr lang="en-US" sz="2600" b="1" dirty="0">
                <a:latin typeface="Century Gothic" panose="020B0502020202020204" pitchFamily="34" charset="0"/>
              </a:rPr>
              <a:t>MARKET SIZING FRAMEWORK</a:t>
            </a:r>
          </a:p>
        </p:txBody>
      </p:sp>
      <p:sp>
        <p:nvSpPr>
          <p:cNvPr id="23" name="Rechteck 149">
            <a:extLst>
              <a:ext uri="{FF2B5EF4-FFF2-40B4-BE49-F238E27FC236}">
                <a16:creationId xmlns:a16="http://schemas.microsoft.com/office/drawing/2014/main" id="{E52757E0-C045-4D38-A67C-B434B6A8D361}"/>
              </a:ext>
            </a:extLst>
          </p:cNvPr>
          <p:cNvSpPr/>
          <p:nvPr/>
        </p:nvSpPr>
        <p:spPr bwMode="gray">
          <a:xfrm>
            <a:off x="6197599" y="335787"/>
            <a:ext cx="5081567" cy="970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A market sizing question, or a guesstimate, is a specific type of case study where you must estimate the size of a something with no (or little) data available.</a:t>
            </a:r>
          </a:p>
        </p:txBody>
      </p:sp>
      <p:grpSp>
        <p:nvGrpSpPr>
          <p:cNvPr id="74" name="Group 73">
            <a:extLst>
              <a:ext uri="{FF2B5EF4-FFF2-40B4-BE49-F238E27FC236}">
                <a16:creationId xmlns:a16="http://schemas.microsoft.com/office/drawing/2014/main" id="{C962577A-E658-4902-8F91-AF8E0BBD9E5B}"/>
              </a:ext>
            </a:extLst>
          </p:cNvPr>
          <p:cNvGrpSpPr/>
          <p:nvPr/>
        </p:nvGrpSpPr>
        <p:grpSpPr>
          <a:xfrm>
            <a:off x="708932" y="2608730"/>
            <a:ext cx="10774136" cy="3246084"/>
            <a:chOff x="708932" y="2406033"/>
            <a:chExt cx="10774136" cy="3246084"/>
          </a:xfrm>
        </p:grpSpPr>
        <p:grpSp>
          <p:nvGrpSpPr>
            <p:cNvPr id="9" name="Group 8">
              <a:extLst>
                <a:ext uri="{FF2B5EF4-FFF2-40B4-BE49-F238E27FC236}">
                  <a16:creationId xmlns:a16="http://schemas.microsoft.com/office/drawing/2014/main" id="{FBBCABEE-74F5-427E-A271-A9BF723569C2}"/>
                </a:ext>
              </a:extLst>
            </p:cNvPr>
            <p:cNvGrpSpPr/>
            <p:nvPr/>
          </p:nvGrpSpPr>
          <p:grpSpPr>
            <a:xfrm>
              <a:off x="708932" y="3959063"/>
              <a:ext cx="2133540" cy="916540"/>
              <a:chOff x="543469" y="3510605"/>
              <a:chExt cx="2067534" cy="916540"/>
            </a:xfrm>
          </p:grpSpPr>
          <p:sp>
            <p:nvSpPr>
              <p:cNvPr id="3" name="Rectangle: Rounded Corners 2">
                <a:extLst>
                  <a:ext uri="{FF2B5EF4-FFF2-40B4-BE49-F238E27FC236}">
                    <a16:creationId xmlns:a16="http://schemas.microsoft.com/office/drawing/2014/main" id="{B59A3F37-BA4A-40C3-BABB-4A24B5D75E04}"/>
                  </a:ext>
                </a:extLst>
              </p:cNvPr>
              <p:cNvSpPr/>
              <p:nvPr/>
            </p:nvSpPr>
            <p:spPr>
              <a:xfrm>
                <a:off x="543469" y="3510605"/>
                <a:ext cx="2067534" cy="916540"/>
              </a:xfrm>
              <a:prstGeom prst="roundRect">
                <a:avLst>
                  <a:gd name="adj" fmla="val 8635"/>
                </a:avLst>
              </a:prstGeom>
              <a:solidFill>
                <a:srgbClr val="29719F"/>
              </a:solidFill>
              <a:ln w="9525">
                <a:noFill/>
                <a:prstDash val="sysDash"/>
              </a:ln>
            </p:spPr>
            <p:style>
              <a:lnRef idx="1">
                <a:schemeClr val="accent1"/>
              </a:lnRef>
              <a:fillRef idx="0">
                <a:schemeClr val="accent1"/>
              </a:fillRef>
              <a:effectRef idx="0">
                <a:schemeClr val="accent1"/>
              </a:effectRef>
              <a:fontRef idx="minor">
                <a:schemeClr val="tx1"/>
              </a:fontRef>
            </p:style>
            <p:txBody>
              <a:bodyPr bIns="457200" rtlCol="0" anchor="ctr"/>
              <a:lstStyle/>
              <a:p>
                <a:pPr algn="ctr"/>
                <a:r>
                  <a:rPr lang="en-US" sz="1300" b="1" dirty="0">
                    <a:solidFill>
                      <a:schemeClr val="bg1"/>
                    </a:solidFill>
                    <a:latin typeface="Century Gothic" panose="020B0502020202020204" pitchFamily="34" charset="0"/>
                  </a:rPr>
                  <a:t>Product Market Size</a:t>
                </a:r>
              </a:p>
            </p:txBody>
          </p:sp>
          <p:sp>
            <p:nvSpPr>
              <p:cNvPr id="8" name="Rectangle: Top Corners Rounded 7">
                <a:extLst>
                  <a:ext uri="{FF2B5EF4-FFF2-40B4-BE49-F238E27FC236}">
                    <a16:creationId xmlns:a16="http://schemas.microsoft.com/office/drawing/2014/main" id="{FB6A945C-20C7-451F-8583-41F954ACEFD7}"/>
                  </a:ext>
                </a:extLst>
              </p:cNvPr>
              <p:cNvSpPr/>
              <p:nvPr/>
            </p:nvSpPr>
            <p:spPr>
              <a:xfrm>
                <a:off x="582722" y="4031458"/>
                <a:ext cx="1989028" cy="355207"/>
              </a:xfrm>
              <a:prstGeom prst="round2SameRect">
                <a:avLst>
                  <a:gd name="adj1" fmla="val 0"/>
                  <a:gd name="adj2" fmla="val 12737"/>
                </a:avLst>
              </a:prstGeom>
              <a:solidFill>
                <a:srgbClr val="DF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rgbClr val="29719F"/>
                    </a:solidFill>
                    <a:latin typeface="Century Gothic" panose="020B0502020202020204" pitchFamily="34" charset="0"/>
                  </a:rPr>
                  <a:t>$1.6Bn</a:t>
                </a:r>
              </a:p>
            </p:txBody>
          </p:sp>
        </p:grpSp>
        <p:grpSp>
          <p:nvGrpSpPr>
            <p:cNvPr id="11" name="Group 10">
              <a:extLst>
                <a:ext uri="{FF2B5EF4-FFF2-40B4-BE49-F238E27FC236}">
                  <a16:creationId xmlns:a16="http://schemas.microsoft.com/office/drawing/2014/main" id="{7214316D-9280-44B2-B01E-803BD3914122}"/>
                </a:ext>
              </a:extLst>
            </p:cNvPr>
            <p:cNvGrpSpPr/>
            <p:nvPr/>
          </p:nvGrpSpPr>
          <p:grpSpPr>
            <a:xfrm>
              <a:off x="3589131" y="3182547"/>
              <a:ext cx="2133540" cy="916540"/>
              <a:chOff x="543469" y="3510605"/>
              <a:chExt cx="2067534" cy="916540"/>
            </a:xfrm>
          </p:grpSpPr>
          <p:sp>
            <p:nvSpPr>
              <p:cNvPr id="12" name="Rectangle: Rounded Corners 11">
                <a:extLst>
                  <a:ext uri="{FF2B5EF4-FFF2-40B4-BE49-F238E27FC236}">
                    <a16:creationId xmlns:a16="http://schemas.microsoft.com/office/drawing/2014/main" id="{4159152E-191E-4E69-8504-F628E2B46853}"/>
                  </a:ext>
                </a:extLst>
              </p:cNvPr>
              <p:cNvSpPr/>
              <p:nvPr/>
            </p:nvSpPr>
            <p:spPr>
              <a:xfrm>
                <a:off x="543469" y="3510605"/>
                <a:ext cx="2067534" cy="916540"/>
              </a:xfrm>
              <a:prstGeom prst="roundRect">
                <a:avLst>
                  <a:gd name="adj" fmla="val 8635"/>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bIns="457200" rtlCol="0" anchor="ctr"/>
              <a:lstStyle/>
              <a:p>
                <a:pPr algn="ctr"/>
                <a:r>
                  <a:rPr lang="en-US" sz="1300" dirty="0">
                    <a:latin typeface="Century Gothic" panose="020B0502020202020204" pitchFamily="34" charset="0"/>
                  </a:rPr>
                  <a:t># of Products/Year</a:t>
                </a:r>
              </a:p>
            </p:txBody>
          </p:sp>
          <p:sp>
            <p:nvSpPr>
              <p:cNvPr id="13" name="Rectangle: Top Corners Rounded 12">
                <a:extLst>
                  <a:ext uri="{FF2B5EF4-FFF2-40B4-BE49-F238E27FC236}">
                    <a16:creationId xmlns:a16="http://schemas.microsoft.com/office/drawing/2014/main" id="{25DDA7D7-F496-46F9-BDEE-0CD6D6D12262}"/>
                  </a:ext>
                </a:extLst>
              </p:cNvPr>
              <p:cNvSpPr/>
              <p:nvPr/>
            </p:nvSpPr>
            <p:spPr>
              <a:xfrm>
                <a:off x="582722" y="4031458"/>
                <a:ext cx="1989028" cy="355207"/>
              </a:xfrm>
              <a:prstGeom prst="round2SameRect">
                <a:avLst>
                  <a:gd name="adj1" fmla="val 0"/>
                  <a:gd name="adj2" fmla="val 12737"/>
                </a:avLst>
              </a:prstGeom>
              <a:solidFill>
                <a:srgbClr val="DF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Century Gothic" panose="020B0502020202020204" pitchFamily="34" charset="0"/>
                  </a:rPr>
                  <a:t>400M</a:t>
                </a:r>
              </a:p>
            </p:txBody>
          </p:sp>
        </p:grpSp>
        <p:grpSp>
          <p:nvGrpSpPr>
            <p:cNvPr id="24" name="Group 23">
              <a:extLst>
                <a:ext uri="{FF2B5EF4-FFF2-40B4-BE49-F238E27FC236}">
                  <a16:creationId xmlns:a16="http://schemas.microsoft.com/office/drawing/2014/main" id="{E313ACE6-0493-4EE7-8CB3-E17F26AD76A0}"/>
                </a:ext>
              </a:extLst>
            </p:cNvPr>
            <p:cNvGrpSpPr/>
            <p:nvPr/>
          </p:nvGrpSpPr>
          <p:grpSpPr>
            <a:xfrm>
              <a:off x="3589131" y="4735577"/>
              <a:ext cx="2133540" cy="916540"/>
              <a:chOff x="543469" y="3510605"/>
              <a:chExt cx="2067534" cy="916540"/>
            </a:xfrm>
          </p:grpSpPr>
          <p:sp>
            <p:nvSpPr>
              <p:cNvPr id="25" name="Rectangle: Rounded Corners 24">
                <a:extLst>
                  <a:ext uri="{FF2B5EF4-FFF2-40B4-BE49-F238E27FC236}">
                    <a16:creationId xmlns:a16="http://schemas.microsoft.com/office/drawing/2014/main" id="{B6197AB5-AEEE-4A92-A016-A46001CDAC5A}"/>
                  </a:ext>
                </a:extLst>
              </p:cNvPr>
              <p:cNvSpPr/>
              <p:nvPr/>
            </p:nvSpPr>
            <p:spPr>
              <a:xfrm>
                <a:off x="543469" y="3510605"/>
                <a:ext cx="2067534" cy="916540"/>
              </a:xfrm>
              <a:prstGeom prst="roundRect">
                <a:avLst>
                  <a:gd name="adj" fmla="val 8635"/>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bIns="457200" rtlCol="0" anchor="ctr"/>
              <a:lstStyle/>
              <a:p>
                <a:pPr algn="ctr"/>
                <a:r>
                  <a:rPr lang="en-US" sz="1300" dirty="0">
                    <a:latin typeface="Century Gothic" panose="020B0502020202020204" pitchFamily="34" charset="0"/>
                  </a:rPr>
                  <a:t>Price/Product</a:t>
                </a:r>
              </a:p>
            </p:txBody>
          </p:sp>
          <p:sp>
            <p:nvSpPr>
              <p:cNvPr id="26" name="Rectangle: Top Corners Rounded 25">
                <a:extLst>
                  <a:ext uri="{FF2B5EF4-FFF2-40B4-BE49-F238E27FC236}">
                    <a16:creationId xmlns:a16="http://schemas.microsoft.com/office/drawing/2014/main" id="{12CE3EF9-28BD-4BCE-BA27-FCE58388F4C0}"/>
                  </a:ext>
                </a:extLst>
              </p:cNvPr>
              <p:cNvSpPr/>
              <p:nvPr/>
            </p:nvSpPr>
            <p:spPr>
              <a:xfrm>
                <a:off x="582722" y="4031458"/>
                <a:ext cx="1989028" cy="355207"/>
              </a:xfrm>
              <a:prstGeom prst="round2SameRect">
                <a:avLst>
                  <a:gd name="adj1" fmla="val 0"/>
                  <a:gd name="adj2" fmla="val 12737"/>
                </a:avLst>
              </a:prstGeom>
              <a:solidFill>
                <a:srgbClr val="DF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Century Gothic" panose="020B0502020202020204" pitchFamily="34" charset="0"/>
                  </a:rPr>
                  <a:t>$4</a:t>
                </a:r>
              </a:p>
            </p:txBody>
          </p:sp>
        </p:grpSp>
        <p:grpSp>
          <p:nvGrpSpPr>
            <p:cNvPr id="37" name="Group 36">
              <a:extLst>
                <a:ext uri="{FF2B5EF4-FFF2-40B4-BE49-F238E27FC236}">
                  <a16:creationId xmlns:a16="http://schemas.microsoft.com/office/drawing/2014/main" id="{803EF2CA-DC6C-4DFE-BF56-AD78CA46BCA4}"/>
                </a:ext>
              </a:extLst>
            </p:cNvPr>
            <p:cNvGrpSpPr/>
            <p:nvPr/>
          </p:nvGrpSpPr>
          <p:grpSpPr>
            <a:xfrm>
              <a:off x="6469330" y="2406033"/>
              <a:ext cx="2133540" cy="916540"/>
              <a:chOff x="543469" y="3510605"/>
              <a:chExt cx="2067534" cy="916540"/>
            </a:xfrm>
          </p:grpSpPr>
          <p:sp>
            <p:nvSpPr>
              <p:cNvPr id="41" name="Rectangle: Rounded Corners 40">
                <a:extLst>
                  <a:ext uri="{FF2B5EF4-FFF2-40B4-BE49-F238E27FC236}">
                    <a16:creationId xmlns:a16="http://schemas.microsoft.com/office/drawing/2014/main" id="{BE7102A9-2617-49A6-A424-A270CAB03CB9}"/>
                  </a:ext>
                </a:extLst>
              </p:cNvPr>
              <p:cNvSpPr/>
              <p:nvPr/>
            </p:nvSpPr>
            <p:spPr>
              <a:xfrm>
                <a:off x="543469" y="3510605"/>
                <a:ext cx="2067534" cy="916540"/>
              </a:xfrm>
              <a:prstGeom prst="roundRect">
                <a:avLst>
                  <a:gd name="adj" fmla="val 8635"/>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bIns="457200" rtlCol="0" anchor="ctr"/>
              <a:lstStyle/>
              <a:p>
                <a:pPr algn="ctr"/>
                <a:r>
                  <a:rPr lang="en-US" sz="1300" dirty="0">
                    <a:latin typeface="Century Gothic" panose="020B0502020202020204" pitchFamily="34" charset="0"/>
                  </a:rPr>
                  <a:t># of People</a:t>
                </a:r>
              </a:p>
            </p:txBody>
          </p:sp>
          <p:sp>
            <p:nvSpPr>
              <p:cNvPr id="42" name="Rectangle: Top Corners Rounded 41">
                <a:extLst>
                  <a:ext uri="{FF2B5EF4-FFF2-40B4-BE49-F238E27FC236}">
                    <a16:creationId xmlns:a16="http://schemas.microsoft.com/office/drawing/2014/main" id="{4F0A835B-57E6-42ED-8789-3089D61B453E}"/>
                  </a:ext>
                </a:extLst>
              </p:cNvPr>
              <p:cNvSpPr/>
              <p:nvPr/>
            </p:nvSpPr>
            <p:spPr>
              <a:xfrm>
                <a:off x="582722" y="4031458"/>
                <a:ext cx="1989028" cy="355207"/>
              </a:xfrm>
              <a:prstGeom prst="round2SameRect">
                <a:avLst>
                  <a:gd name="adj1" fmla="val 0"/>
                  <a:gd name="adj2" fmla="val 12737"/>
                </a:avLst>
              </a:prstGeom>
              <a:solidFill>
                <a:srgbClr val="DF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Century Gothic" panose="020B0502020202020204" pitchFamily="34" charset="0"/>
                  </a:rPr>
                  <a:t>8M</a:t>
                </a:r>
              </a:p>
            </p:txBody>
          </p:sp>
        </p:grpSp>
        <p:grpSp>
          <p:nvGrpSpPr>
            <p:cNvPr id="38" name="Group 37">
              <a:extLst>
                <a:ext uri="{FF2B5EF4-FFF2-40B4-BE49-F238E27FC236}">
                  <a16:creationId xmlns:a16="http://schemas.microsoft.com/office/drawing/2014/main" id="{118FD780-8CF8-4FA3-8E71-3E85324C2A08}"/>
                </a:ext>
              </a:extLst>
            </p:cNvPr>
            <p:cNvGrpSpPr/>
            <p:nvPr/>
          </p:nvGrpSpPr>
          <p:grpSpPr>
            <a:xfrm>
              <a:off x="6469330" y="3959063"/>
              <a:ext cx="2133540" cy="916540"/>
              <a:chOff x="543469" y="3510605"/>
              <a:chExt cx="2067534" cy="916540"/>
            </a:xfrm>
          </p:grpSpPr>
          <p:sp>
            <p:nvSpPr>
              <p:cNvPr id="39" name="Rectangle: Rounded Corners 38">
                <a:extLst>
                  <a:ext uri="{FF2B5EF4-FFF2-40B4-BE49-F238E27FC236}">
                    <a16:creationId xmlns:a16="http://schemas.microsoft.com/office/drawing/2014/main" id="{12A69ECB-2047-4A49-9BA4-0AE742AF6437}"/>
                  </a:ext>
                </a:extLst>
              </p:cNvPr>
              <p:cNvSpPr/>
              <p:nvPr/>
            </p:nvSpPr>
            <p:spPr>
              <a:xfrm>
                <a:off x="543469" y="3510605"/>
                <a:ext cx="2067534" cy="916540"/>
              </a:xfrm>
              <a:prstGeom prst="roundRect">
                <a:avLst>
                  <a:gd name="adj" fmla="val 8635"/>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bIns="457200" rtlCol="0" anchor="ctr"/>
              <a:lstStyle/>
              <a:p>
                <a:pPr algn="ctr"/>
                <a:r>
                  <a:rPr lang="en-US" sz="1300" dirty="0">
                    <a:latin typeface="Century Gothic" panose="020B0502020202020204" pitchFamily="34" charset="0"/>
                  </a:rPr>
                  <a:t># of Cups/person/year</a:t>
                </a:r>
              </a:p>
            </p:txBody>
          </p:sp>
          <p:sp>
            <p:nvSpPr>
              <p:cNvPr id="40" name="Rectangle: Top Corners Rounded 39">
                <a:extLst>
                  <a:ext uri="{FF2B5EF4-FFF2-40B4-BE49-F238E27FC236}">
                    <a16:creationId xmlns:a16="http://schemas.microsoft.com/office/drawing/2014/main" id="{FD415518-6D53-40F3-AAED-4B74CF7C8DCC}"/>
                  </a:ext>
                </a:extLst>
              </p:cNvPr>
              <p:cNvSpPr/>
              <p:nvPr/>
            </p:nvSpPr>
            <p:spPr>
              <a:xfrm>
                <a:off x="582722" y="4031458"/>
                <a:ext cx="1989028" cy="355207"/>
              </a:xfrm>
              <a:prstGeom prst="round2SameRect">
                <a:avLst>
                  <a:gd name="adj1" fmla="val 0"/>
                  <a:gd name="adj2" fmla="val 12737"/>
                </a:avLst>
              </a:prstGeom>
              <a:solidFill>
                <a:srgbClr val="DF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Century Gothic" panose="020B0502020202020204" pitchFamily="34" charset="0"/>
                  </a:rPr>
                  <a:t>~50</a:t>
                </a:r>
              </a:p>
            </p:txBody>
          </p:sp>
        </p:grpSp>
        <p:grpSp>
          <p:nvGrpSpPr>
            <p:cNvPr id="44" name="Group 43">
              <a:extLst>
                <a:ext uri="{FF2B5EF4-FFF2-40B4-BE49-F238E27FC236}">
                  <a16:creationId xmlns:a16="http://schemas.microsoft.com/office/drawing/2014/main" id="{3268C029-AC71-45F4-863E-1C86D5F72EEB}"/>
                </a:ext>
              </a:extLst>
            </p:cNvPr>
            <p:cNvGrpSpPr/>
            <p:nvPr/>
          </p:nvGrpSpPr>
          <p:grpSpPr>
            <a:xfrm>
              <a:off x="9349528" y="3182548"/>
              <a:ext cx="2133540" cy="916540"/>
              <a:chOff x="543469" y="3510605"/>
              <a:chExt cx="2067534" cy="916540"/>
            </a:xfrm>
          </p:grpSpPr>
          <p:sp>
            <p:nvSpPr>
              <p:cNvPr id="48" name="Rectangle: Rounded Corners 47">
                <a:extLst>
                  <a:ext uri="{FF2B5EF4-FFF2-40B4-BE49-F238E27FC236}">
                    <a16:creationId xmlns:a16="http://schemas.microsoft.com/office/drawing/2014/main" id="{7FD51CDE-8855-4117-BFA5-CD34AC11771D}"/>
                  </a:ext>
                </a:extLst>
              </p:cNvPr>
              <p:cNvSpPr/>
              <p:nvPr/>
            </p:nvSpPr>
            <p:spPr>
              <a:xfrm>
                <a:off x="543469" y="3510605"/>
                <a:ext cx="2067534" cy="916540"/>
              </a:xfrm>
              <a:prstGeom prst="roundRect">
                <a:avLst>
                  <a:gd name="adj" fmla="val 8635"/>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bIns="457200" rtlCol="0" anchor="ctr"/>
              <a:lstStyle/>
              <a:p>
                <a:pPr algn="ctr"/>
                <a:r>
                  <a:rPr lang="en-US" sz="1300" dirty="0">
                    <a:latin typeface="Century Gothic" panose="020B0502020202020204" pitchFamily="34" charset="0"/>
                  </a:rPr>
                  <a:t># of weeks/year</a:t>
                </a:r>
              </a:p>
            </p:txBody>
          </p:sp>
          <p:sp>
            <p:nvSpPr>
              <p:cNvPr id="49" name="Rectangle: Top Corners Rounded 48">
                <a:extLst>
                  <a:ext uri="{FF2B5EF4-FFF2-40B4-BE49-F238E27FC236}">
                    <a16:creationId xmlns:a16="http://schemas.microsoft.com/office/drawing/2014/main" id="{6994C103-5D68-45E0-AE94-3B1FABAAB6A0}"/>
                  </a:ext>
                </a:extLst>
              </p:cNvPr>
              <p:cNvSpPr/>
              <p:nvPr/>
            </p:nvSpPr>
            <p:spPr>
              <a:xfrm>
                <a:off x="582722" y="4031458"/>
                <a:ext cx="1989028" cy="355207"/>
              </a:xfrm>
              <a:prstGeom prst="round2SameRect">
                <a:avLst>
                  <a:gd name="adj1" fmla="val 0"/>
                  <a:gd name="adj2" fmla="val 12737"/>
                </a:avLst>
              </a:prstGeom>
              <a:solidFill>
                <a:srgbClr val="DF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Century Gothic" panose="020B0502020202020204" pitchFamily="34" charset="0"/>
                  </a:rPr>
                  <a:t>~50</a:t>
                </a:r>
              </a:p>
            </p:txBody>
          </p:sp>
        </p:grpSp>
        <p:grpSp>
          <p:nvGrpSpPr>
            <p:cNvPr id="45" name="Group 44">
              <a:extLst>
                <a:ext uri="{FF2B5EF4-FFF2-40B4-BE49-F238E27FC236}">
                  <a16:creationId xmlns:a16="http://schemas.microsoft.com/office/drawing/2014/main" id="{580A8EFC-517F-451C-9F95-2741ED22485A}"/>
                </a:ext>
              </a:extLst>
            </p:cNvPr>
            <p:cNvGrpSpPr/>
            <p:nvPr/>
          </p:nvGrpSpPr>
          <p:grpSpPr>
            <a:xfrm>
              <a:off x="9349528" y="4735577"/>
              <a:ext cx="2133540" cy="916540"/>
              <a:chOff x="543469" y="3510605"/>
              <a:chExt cx="2067534" cy="916540"/>
            </a:xfrm>
          </p:grpSpPr>
          <p:sp>
            <p:nvSpPr>
              <p:cNvPr id="46" name="Rectangle: Rounded Corners 45">
                <a:extLst>
                  <a:ext uri="{FF2B5EF4-FFF2-40B4-BE49-F238E27FC236}">
                    <a16:creationId xmlns:a16="http://schemas.microsoft.com/office/drawing/2014/main" id="{E7080EE6-ADC3-444A-AE24-C23FE22BBA61}"/>
                  </a:ext>
                </a:extLst>
              </p:cNvPr>
              <p:cNvSpPr/>
              <p:nvPr/>
            </p:nvSpPr>
            <p:spPr>
              <a:xfrm>
                <a:off x="543469" y="3510605"/>
                <a:ext cx="2067534" cy="916540"/>
              </a:xfrm>
              <a:prstGeom prst="roundRect">
                <a:avLst>
                  <a:gd name="adj" fmla="val 8635"/>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bIns="457200" rtlCol="0" anchor="ctr"/>
              <a:lstStyle/>
              <a:p>
                <a:pPr algn="ctr"/>
                <a:r>
                  <a:rPr lang="en-US" sz="1300" dirty="0">
                    <a:latin typeface="Century Gothic" panose="020B0502020202020204" pitchFamily="34" charset="0"/>
                  </a:rPr>
                  <a:t># of cups/person/week</a:t>
                </a:r>
              </a:p>
            </p:txBody>
          </p:sp>
          <p:sp>
            <p:nvSpPr>
              <p:cNvPr id="47" name="Rectangle: Top Corners Rounded 46">
                <a:extLst>
                  <a:ext uri="{FF2B5EF4-FFF2-40B4-BE49-F238E27FC236}">
                    <a16:creationId xmlns:a16="http://schemas.microsoft.com/office/drawing/2014/main" id="{FC5080A4-3256-4EF9-BFD5-5E9C448B9F36}"/>
                  </a:ext>
                </a:extLst>
              </p:cNvPr>
              <p:cNvSpPr/>
              <p:nvPr/>
            </p:nvSpPr>
            <p:spPr>
              <a:xfrm>
                <a:off x="582722" y="4031458"/>
                <a:ext cx="1989028" cy="355207"/>
              </a:xfrm>
              <a:prstGeom prst="round2SameRect">
                <a:avLst>
                  <a:gd name="adj1" fmla="val 0"/>
                  <a:gd name="adj2" fmla="val 12737"/>
                </a:avLst>
              </a:prstGeom>
              <a:solidFill>
                <a:srgbClr val="DF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2"/>
                    </a:solidFill>
                    <a:latin typeface="Century Gothic" panose="020B0502020202020204" pitchFamily="34" charset="0"/>
                  </a:rPr>
                  <a:t>~1</a:t>
                </a:r>
              </a:p>
            </p:txBody>
          </p:sp>
        </p:grpSp>
        <p:cxnSp>
          <p:nvCxnSpPr>
            <p:cNvPr id="53" name="Connector: Curved 52">
              <a:extLst>
                <a:ext uri="{FF2B5EF4-FFF2-40B4-BE49-F238E27FC236}">
                  <a16:creationId xmlns:a16="http://schemas.microsoft.com/office/drawing/2014/main" id="{C3CA537B-BB75-40F9-A0BB-6E1F79FEFE0F}"/>
                </a:ext>
              </a:extLst>
            </p:cNvPr>
            <p:cNvCxnSpPr>
              <a:stCxn id="3" idx="3"/>
              <a:endCxn id="12" idx="1"/>
            </p:cNvCxnSpPr>
            <p:nvPr/>
          </p:nvCxnSpPr>
          <p:spPr>
            <a:xfrm flipV="1">
              <a:off x="2842472" y="3640817"/>
              <a:ext cx="746659" cy="776516"/>
            </a:xfrm>
            <a:prstGeom prst="curvedConnector3">
              <a:avLst>
                <a:gd name="adj1" fmla="val 50000"/>
              </a:avLst>
            </a:prstGeom>
            <a:solidFill>
              <a:schemeClr val="bg1"/>
            </a:solidFill>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2FBDA393-217C-4F0B-B908-D9D1BCB81BCD}"/>
                </a:ext>
              </a:extLst>
            </p:cNvPr>
            <p:cNvCxnSpPr>
              <a:cxnSpLocks/>
              <a:stCxn id="3" idx="3"/>
              <a:endCxn id="25" idx="1"/>
            </p:cNvCxnSpPr>
            <p:nvPr/>
          </p:nvCxnSpPr>
          <p:spPr>
            <a:xfrm>
              <a:off x="2842472" y="4417333"/>
              <a:ext cx="746659" cy="776514"/>
            </a:xfrm>
            <a:prstGeom prst="curvedConnector3">
              <a:avLst>
                <a:gd name="adj1" fmla="val 50000"/>
              </a:avLst>
            </a:prstGeom>
            <a:solidFill>
              <a:schemeClr val="bg1"/>
            </a:solidFill>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4A7B9DFF-A37F-404F-8F67-C57AEAD5A567}"/>
                </a:ext>
              </a:extLst>
            </p:cNvPr>
            <p:cNvCxnSpPr>
              <a:cxnSpLocks/>
            </p:cNvCxnSpPr>
            <p:nvPr/>
          </p:nvCxnSpPr>
          <p:spPr>
            <a:xfrm flipV="1">
              <a:off x="5722671" y="2864303"/>
              <a:ext cx="746659" cy="776514"/>
            </a:xfrm>
            <a:prstGeom prst="curvedConnector3">
              <a:avLst>
                <a:gd name="adj1" fmla="val 50000"/>
              </a:avLst>
            </a:prstGeom>
            <a:solidFill>
              <a:schemeClr val="bg1"/>
            </a:solidFill>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998F4C23-270B-44F8-B310-2BA0F863AE70}"/>
                </a:ext>
              </a:extLst>
            </p:cNvPr>
            <p:cNvCxnSpPr>
              <a:cxnSpLocks/>
              <a:stCxn id="12" idx="3"/>
              <a:endCxn id="39" idx="1"/>
            </p:cNvCxnSpPr>
            <p:nvPr/>
          </p:nvCxnSpPr>
          <p:spPr>
            <a:xfrm>
              <a:off x="5722671" y="3640817"/>
              <a:ext cx="746659" cy="776516"/>
            </a:xfrm>
            <a:prstGeom prst="curvedConnector3">
              <a:avLst>
                <a:gd name="adj1" fmla="val 50000"/>
              </a:avLst>
            </a:prstGeom>
            <a:solidFill>
              <a:schemeClr val="bg1"/>
            </a:solidFill>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BCF714B3-8703-404B-8F5C-43673BA9B885}"/>
                </a:ext>
              </a:extLst>
            </p:cNvPr>
            <p:cNvCxnSpPr>
              <a:cxnSpLocks/>
              <a:stCxn id="39" idx="3"/>
              <a:endCxn id="48" idx="1"/>
            </p:cNvCxnSpPr>
            <p:nvPr/>
          </p:nvCxnSpPr>
          <p:spPr>
            <a:xfrm flipV="1">
              <a:off x="8602870" y="3640818"/>
              <a:ext cx="746658" cy="776515"/>
            </a:xfrm>
            <a:prstGeom prst="curvedConnector3">
              <a:avLst>
                <a:gd name="adj1" fmla="val 50000"/>
              </a:avLst>
            </a:prstGeom>
            <a:solidFill>
              <a:schemeClr val="bg1"/>
            </a:solidFill>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19A5708F-00B3-44E2-93F3-82F01FD8EB61}"/>
                </a:ext>
              </a:extLst>
            </p:cNvPr>
            <p:cNvCxnSpPr>
              <a:cxnSpLocks/>
              <a:stCxn id="39" idx="3"/>
              <a:endCxn id="46" idx="1"/>
            </p:cNvCxnSpPr>
            <p:nvPr/>
          </p:nvCxnSpPr>
          <p:spPr>
            <a:xfrm>
              <a:off x="8602870" y="4417333"/>
              <a:ext cx="746658" cy="776514"/>
            </a:xfrm>
            <a:prstGeom prst="curvedConnector3">
              <a:avLst>
                <a:gd name="adj1" fmla="val 50000"/>
              </a:avLst>
            </a:prstGeom>
            <a:solidFill>
              <a:schemeClr val="bg1"/>
            </a:solidFill>
            <a:ln w="9525">
              <a:solidFill>
                <a:srgbClr val="A3AAAB"/>
              </a:solidFill>
              <a:prstDash val="sysDash"/>
            </a:ln>
          </p:spPr>
          <p:style>
            <a:lnRef idx="1">
              <a:schemeClr val="accent1"/>
            </a:lnRef>
            <a:fillRef idx="0">
              <a:schemeClr val="accent1"/>
            </a:fillRef>
            <a:effectRef idx="0">
              <a:schemeClr val="accent1"/>
            </a:effectRef>
            <a:fontRef idx="minor">
              <a:schemeClr val="tx1"/>
            </a:fontRef>
          </p:style>
        </p:cxnSp>
      </p:grpSp>
      <p:sp>
        <p:nvSpPr>
          <p:cNvPr id="75" name="Arrow: Pentagon 74">
            <a:extLst>
              <a:ext uri="{FF2B5EF4-FFF2-40B4-BE49-F238E27FC236}">
                <a16:creationId xmlns:a16="http://schemas.microsoft.com/office/drawing/2014/main" id="{6AFE24A6-19A3-4ECB-8BFC-9262AA1EE57D}"/>
              </a:ext>
            </a:extLst>
          </p:cNvPr>
          <p:cNvSpPr/>
          <p:nvPr/>
        </p:nvSpPr>
        <p:spPr>
          <a:xfrm>
            <a:off x="708932" y="1997235"/>
            <a:ext cx="5387052" cy="393700"/>
          </a:xfrm>
          <a:prstGeom prst="homePlate">
            <a:avLst/>
          </a:prstGeom>
          <a:gradFill flip="none" rotWithShape="1">
            <a:gsLst>
              <a:gs pos="34000">
                <a:srgbClr val="EFF5F8"/>
              </a:gs>
              <a:gs pos="0">
                <a:schemeClr val="bg1">
                  <a:alpha val="0"/>
                </a:schemeClr>
              </a:gs>
              <a:gs pos="100000">
                <a:srgbClr val="DFEAF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rgbClr val="29719F"/>
                </a:solidFill>
                <a:latin typeface="Century Gothic" panose="020B0502020202020204" pitchFamily="34" charset="0"/>
              </a:rPr>
              <a:t>A. Draw issue tree from left to right</a:t>
            </a:r>
          </a:p>
        </p:txBody>
      </p:sp>
      <p:sp>
        <p:nvSpPr>
          <p:cNvPr id="77" name="Arrow: Pentagon 76">
            <a:extLst>
              <a:ext uri="{FF2B5EF4-FFF2-40B4-BE49-F238E27FC236}">
                <a16:creationId xmlns:a16="http://schemas.microsoft.com/office/drawing/2014/main" id="{999CE0B9-9F7E-43E6-852F-146794A237A3}"/>
              </a:ext>
            </a:extLst>
          </p:cNvPr>
          <p:cNvSpPr/>
          <p:nvPr/>
        </p:nvSpPr>
        <p:spPr>
          <a:xfrm flipH="1">
            <a:off x="6095984" y="6072608"/>
            <a:ext cx="5387082" cy="393700"/>
          </a:xfrm>
          <a:prstGeom prst="homePlate">
            <a:avLst/>
          </a:prstGeom>
          <a:gradFill flip="none" rotWithShape="1">
            <a:gsLst>
              <a:gs pos="70000">
                <a:srgbClr val="DFEAF1"/>
              </a:gs>
              <a:gs pos="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rgbClr val="29719F"/>
                </a:solidFill>
                <a:latin typeface="Century Gothic" panose="020B0502020202020204" pitchFamily="34" charset="0"/>
              </a:rPr>
              <a:t>B. Calculate Numbers from Right to Left</a:t>
            </a:r>
          </a:p>
        </p:txBody>
      </p:sp>
      <p:sp>
        <p:nvSpPr>
          <p:cNvPr id="2" name="Oval 1">
            <a:extLst>
              <a:ext uri="{FF2B5EF4-FFF2-40B4-BE49-F238E27FC236}">
                <a16:creationId xmlns:a16="http://schemas.microsoft.com/office/drawing/2014/main" id="{8D7EF637-7A6B-B889-D112-965E7748B646}"/>
              </a:ext>
            </a:extLst>
          </p:cNvPr>
          <p:cNvSpPr>
            <a:spLocks noChangeAspect="1"/>
          </p:cNvSpPr>
          <p:nvPr/>
        </p:nvSpPr>
        <p:spPr>
          <a:xfrm>
            <a:off x="3134808" y="4438179"/>
            <a:ext cx="363703" cy="363702"/>
          </a:xfrm>
          <a:prstGeom prst="ellipse">
            <a:avLst/>
          </a:prstGeom>
          <a:gradFill flip="none" rotWithShape="1">
            <a:gsLst>
              <a:gs pos="51000">
                <a:srgbClr val="8BB2CB"/>
              </a:gs>
              <a:gs pos="0">
                <a:srgbClr val="2A729F"/>
              </a:gs>
              <a:gs pos="81000">
                <a:srgbClr val="ECF2F6"/>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entury Gothic" panose="020B0502020202020204" pitchFamily="34" charset="0"/>
                <a:cs typeface="Calibri"/>
                <a:sym typeface="Century Gothic"/>
              </a:rPr>
              <a:t>X</a:t>
            </a:r>
          </a:p>
        </p:txBody>
      </p:sp>
      <p:sp>
        <p:nvSpPr>
          <p:cNvPr id="4" name="Oval 3">
            <a:extLst>
              <a:ext uri="{FF2B5EF4-FFF2-40B4-BE49-F238E27FC236}">
                <a16:creationId xmlns:a16="http://schemas.microsoft.com/office/drawing/2014/main" id="{99382EAB-9E92-B209-E789-E31F666E212B}"/>
              </a:ext>
            </a:extLst>
          </p:cNvPr>
          <p:cNvSpPr>
            <a:spLocks noChangeAspect="1"/>
          </p:cNvSpPr>
          <p:nvPr/>
        </p:nvSpPr>
        <p:spPr>
          <a:xfrm>
            <a:off x="6015747" y="3661662"/>
            <a:ext cx="363703" cy="363702"/>
          </a:xfrm>
          <a:prstGeom prst="ellipse">
            <a:avLst/>
          </a:prstGeom>
          <a:gradFill flip="none" rotWithShape="1">
            <a:gsLst>
              <a:gs pos="51000">
                <a:srgbClr val="8BB2CB"/>
              </a:gs>
              <a:gs pos="0">
                <a:srgbClr val="2A729F"/>
              </a:gs>
              <a:gs pos="81000">
                <a:srgbClr val="ECF2F6"/>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entury Gothic" panose="020B0502020202020204" pitchFamily="34" charset="0"/>
                <a:cs typeface="Calibri"/>
                <a:sym typeface="Century Gothic"/>
              </a:rPr>
              <a:t>X</a:t>
            </a:r>
          </a:p>
        </p:txBody>
      </p:sp>
      <p:sp>
        <p:nvSpPr>
          <p:cNvPr id="5" name="Oval 4">
            <a:extLst>
              <a:ext uri="{FF2B5EF4-FFF2-40B4-BE49-F238E27FC236}">
                <a16:creationId xmlns:a16="http://schemas.microsoft.com/office/drawing/2014/main" id="{15B84AD1-C43D-EBE1-6E22-78EC6C0A1BB0}"/>
              </a:ext>
            </a:extLst>
          </p:cNvPr>
          <p:cNvSpPr>
            <a:spLocks noChangeAspect="1"/>
          </p:cNvSpPr>
          <p:nvPr/>
        </p:nvSpPr>
        <p:spPr>
          <a:xfrm>
            <a:off x="8871452" y="4438179"/>
            <a:ext cx="363703" cy="363702"/>
          </a:xfrm>
          <a:prstGeom prst="ellipse">
            <a:avLst/>
          </a:prstGeom>
          <a:gradFill flip="none" rotWithShape="1">
            <a:gsLst>
              <a:gs pos="51000">
                <a:srgbClr val="8BB2CB"/>
              </a:gs>
              <a:gs pos="0">
                <a:srgbClr val="2A729F"/>
              </a:gs>
              <a:gs pos="81000">
                <a:srgbClr val="ECF2F6"/>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entury Gothic" panose="020B0502020202020204" pitchFamily="34" charset="0"/>
                <a:cs typeface="Calibri"/>
                <a:sym typeface="Century Gothic"/>
              </a:rPr>
              <a:t>X</a:t>
            </a:r>
          </a:p>
        </p:txBody>
      </p:sp>
    </p:spTree>
    <p:extLst>
      <p:ext uri="{BB962C8B-B14F-4D97-AF65-F5344CB8AC3E}">
        <p14:creationId xmlns:p14="http://schemas.microsoft.com/office/powerpoint/2010/main" val="1018633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86">
            <a:extLst>
              <a:ext uri="{FF2B5EF4-FFF2-40B4-BE49-F238E27FC236}">
                <a16:creationId xmlns:a16="http://schemas.microsoft.com/office/drawing/2014/main" id="{C40A99AA-408F-4918-95E3-728A79938E7A}"/>
              </a:ext>
            </a:extLst>
          </p:cNvPr>
          <p:cNvSpPr/>
          <p:nvPr/>
        </p:nvSpPr>
        <p:spPr bwMode="gray">
          <a:xfrm>
            <a:off x="-428" y="3125"/>
            <a:ext cx="12179728" cy="1847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36" name="Titel 1">
            <a:extLst>
              <a:ext uri="{FF2B5EF4-FFF2-40B4-BE49-F238E27FC236}">
                <a16:creationId xmlns:a16="http://schemas.microsoft.com/office/drawing/2014/main" id="{70F20749-F8E0-4671-81B7-79E25099B242}"/>
              </a:ext>
            </a:extLst>
          </p:cNvPr>
          <p:cNvSpPr txBox="1">
            <a:spLocks/>
          </p:cNvSpPr>
          <p:nvPr/>
        </p:nvSpPr>
        <p:spPr bwMode="gray">
          <a:xfrm>
            <a:off x="1062603" y="663884"/>
            <a:ext cx="3640656" cy="5258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3500"/>
              </a:lnSpc>
            </a:pPr>
            <a:r>
              <a:rPr lang="en-US" sz="2600" b="1" dirty="0">
                <a:latin typeface="Century Gothic" panose="020B0502020202020204" pitchFamily="34" charset="0"/>
              </a:rPr>
              <a:t>INDUSTRY ANALYSIS</a:t>
            </a:r>
          </a:p>
        </p:txBody>
      </p:sp>
      <p:sp>
        <p:nvSpPr>
          <p:cNvPr id="37" name="Rechteck 149">
            <a:extLst>
              <a:ext uri="{FF2B5EF4-FFF2-40B4-BE49-F238E27FC236}">
                <a16:creationId xmlns:a16="http://schemas.microsoft.com/office/drawing/2014/main" id="{0FF65145-4A59-493B-90EE-7D04EB31512C}"/>
              </a:ext>
            </a:extLst>
          </p:cNvPr>
          <p:cNvSpPr/>
          <p:nvPr/>
        </p:nvSpPr>
        <p:spPr bwMode="gray">
          <a:xfrm>
            <a:off x="5205888" y="367190"/>
            <a:ext cx="5796730" cy="1133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Industry analysis is a market assessment tool used to understand the competitive dynamics of an industry. It helps to get a sense of demand, competition, emerging prospects, macro factors, and external forces that might affect the industry. </a:t>
            </a:r>
          </a:p>
        </p:txBody>
      </p:sp>
      <p:sp>
        <p:nvSpPr>
          <p:cNvPr id="105495" name="Rectangle 23"/>
          <p:cNvSpPr>
            <a:spLocks noChangeArrowheads="1"/>
          </p:cNvSpPr>
          <p:nvPr/>
        </p:nvSpPr>
        <p:spPr bwMode="auto">
          <a:xfrm>
            <a:off x="2096788" y="4366909"/>
            <a:ext cx="726272" cy="1125538"/>
          </a:xfrm>
          <a:prstGeom prst="rect">
            <a:avLst/>
          </a:prstGeom>
          <a:gradFill flip="none" rotWithShape="1">
            <a:gsLst>
              <a:gs pos="100000">
                <a:srgbClr val="B6B6B6"/>
              </a:gs>
              <a:gs pos="15000">
                <a:schemeClr val="tx2">
                  <a:lumMod val="20000"/>
                  <a:lumOff val="80000"/>
                </a:schemeClr>
              </a:gs>
            </a:gsLst>
            <a:path path="circle">
              <a:fillToRect r="100000" b="100000"/>
            </a:path>
            <a:tileRect l="-100000" t="-100000"/>
          </a:gradFill>
          <a:ln w="12700">
            <a:solidFill>
              <a:schemeClr val="bg1"/>
            </a:solidFill>
            <a:round/>
            <a:headEnd/>
            <a:tailEnd/>
          </a:ln>
          <a:effectLst/>
        </p:spPr>
        <p:txBody>
          <a:bodyPr tIns="107902" rtlCol="0" anchor="t" anchorCtr="0"/>
          <a:lstStyle/>
          <a:p>
            <a:pPr defTabSz="913577">
              <a:lnSpc>
                <a:spcPct val="80000"/>
              </a:lnSpc>
            </a:pPr>
            <a:endParaRPr lang="en-AU" sz="1100" b="1" dirty="0">
              <a:solidFill>
                <a:srgbClr val="000000">
                  <a:lumMod val="85000"/>
                  <a:lumOff val="15000"/>
                </a:srgbClr>
              </a:solidFill>
              <a:latin typeface="Century Gothic" panose="020B0502020202020204" pitchFamily="34" charset="0"/>
              <a:sym typeface="Century Gothic"/>
            </a:endParaRPr>
          </a:p>
        </p:txBody>
      </p:sp>
      <p:sp>
        <p:nvSpPr>
          <p:cNvPr id="105496" name="Rectangle 24"/>
          <p:cNvSpPr>
            <a:spLocks noChangeArrowheads="1"/>
          </p:cNvSpPr>
          <p:nvPr/>
        </p:nvSpPr>
        <p:spPr bwMode="auto">
          <a:xfrm>
            <a:off x="2819116" y="4201809"/>
            <a:ext cx="1359105" cy="1290638"/>
          </a:xfrm>
          <a:prstGeom prst="rect">
            <a:avLst/>
          </a:prstGeom>
          <a:gradFill flip="none" rotWithShape="1">
            <a:gsLst>
              <a:gs pos="100000">
                <a:srgbClr val="B6B6B6"/>
              </a:gs>
              <a:gs pos="15000">
                <a:schemeClr val="tx2">
                  <a:lumMod val="20000"/>
                  <a:lumOff val="80000"/>
                </a:schemeClr>
              </a:gs>
            </a:gsLst>
            <a:path path="circle">
              <a:fillToRect r="100000" b="100000"/>
            </a:path>
            <a:tileRect l="-100000" t="-100000"/>
          </a:gradFill>
          <a:ln w="12700">
            <a:solidFill>
              <a:schemeClr val="bg1"/>
            </a:solidFill>
            <a:round/>
            <a:headEnd/>
            <a:tailEnd/>
          </a:ln>
          <a:effectLst/>
        </p:spPr>
        <p:txBody>
          <a:bodyPr tIns="107902" rtlCol="0" anchor="t" anchorCtr="0"/>
          <a:lstStyle/>
          <a:p>
            <a:pPr defTabSz="913577">
              <a:lnSpc>
                <a:spcPct val="80000"/>
              </a:lnSpc>
            </a:pPr>
            <a:endParaRPr lang="en-AU" sz="1100" b="1" dirty="0">
              <a:solidFill>
                <a:srgbClr val="000000">
                  <a:lumMod val="85000"/>
                  <a:lumOff val="15000"/>
                </a:srgbClr>
              </a:solidFill>
              <a:latin typeface="Century Gothic" panose="020B0502020202020204" pitchFamily="34" charset="0"/>
            </a:endParaRPr>
          </a:p>
        </p:txBody>
      </p:sp>
      <p:sp>
        <p:nvSpPr>
          <p:cNvPr id="105498" name="Rectangle 26"/>
          <p:cNvSpPr>
            <a:spLocks noChangeArrowheads="1"/>
          </p:cNvSpPr>
          <p:nvPr/>
        </p:nvSpPr>
        <p:spPr bwMode="auto">
          <a:xfrm>
            <a:off x="4174277" y="3836685"/>
            <a:ext cx="1571465" cy="1655763"/>
          </a:xfrm>
          <a:prstGeom prst="rect">
            <a:avLst/>
          </a:prstGeom>
          <a:gradFill flip="none" rotWithShape="1">
            <a:gsLst>
              <a:gs pos="100000">
                <a:srgbClr val="B6B6B6"/>
              </a:gs>
              <a:gs pos="15000">
                <a:schemeClr val="tx2">
                  <a:lumMod val="20000"/>
                  <a:lumOff val="80000"/>
                </a:schemeClr>
              </a:gs>
            </a:gsLst>
            <a:path path="circle">
              <a:fillToRect r="100000" b="100000"/>
            </a:path>
            <a:tileRect l="-100000" t="-100000"/>
          </a:gradFill>
          <a:ln w="12700">
            <a:solidFill>
              <a:schemeClr val="bg1"/>
            </a:solidFill>
            <a:round/>
            <a:headEnd/>
            <a:tailEnd/>
          </a:ln>
          <a:effectLst/>
        </p:spPr>
        <p:txBody>
          <a:bodyPr tIns="107902" rtlCol="0" anchor="t" anchorCtr="0"/>
          <a:lstStyle/>
          <a:p>
            <a:pPr defTabSz="913577">
              <a:lnSpc>
                <a:spcPct val="80000"/>
              </a:lnSpc>
            </a:pPr>
            <a:endParaRPr lang="en-AU" sz="1100" b="1" dirty="0">
              <a:solidFill>
                <a:srgbClr val="000000">
                  <a:lumMod val="85000"/>
                  <a:lumOff val="15000"/>
                </a:srgbClr>
              </a:solidFill>
              <a:latin typeface="Century Gothic" panose="020B0502020202020204" pitchFamily="34" charset="0"/>
            </a:endParaRPr>
          </a:p>
        </p:txBody>
      </p:sp>
      <p:sp>
        <p:nvSpPr>
          <p:cNvPr id="105500" name="Rectangle 28"/>
          <p:cNvSpPr>
            <a:spLocks noChangeArrowheads="1"/>
          </p:cNvSpPr>
          <p:nvPr/>
        </p:nvSpPr>
        <p:spPr bwMode="auto">
          <a:xfrm>
            <a:off x="5741798" y="3538235"/>
            <a:ext cx="1327251" cy="1954213"/>
          </a:xfrm>
          <a:prstGeom prst="rect">
            <a:avLst/>
          </a:prstGeom>
          <a:gradFill flip="none" rotWithShape="1">
            <a:gsLst>
              <a:gs pos="100000">
                <a:srgbClr val="B6B6B6"/>
              </a:gs>
              <a:gs pos="15000">
                <a:schemeClr val="tx2">
                  <a:lumMod val="20000"/>
                  <a:lumOff val="80000"/>
                </a:schemeClr>
              </a:gs>
            </a:gsLst>
            <a:path path="circle">
              <a:fillToRect r="100000" b="100000"/>
            </a:path>
            <a:tileRect l="-100000" t="-100000"/>
          </a:gradFill>
          <a:ln w="12700">
            <a:solidFill>
              <a:schemeClr val="bg1"/>
            </a:solidFill>
            <a:round/>
            <a:headEnd/>
            <a:tailEnd/>
          </a:ln>
          <a:effectLst/>
        </p:spPr>
        <p:txBody>
          <a:bodyPr tIns="107902" rtlCol="0" anchor="t" anchorCtr="0"/>
          <a:lstStyle/>
          <a:p>
            <a:pPr defTabSz="913577">
              <a:lnSpc>
                <a:spcPct val="80000"/>
              </a:lnSpc>
            </a:pPr>
            <a:endParaRPr lang="en-AU" sz="1100" b="1" dirty="0">
              <a:solidFill>
                <a:srgbClr val="000000">
                  <a:lumMod val="85000"/>
                  <a:lumOff val="15000"/>
                </a:srgbClr>
              </a:solidFill>
              <a:latin typeface="Century Gothic" panose="020B0502020202020204" pitchFamily="34" charset="0"/>
            </a:endParaRPr>
          </a:p>
        </p:txBody>
      </p:sp>
      <p:sp>
        <p:nvSpPr>
          <p:cNvPr id="105501" name="Rectangle 29"/>
          <p:cNvSpPr>
            <a:spLocks noChangeArrowheads="1"/>
          </p:cNvSpPr>
          <p:nvPr/>
        </p:nvSpPr>
        <p:spPr bwMode="auto">
          <a:xfrm>
            <a:off x="7065104" y="3385835"/>
            <a:ext cx="823957" cy="2106613"/>
          </a:xfrm>
          <a:prstGeom prst="rect">
            <a:avLst/>
          </a:prstGeom>
          <a:gradFill flip="none" rotWithShape="1">
            <a:gsLst>
              <a:gs pos="100000">
                <a:srgbClr val="B6B6B6"/>
              </a:gs>
              <a:gs pos="15000">
                <a:schemeClr val="tx2">
                  <a:lumMod val="20000"/>
                  <a:lumOff val="80000"/>
                </a:schemeClr>
              </a:gs>
            </a:gsLst>
            <a:path path="circle">
              <a:fillToRect r="100000" b="100000"/>
            </a:path>
            <a:tileRect l="-100000" t="-100000"/>
          </a:gradFill>
          <a:ln w="12700">
            <a:solidFill>
              <a:schemeClr val="bg1"/>
            </a:solidFill>
            <a:round/>
            <a:headEnd/>
            <a:tailEnd/>
          </a:ln>
          <a:effectLst/>
        </p:spPr>
        <p:txBody>
          <a:bodyPr tIns="107902" rtlCol="0" anchor="t" anchorCtr="0"/>
          <a:lstStyle/>
          <a:p>
            <a:pPr defTabSz="913577">
              <a:lnSpc>
                <a:spcPct val="80000"/>
              </a:lnSpc>
            </a:pPr>
            <a:endParaRPr lang="en-AU" sz="1100" b="1" dirty="0">
              <a:solidFill>
                <a:srgbClr val="000000">
                  <a:lumMod val="85000"/>
                  <a:lumOff val="15000"/>
                </a:srgbClr>
              </a:solidFill>
              <a:latin typeface="Century Gothic" panose="020B0502020202020204" pitchFamily="34" charset="0"/>
            </a:endParaRPr>
          </a:p>
        </p:txBody>
      </p:sp>
      <p:sp>
        <p:nvSpPr>
          <p:cNvPr id="105503" name="Rectangle 31"/>
          <p:cNvSpPr>
            <a:spLocks noChangeArrowheads="1"/>
          </p:cNvSpPr>
          <p:nvPr/>
        </p:nvSpPr>
        <p:spPr bwMode="auto">
          <a:xfrm>
            <a:off x="7885117" y="3084209"/>
            <a:ext cx="2204298" cy="2408238"/>
          </a:xfrm>
          <a:prstGeom prst="rect">
            <a:avLst/>
          </a:prstGeom>
          <a:gradFill flip="none" rotWithShape="1">
            <a:gsLst>
              <a:gs pos="100000">
                <a:srgbClr val="B6B6B6"/>
              </a:gs>
              <a:gs pos="15000">
                <a:schemeClr val="tx2">
                  <a:lumMod val="20000"/>
                  <a:lumOff val="80000"/>
                </a:schemeClr>
              </a:gs>
            </a:gsLst>
            <a:path path="circle">
              <a:fillToRect r="100000" b="100000"/>
            </a:path>
            <a:tileRect l="-100000" t="-100000"/>
          </a:gradFill>
          <a:ln w="12700">
            <a:solidFill>
              <a:schemeClr val="bg1"/>
            </a:solidFill>
            <a:round/>
            <a:headEnd/>
            <a:tailEnd/>
          </a:ln>
          <a:effectLst/>
        </p:spPr>
        <p:txBody>
          <a:bodyPr tIns="107902" rtlCol="0" anchor="t" anchorCtr="0"/>
          <a:lstStyle/>
          <a:p>
            <a:pPr defTabSz="913577">
              <a:lnSpc>
                <a:spcPct val="80000"/>
              </a:lnSpc>
            </a:pPr>
            <a:endParaRPr lang="en-AU" sz="1100" b="1" dirty="0">
              <a:solidFill>
                <a:srgbClr val="000000">
                  <a:lumMod val="85000"/>
                  <a:lumOff val="15000"/>
                </a:srgbClr>
              </a:solidFill>
              <a:latin typeface="Century Gothic" panose="020B0502020202020204" pitchFamily="34" charset="0"/>
            </a:endParaRPr>
          </a:p>
        </p:txBody>
      </p:sp>
      <p:sp>
        <p:nvSpPr>
          <p:cNvPr id="105504" name="Rectangle 32"/>
          <p:cNvSpPr>
            <a:spLocks noChangeArrowheads="1"/>
          </p:cNvSpPr>
          <p:nvPr/>
        </p:nvSpPr>
        <p:spPr bwMode="auto">
          <a:xfrm>
            <a:off x="10085472" y="2896885"/>
            <a:ext cx="798474" cy="2595563"/>
          </a:xfrm>
          <a:prstGeom prst="rect">
            <a:avLst/>
          </a:prstGeom>
          <a:gradFill flip="none" rotWithShape="1">
            <a:gsLst>
              <a:gs pos="100000">
                <a:srgbClr val="B6B6B6"/>
              </a:gs>
              <a:gs pos="15000">
                <a:schemeClr val="tx2">
                  <a:lumMod val="20000"/>
                  <a:lumOff val="80000"/>
                </a:schemeClr>
              </a:gs>
            </a:gsLst>
            <a:path path="circle">
              <a:fillToRect r="100000" b="100000"/>
            </a:path>
            <a:tileRect l="-100000" t="-100000"/>
          </a:gradFill>
          <a:ln w="12700">
            <a:solidFill>
              <a:schemeClr val="bg1"/>
            </a:solidFill>
            <a:round/>
            <a:headEnd/>
            <a:tailEnd/>
          </a:ln>
          <a:effectLst/>
        </p:spPr>
        <p:txBody>
          <a:bodyPr tIns="107902" rtlCol="0" anchor="t" anchorCtr="0"/>
          <a:lstStyle/>
          <a:p>
            <a:pPr defTabSz="913577">
              <a:lnSpc>
                <a:spcPct val="80000"/>
              </a:lnSpc>
            </a:pPr>
            <a:endParaRPr lang="en-AU" sz="1100" b="1" dirty="0">
              <a:solidFill>
                <a:srgbClr val="000000">
                  <a:lumMod val="85000"/>
                  <a:lumOff val="15000"/>
                </a:srgbClr>
              </a:solidFill>
              <a:latin typeface="Century Gothic" panose="020B0502020202020204" pitchFamily="34" charset="0"/>
            </a:endParaRPr>
          </a:p>
        </p:txBody>
      </p:sp>
      <p:sp>
        <p:nvSpPr>
          <p:cNvPr id="105506" name="Rectangle 34"/>
          <p:cNvSpPr>
            <a:spLocks noChangeArrowheads="1"/>
          </p:cNvSpPr>
          <p:nvPr/>
        </p:nvSpPr>
        <p:spPr bwMode="auto">
          <a:xfrm>
            <a:off x="2600305" y="5559523"/>
            <a:ext cx="437620" cy="1846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0" rIns="90488" bIns="0">
            <a:spAutoFit/>
          </a:bodyPr>
          <a:lstStyle/>
          <a:p>
            <a:pPr algn="ctr" eaLnBrk="0" hangingPunct="0"/>
            <a:r>
              <a:rPr lang="en-AU" altLang="en-US" sz="1200" dirty="0">
                <a:latin typeface="Century Gothic" panose="020B0502020202020204" pitchFamily="34" charset="0"/>
              </a:rPr>
              <a:t>412</a:t>
            </a:r>
          </a:p>
        </p:txBody>
      </p:sp>
      <p:sp>
        <p:nvSpPr>
          <p:cNvPr id="105508" name="Rectangle 36"/>
          <p:cNvSpPr>
            <a:spLocks noChangeArrowheads="1"/>
          </p:cNvSpPr>
          <p:nvPr/>
        </p:nvSpPr>
        <p:spPr bwMode="auto">
          <a:xfrm>
            <a:off x="3891345" y="5623643"/>
            <a:ext cx="565861" cy="1846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0" rIns="90488" bIns="0">
            <a:spAutoFit/>
          </a:bodyPr>
          <a:lstStyle/>
          <a:p>
            <a:pPr algn="ctr" eaLnBrk="0" hangingPunct="0"/>
            <a:r>
              <a:rPr lang="en-AU" altLang="en-US" sz="1200" dirty="0">
                <a:latin typeface="Century Gothic" panose="020B0502020202020204" pitchFamily="34" charset="0"/>
              </a:rPr>
              <a:t>1,161</a:t>
            </a:r>
          </a:p>
        </p:txBody>
      </p:sp>
      <p:sp>
        <p:nvSpPr>
          <p:cNvPr id="105510" name="Rectangle 38"/>
          <p:cNvSpPr>
            <a:spLocks noChangeArrowheads="1"/>
          </p:cNvSpPr>
          <p:nvPr/>
        </p:nvSpPr>
        <p:spPr bwMode="auto">
          <a:xfrm>
            <a:off x="5467359" y="5623643"/>
            <a:ext cx="565861" cy="1846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0" rIns="90488" bIns="0">
            <a:spAutoFit/>
          </a:bodyPr>
          <a:lstStyle/>
          <a:p>
            <a:pPr algn="ctr" eaLnBrk="0" hangingPunct="0"/>
            <a:r>
              <a:rPr lang="en-AU" altLang="en-US" sz="1200" dirty="0">
                <a:latin typeface="Century Gothic" panose="020B0502020202020204" pitchFamily="34" charset="0"/>
              </a:rPr>
              <a:t>2,026</a:t>
            </a:r>
          </a:p>
        </p:txBody>
      </p:sp>
      <p:sp>
        <p:nvSpPr>
          <p:cNvPr id="105511" name="Rectangle 39"/>
          <p:cNvSpPr>
            <a:spLocks noChangeArrowheads="1"/>
          </p:cNvSpPr>
          <p:nvPr/>
        </p:nvSpPr>
        <p:spPr bwMode="auto">
          <a:xfrm>
            <a:off x="6782174" y="5623643"/>
            <a:ext cx="565861" cy="1846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0" rIns="90488" bIns="0">
            <a:spAutoFit/>
          </a:bodyPr>
          <a:lstStyle/>
          <a:p>
            <a:pPr algn="ctr" eaLnBrk="0" hangingPunct="0"/>
            <a:r>
              <a:rPr lang="en-AU" altLang="en-US" sz="1200" dirty="0">
                <a:latin typeface="Century Gothic" panose="020B0502020202020204" pitchFamily="34" charset="0"/>
              </a:rPr>
              <a:t>2,767</a:t>
            </a:r>
          </a:p>
        </p:txBody>
      </p:sp>
      <p:sp>
        <p:nvSpPr>
          <p:cNvPr id="105513" name="Rectangle 41"/>
          <p:cNvSpPr>
            <a:spLocks noChangeArrowheads="1"/>
          </p:cNvSpPr>
          <p:nvPr/>
        </p:nvSpPr>
        <p:spPr bwMode="auto">
          <a:xfrm>
            <a:off x="7602187" y="5623643"/>
            <a:ext cx="565861" cy="1846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0" rIns="90488" bIns="0">
            <a:spAutoFit/>
          </a:bodyPr>
          <a:lstStyle/>
          <a:p>
            <a:pPr algn="ctr" eaLnBrk="0" hangingPunct="0"/>
            <a:r>
              <a:rPr lang="en-AU" altLang="en-US" sz="1200" dirty="0">
                <a:latin typeface="Century Gothic" panose="020B0502020202020204" pitchFamily="34" charset="0"/>
              </a:rPr>
              <a:t>3,216</a:t>
            </a:r>
          </a:p>
        </p:txBody>
      </p:sp>
      <p:sp>
        <p:nvSpPr>
          <p:cNvPr id="105514" name="Rectangle 42"/>
          <p:cNvSpPr>
            <a:spLocks noChangeArrowheads="1"/>
          </p:cNvSpPr>
          <p:nvPr/>
        </p:nvSpPr>
        <p:spPr bwMode="auto">
          <a:xfrm>
            <a:off x="9802541" y="5623643"/>
            <a:ext cx="565861" cy="1846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0" rIns="90488" bIns="0">
            <a:spAutoFit/>
          </a:bodyPr>
          <a:lstStyle/>
          <a:p>
            <a:pPr algn="ctr" eaLnBrk="0" hangingPunct="0"/>
            <a:r>
              <a:rPr lang="en-AU" altLang="en-US" sz="1200" dirty="0">
                <a:latin typeface="Century Gothic" panose="020B0502020202020204" pitchFamily="34" charset="0"/>
              </a:rPr>
              <a:t>4,426</a:t>
            </a:r>
          </a:p>
        </p:txBody>
      </p:sp>
      <p:sp>
        <p:nvSpPr>
          <p:cNvPr id="105515" name="Rectangle 43"/>
          <p:cNvSpPr>
            <a:spLocks noChangeArrowheads="1"/>
          </p:cNvSpPr>
          <p:nvPr/>
        </p:nvSpPr>
        <p:spPr bwMode="auto">
          <a:xfrm>
            <a:off x="10599043" y="5623643"/>
            <a:ext cx="565861" cy="1846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0" rIns="90488" bIns="0">
            <a:spAutoFit/>
          </a:bodyPr>
          <a:lstStyle/>
          <a:p>
            <a:pPr algn="ctr" eaLnBrk="0" hangingPunct="0"/>
            <a:r>
              <a:rPr lang="en-AU" altLang="en-US" sz="1200" dirty="0">
                <a:latin typeface="Century Gothic" panose="020B0502020202020204" pitchFamily="34" charset="0"/>
              </a:rPr>
              <a:t>4,868</a:t>
            </a:r>
          </a:p>
        </p:txBody>
      </p:sp>
      <p:sp>
        <p:nvSpPr>
          <p:cNvPr id="105517" name="Rectangle 45"/>
          <p:cNvSpPr>
            <a:spLocks noChangeArrowheads="1"/>
          </p:cNvSpPr>
          <p:nvPr/>
        </p:nvSpPr>
        <p:spPr bwMode="auto">
          <a:xfrm>
            <a:off x="4604609" y="5979186"/>
            <a:ext cx="3730794" cy="3206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eaLnBrk="0" hangingPunct="0"/>
            <a:r>
              <a:rPr lang="en-AU" altLang="en-US" sz="1500" b="1" dirty="0">
                <a:latin typeface="Century Gothic" panose="020B0502020202020204" pitchFamily="34" charset="0"/>
              </a:rPr>
              <a:t>Cumulative Production Output (‘000t)</a:t>
            </a:r>
          </a:p>
        </p:txBody>
      </p:sp>
      <p:sp>
        <p:nvSpPr>
          <p:cNvPr id="105533" name="Rectangle 61"/>
          <p:cNvSpPr>
            <a:spLocks noChangeArrowheads="1"/>
          </p:cNvSpPr>
          <p:nvPr/>
        </p:nvSpPr>
        <p:spPr bwMode="auto">
          <a:xfrm>
            <a:off x="2109378" y="4084709"/>
            <a:ext cx="71777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AU" altLang="en-US" sz="1200" dirty="0">
                <a:latin typeface="Century Gothic" panose="020B0502020202020204" pitchFamily="34" charset="0"/>
              </a:rPr>
              <a:t>42</a:t>
            </a:r>
          </a:p>
        </p:txBody>
      </p:sp>
      <p:sp>
        <p:nvSpPr>
          <p:cNvPr id="105549" name="Rectangle 77"/>
          <p:cNvSpPr>
            <a:spLocks noChangeArrowheads="1"/>
          </p:cNvSpPr>
          <p:nvPr/>
        </p:nvSpPr>
        <p:spPr bwMode="auto">
          <a:xfrm>
            <a:off x="1068651" y="3734800"/>
            <a:ext cx="955783" cy="5514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eaLnBrk="0" hangingPunct="0"/>
            <a:r>
              <a:rPr lang="en-AU" altLang="en-US" sz="1500" b="1" dirty="0">
                <a:latin typeface="Century Gothic" panose="020B0502020202020204" pitchFamily="34" charset="0"/>
              </a:rPr>
              <a:t>Full Cost </a:t>
            </a:r>
          </a:p>
          <a:p>
            <a:pPr algn="ctr" eaLnBrk="0" hangingPunct="0"/>
            <a:r>
              <a:rPr lang="en-AU" altLang="en-US" sz="1500" b="1" dirty="0">
                <a:latin typeface="Century Gothic" panose="020B0502020202020204" pitchFamily="34" charset="0"/>
              </a:rPr>
              <a:t>(¢/lb.)</a:t>
            </a:r>
          </a:p>
        </p:txBody>
      </p:sp>
      <p:sp>
        <p:nvSpPr>
          <p:cNvPr id="105561" name="Text Box 89"/>
          <p:cNvSpPr txBox="1">
            <a:spLocks noChangeArrowheads="1"/>
          </p:cNvSpPr>
          <p:nvPr/>
        </p:nvSpPr>
        <p:spPr bwMode="gray">
          <a:xfrm>
            <a:off x="2185553" y="2344036"/>
            <a:ext cx="1168287" cy="3300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72000" rIns="72000" bIns="72000">
            <a:spAutoFit/>
          </a:bodyPr>
          <a:lstStyle/>
          <a:p>
            <a:pPr algn="l"/>
            <a:r>
              <a:rPr lang="en-AU" altLang="en-US" sz="1200" b="1" dirty="0">
                <a:solidFill>
                  <a:schemeClr val="bg2">
                    <a:lumMod val="60000"/>
                    <a:lumOff val="40000"/>
                  </a:schemeClr>
                </a:solidFill>
                <a:latin typeface="Century Gothic" panose="020B0502020202020204" pitchFamily="34" charset="0"/>
              </a:rPr>
              <a:t>OLD DEMAND</a:t>
            </a:r>
            <a:endParaRPr lang="en-AU" altLang="en-US" sz="1200" b="1" baseline="-25000" dirty="0">
              <a:solidFill>
                <a:schemeClr val="bg2">
                  <a:lumMod val="60000"/>
                  <a:lumOff val="40000"/>
                </a:schemeClr>
              </a:solidFill>
              <a:latin typeface="Century Gothic" panose="020B0502020202020204" pitchFamily="34" charset="0"/>
            </a:endParaRPr>
          </a:p>
        </p:txBody>
      </p:sp>
      <p:sp>
        <p:nvSpPr>
          <p:cNvPr id="39" name="Line 11">
            <a:extLst>
              <a:ext uri="{FF2B5EF4-FFF2-40B4-BE49-F238E27FC236}">
                <a16:creationId xmlns:a16="http://schemas.microsoft.com/office/drawing/2014/main" id="{CAE6F48A-FCD5-49F6-A580-25D722155534}"/>
              </a:ext>
            </a:extLst>
          </p:cNvPr>
          <p:cNvSpPr>
            <a:spLocks noChangeShapeType="1"/>
          </p:cNvSpPr>
          <p:nvPr/>
        </p:nvSpPr>
        <p:spPr bwMode="auto">
          <a:xfrm rot="5400000" flipH="1" flipV="1">
            <a:off x="6493554" y="1100119"/>
            <a:ext cx="0" cy="87768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dirty="0">
              <a:latin typeface="Century Gothic" panose="020B0502020202020204" pitchFamily="34" charset="0"/>
            </a:endParaRPr>
          </a:p>
        </p:txBody>
      </p:sp>
      <p:sp>
        <p:nvSpPr>
          <p:cNvPr id="105483" name="Line 11"/>
          <p:cNvSpPr>
            <a:spLocks noChangeShapeType="1"/>
          </p:cNvSpPr>
          <p:nvPr/>
        </p:nvSpPr>
        <p:spPr bwMode="auto">
          <a:xfrm flipH="1" flipV="1">
            <a:off x="2094514" y="2528585"/>
            <a:ext cx="4247" cy="2963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dirty="0">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6388D406-5644-4172-85F9-BAE5F05A3B1B}"/>
              </a:ext>
            </a:extLst>
          </p:cNvPr>
          <p:cNvCxnSpPr/>
          <p:nvPr/>
        </p:nvCxnSpPr>
        <p:spPr>
          <a:xfrm>
            <a:off x="2821089" y="5405509"/>
            <a:ext cx="0" cy="161178"/>
          </a:xfrm>
          <a:prstGeom prst="line">
            <a:avLst/>
          </a:prstGeom>
          <a:noFill/>
          <a:ln w="12700" cap="rnd">
            <a:solidFill>
              <a:schemeClr val="tx1"/>
            </a:solidFill>
            <a:round/>
            <a:headEnd/>
            <a:tailEnd/>
          </a:ln>
          <a:extLst>
            <a:ext uri="{909E8E84-426E-40DD-AFC4-6F175D3DCCD1}">
              <a14:hiddenFill xmlns:a14="http://schemas.microsoft.com/office/drawing/2010/main">
                <a:noFill/>
              </a14:hiddenFill>
            </a:ext>
          </a:extLst>
        </p:spPr>
      </p:cxnSp>
      <p:cxnSp>
        <p:nvCxnSpPr>
          <p:cNvPr id="43" name="Straight Connector 42">
            <a:extLst>
              <a:ext uri="{FF2B5EF4-FFF2-40B4-BE49-F238E27FC236}">
                <a16:creationId xmlns:a16="http://schemas.microsoft.com/office/drawing/2014/main" id="{7C2BD3EB-EC45-46E4-8910-391140D12972}"/>
              </a:ext>
            </a:extLst>
          </p:cNvPr>
          <p:cNvCxnSpPr/>
          <p:nvPr/>
        </p:nvCxnSpPr>
        <p:spPr>
          <a:xfrm>
            <a:off x="4176250" y="5405509"/>
            <a:ext cx="0" cy="161178"/>
          </a:xfrm>
          <a:prstGeom prst="line">
            <a:avLst/>
          </a:prstGeom>
          <a:noFill/>
          <a:ln w="12700" cap="rnd">
            <a:solidFill>
              <a:schemeClr val="tx1"/>
            </a:solidFill>
            <a:round/>
            <a:headEnd/>
            <a:tailEnd/>
          </a:ln>
          <a:extLst>
            <a:ext uri="{909E8E84-426E-40DD-AFC4-6F175D3DCCD1}">
              <a14:hiddenFill xmlns:a14="http://schemas.microsoft.com/office/drawing/2010/main">
                <a:noFill/>
              </a14:hiddenFill>
            </a:ext>
          </a:extLst>
        </p:spPr>
      </p:cxnSp>
      <p:cxnSp>
        <p:nvCxnSpPr>
          <p:cNvPr id="44" name="Straight Connector 43">
            <a:extLst>
              <a:ext uri="{FF2B5EF4-FFF2-40B4-BE49-F238E27FC236}">
                <a16:creationId xmlns:a16="http://schemas.microsoft.com/office/drawing/2014/main" id="{72DA887C-391D-4C90-A79E-B2EF22871913}"/>
              </a:ext>
            </a:extLst>
          </p:cNvPr>
          <p:cNvCxnSpPr/>
          <p:nvPr/>
        </p:nvCxnSpPr>
        <p:spPr>
          <a:xfrm>
            <a:off x="5743771" y="5405509"/>
            <a:ext cx="0" cy="161178"/>
          </a:xfrm>
          <a:prstGeom prst="line">
            <a:avLst/>
          </a:prstGeom>
          <a:noFill/>
          <a:ln w="12700" cap="rnd">
            <a:solidFill>
              <a:schemeClr val="tx1"/>
            </a:solidFill>
            <a:round/>
            <a:headEnd/>
            <a:tailEnd/>
          </a:ln>
          <a:extLst>
            <a:ext uri="{909E8E84-426E-40DD-AFC4-6F175D3DCCD1}">
              <a14:hiddenFill xmlns:a14="http://schemas.microsoft.com/office/drawing/2010/main">
                <a:noFill/>
              </a14:hiddenFill>
            </a:ext>
          </a:extLst>
        </p:spPr>
      </p:cxnSp>
      <p:cxnSp>
        <p:nvCxnSpPr>
          <p:cNvPr id="45" name="Straight Connector 44">
            <a:extLst>
              <a:ext uri="{FF2B5EF4-FFF2-40B4-BE49-F238E27FC236}">
                <a16:creationId xmlns:a16="http://schemas.microsoft.com/office/drawing/2014/main" id="{A2B16E67-6D8E-49E5-A8D5-8FC8D96B3A20}"/>
              </a:ext>
            </a:extLst>
          </p:cNvPr>
          <p:cNvCxnSpPr/>
          <p:nvPr/>
        </p:nvCxnSpPr>
        <p:spPr>
          <a:xfrm>
            <a:off x="7067077" y="5405509"/>
            <a:ext cx="0" cy="161178"/>
          </a:xfrm>
          <a:prstGeom prst="line">
            <a:avLst/>
          </a:prstGeom>
          <a:noFill/>
          <a:ln w="12700" cap="rnd">
            <a:solidFill>
              <a:schemeClr val="tx1"/>
            </a:solidFill>
            <a:round/>
            <a:headEnd/>
            <a:tailEnd/>
          </a:ln>
          <a:extLst>
            <a:ext uri="{909E8E84-426E-40DD-AFC4-6F175D3DCCD1}">
              <a14:hiddenFill xmlns:a14="http://schemas.microsoft.com/office/drawing/2010/main">
                <a:noFill/>
              </a14:hiddenFill>
            </a:ext>
          </a:extLst>
        </p:spPr>
      </p:cxnSp>
      <p:cxnSp>
        <p:nvCxnSpPr>
          <p:cNvPr id="46" name="Straight Connector 45">
            <a:extLst>
              <a:ext uri="{FF2B5EF4-FFF2-40B4-BE49-F238E27FC236}">
                <a16:creationId xmlns:a16="http://schemas.microsoft.com/office/drawing/2014/main" id="{DAB22449-CACE-4C89-BE81-55A104A0F779}"/>
              </a:ext>
            </a:extLst>
          </p:cNvPr>
          <p:cNvCxnSpPr/>
          <p:nvPr/>
        </p:nvCxnSpPr>
        <p:spPr>
          <a:xfrm>
            <a:off x="7887089" y="5405509"/>
            <a:ext cx="0" cy="161178"/>
          </a:xfrm>
          <a:prstGeom prst="line">
            <a:avLst/>
          </a:prstGeom>
          <a:noFill/>
          <a:ln w="12700" cap="rnd">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a:extLst>
              <a:ext uri="{FF2B5EF4-FFF2-40B4-BE49-F238E27FC236}">
                <a16:creationId xmlns:a16="http://schemas.microsoft.com/office/drawing/2014/main" id="{03C8B8E7-F757-4C79-AC18-339AF17088EF}"/>
              </a:ext>
            </a:extLst>
          </p:cNvPr>
          <p:cNvCxnSpPr/>
          <p:nvPr/>
        </p:nvCxnSpPr>
        <p:spPr>
          <a:xfrm>
            <a:off x="10087444" y="5405509"/>
            <a:ext cx="0" cy="161178"/>
          </a:xfrm>
          <a:prstGeom prst="line">
            <a:avLst/>
          </a:prstGeom>
          <a:noFill/>
          <a:ln w="12700" cap="rnd">
            <a:solidFill>
              <a:schemeClr val="tx1"/>
            </a:solidFill>
            <a:round/>
            <a:headEnd/>
            <a:tailEnd/>
          </a:ln>
          <a:extLst>
            <a:ext uri="{909E8E84-426E-40DD-AFC4-6F175D3DCCD1}">
              <a14:hiddenFill xmlns:a14="http://schemas.microsoft.com/office/drawing/2010/main">
                <a:noFill/>
              </a14:hiddenFill>
            </a:ext>
          </a:extLst>
        </p:spPr>
      </p:cxnSp>
      <p:cxnSp>
        <p:nvCxnSpPr>
          <p:cNvPr id="50" name="Straight Connector 49">
            <a:extLst>
              <a:ext uri="{FF2B5EF4-FFF2-40B4-BE49-F238E27FC236}">
                <a16:creationId xmlns:a16="http://schemas.microsoft.com/office/drawing/2014/main" id="{778C3DED-52E8-4EFB-B3B7-82521A1A19B7}"/>
              </a:ext>
            </a:extLst>
          </p:cNvPr>
          <p:cNvCxnSpPr/>
          <p:nvPr/>
        </p:nvCxnSpPr>
        <p:spPr>
          <a:xfrm>
            <a:off x="10881974" y="5405509"/>
            <a:ext cx="0" cy="161178"/>
          </a:xfrm>
          <a:prstGeom prst="line">
            <a:avLst/>
          </a:prstGeom>
          <a:noFill/>
          <a:ln w="12700" cap="rnd">
            <a:solidFill>
              <a:schemeClr val="tx1"/>
            </a:solidFill>
            <a:round/>
            <a:headEnd/>
            <a:tailEnd/>
          </a:ln>
          <a:extLst>
            <a:ext uri="{909E8E84-426E-40DD-AFC4-6F175D3DCCD1}">
              <a14:hiddenFill xmlns:a14="http://schemas.microsoft.com/office/drawing/2010/main">
                <a:noFill/>
              </a14:hiddenFill>
            </a:ext>
          </a:extLst>
        </p:spPr>
      </p:cxnSp>
      <p:sp>
        <p:nvSpPr>
          <p:cNvPr id="9" name="Parallelogram 8">
            <a:extLst>
              <a:ext uri="{FF2B5EF4-FFF2-40B4-BE49-F238E27FC236}">
                <a16:creationId xmlns:a16="http://schemas.microsoft.com/office/drawing/2014/main" id="{F23E4FF2-EE02-42CF-8D0C-829B15953B45}"/>
              </a:ext>
            </a:extLst>
          </p:cNvPr>
          <p:cNvSpPr/>
          <p:nvPr/>
        </p:nvSpPr>
        <p:spPr>
          <a:xfrm flipH="1">
            <a:off x="2275017" y="2658758"/>
            <a:ext cx="8585714" cy="1601615"/>
          </a:xfrm>
          <a:prstGeom prst="parallelogram">
            <a:avLst>
              <a:gd name="adj" fmla="val 306002"/>
            </a:avLst>
          </a:prstGeom>
          <a:gradFill flip="none" rotWithShape="1">
            <a:gsLst>
              <a:gs pos="32000">
                <a:srgbClr val="29719F">
                  <a:alpha val="25000"/>
                </a:srgbClr>
              </a:gs>
              <a:gs pos="84000">
                <a:schemeClr val="bg2">
                  <a:lumMod val="60000"/>
                  <a:lumOff val="40000"/>
                  <a:alpha val="2000"/>
                </a:schemeClr>
              </a:gs>
            </a:gsLst>
            <a:lin ang="3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60" name="Line 88"/>
          <p:cNvSpPr>
            <a:spLocks noChangeShapeType="1"/>
          </p:cNvSpPr>
          <p:nvPr/>
        </p:nvSpPr>
        <p:spPr bwMode="auto">
          <a:xfrm>
            <a:off x="5954261" y="2657398"/>
            <a:ext cx="4883117" cy="1601615"/>
          </a:xfrm>
          <a:prstGeom prst="line">
            <a:avLst/>
          </a:prstGeom>
          <a:noFill/>
          <a:ln w="12700">
            <a:solidFill>
              <a:srgbClr val="2971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endParaRPr lang="en-AU" dirty="0">
              <a:latin typeface="Century Gothic" panose="020B0502020202020204" pitchFamily="34" charset="0"/>
            </a:endParaRPr>
          </a:p>
        </p:txBody>
      </p:sp>
      <p:sp>
        <p:nvSpPr>
          <p:cNvPr id="105559" name="Line 87"/>
          <p:cNvSpPr>
            <a:spLocks noChangeShapeType="1"/>
          </p:cNvSpPr>
          <p:nvPr/>
        </p:nvSpPr>
        <p:spPr bwMode="auto">
          <a:xfrm>
            <a:off x="2275017" y="2657398"/>
            <a:ext cx="4890439" cy="1601615"/>
          </a:xfrm>
          <a:prstGeom prst="line">
            <a:avLst/>
          </a:prstGeom>
          <a:noFill/>
          <a:ln w="12700">
            <a:solidFill>
              <a:schemeClr val="bg2">
                <a:lumMod val="60000"/>
                <a:lumOff val="4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endParaRPr lang="en-AU" dirty="0">
              <a:latin typeface="Century Gothic" panose="020B0502020202020204" pitchFamily="34" charset="0"/>
            </a:endParaRPr>
          </a:p>
        </p:txBody>
      </p:sp>
      <p:sp>
        <p:nvSpPr>
          <p:cNvPr id="52" name="Text Box 89">
            <a:extLst>
              <a:ext uri="{FF2B5EF4-FFF2-40B4-BE49-F238E27FC236}">
                <a16:creationId xmlns:a16="http://schemas.microsoft.com/office/drawing/2014/main" id="{A59968C7-DB95-4800-BF7F-9E0AF9DE5F29}"/>
              </a:ext>
            </a:extLst>
          </p:cNvPr>
          <p:cNvSpPr txBox="1">
            <a:spLocks noChangeArrowheads="1"/>
          </p:cNvSpPr>
          <p:nvPr/>
        </p:nvSpPr>
        <p:spPr bwMode="gray">
          <a:xfrm>
            <a:off x="5867086" y="2344036"/>
            <a:ext cx="1735100" cy="3300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72000" rIns="72000" bIns="72000">
            <a:spAutoFit/>
          </a:bodyPr>
          <a:lstStyle/>
          <a:p>
            <a:r>
              <a:rPr lang="en-AU" altLang="en-US" sz="1200" b="1" dirty="0">
                <a:solidFill>
                  <a:srgbClr val="29719F"/>
                </a:solidFill>
                <a:latin typeface="Century Gothic" panose="020B0502020202020204" pitchFamily="34" charset="0"/>
              </a:rPr>
              <a:t>NEW DEMAND</a:t>
            </a:r>
            <a:endParaRPr lang="en-AU" altLang="en-US" sz="1200" b="1" baseline="-25000" dirty="0">
              <a:solidFill>
                <a:srgbClr val="29719F"/>
              </a:solidFill>
              <a:latin typeface="Century Gothic" panose="020B0502020202020204" pitchFamily="34" charset="0"/>
            </a:endParaRPr>
          </a:p>
        </p:txBody>
      </p:sp>
      <p:sp>
        <p:nvSpPr>
          <p:cNvPr id="105563" name="Line 91"/>
          <p:cNvSpPr>
            <a:spLocks noChangeShapeType="1"/>
          </p:cNvSpPr>
          <p:nvPr/>
        </p:nvSpPr>
        <p:spPr bwMode="auto">
          <a:xfrm>
            <a:off x="3482009" y="2509072"/>
            <a:ext cx="2256909" cy="0"/>
          </a:xfrm>
          <a:prstGeom prst="line">
            <a:avLst/>
          </a:prstGeom>
          <a:noFill/>
          <a:ln w="12700" cap="rnd">
            <a:gradFill>
              <a:gsLst>
                <a:gs pos="0">
                  <a:schemeClr val="bg2">
                    <a:lumMod val="60000"/>
                    <a:lumOff val="40000"/>
                    <a:alpha val="31000"/>
                  </a:schemeClr>
                </a:gs>
                <a:gs pos="100000">
                  <a:srgbClr val="29719F"/>
                </a:gs>
              </a:gsLst>
              <a:lin ang="0" scaled="0"/>
            </a:gra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endParaRPr lang="en-AU" dirty="0">
              <a:latin typeface="Century Gothic" panose="020B0502020202020204" pitchFamily="34" charset="0"/>
            </a:endParaRPr>
          </a:p>
        </p:txBody>
      </p:sp>
      <p:sp>
        <p:nvSpPr>
          <p:cNvPr id="105534" name="Rectangle 62"/>
          <p:cNvSpPr>
            <a:spLocks noChangeArrowheads="1"/>
          </p:cNvSpPr>
          <p:nvPr/>
        </p:nvSpPr>
        <p:spPr bwMode="auto">
          <a:xfrm>
            <a:off x="3145695" y="3919609"/>
            <a:ext cx="71777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AU" altLang="en-US" sz="1200" dirty="0">
                <a:latin typeface="Century Gothic" panose="020B0502020202020204" pitchFamily="34" charset="0"/>
              </a:rPr>
              <a:t>48</a:t>
            </a:r>
          </a:p>
        </p:txBody>
      </p:sp>
      <p:sp>
        <p:nvSpPr>
          <p:cNvPr id="105536" name="Rectangle 64"/>
          <p:cNvSpPr>
            <a:spLocks noChangeArrowheads="1"/>
          </p:cNvSpPr>
          <p:nvPr/>
        </p:nvSpPr>
        <p:spPr bwMode="auto">
          <a:xfrm>
            <a:off x="4604608" y="3554485"/>
            <a:ext cx="71777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AU" altLang="en-US" sz="1200" dirty="0">
                <a:latin typeface="Century Gothic" panose="020B0502020202020204" pitchFamily="34" charset="0"/>
              </a:rPr>
              <a:t>60</a:t>
            </a:r>
          </a:p>
        </p:txBody>
      </p:sp>
      <p:sp>
        <p:nvSpPr>
          <p:cNvPr id="105538" name="Rectangle 66"/>
          <p:cNvSpPr>
            <a:spLocks noChangeArrowheads="1"/>
          </p:cNvSpPr>
          <p:nvPr/>
        </p:nvSpPr>
        <p:spPr bwMode="auto">
          <a:xfrm>
            <a:off x="6053966" y="3256035"/>
            <a:ext cx="71777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AU" altLang="en-US" sz="1200" dirty="0">
                <a:latin typeface="Century Gothic" panose="020B0502020202020204" pitchFamily="34" charset="0"/>
              </a:rPr>
              <a:t>68</a:t>
            </a:r>
          </a:p>
        </p:txBody>
      </p:sp>
      <p:sp>
        <p:nvSpPr>
          <p:cNvPr id="105539" name="Rectangle 67"/>
          <p:cNvSpPr>
            <a:spLocks noChangeArrowheads="1"/>
          </p:cNvSpPr>
          <p:nvPr/>
        </p:nvSpPr>
        <p:spPr bwMode="auto">
          <a:xfrm>
            <a:off x="7121077" y="3103635"/>
            <a:ext cx="71777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AU" altLang="en-US" sz="1200" dirty="0">
                <a:latin typeface="Century Gothic" panose="020B0502020202020204" pitchFamily="34" charset="0"/>
              </a:rPr>
              <a:t>72</a:t>
            </a:r>
          </a:p>
        </p:txBody>
      </p:sp>
      <p:sp>
        <p:nvSpPr>
          <p:cNvPr id="105541" name="Rectangle 69"/>
          <p:cNvSpPr>
            <a:spLocks noChangeArrowheads="1"/>
          </p:cNvSpPr>
          <p:nvPr/>
        </p:nvSpPr>
        <p:spPr bwMode="auto">
          <a:xfrm>
            <a:off x="8626710" y="2802009"/>
            <a:ext cx="71777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AU" altLang="en-US" sz="1200" dirty="0">
                <a:latin typeface="Century Gothic" panose="020B0502020202020204" pitchFamily="34" charset="0"/>
              </a:rPr>
              <a:t>80</a:t>
            </a:r>
          </a:p>
        </p:txBody>
      </p:sp>
      <p:sp>
        <p:nvSpPr>
          <p:cNvPr id="105542" name="Rectangle 70"/>
          <p:cNvSpPr>
            <a:spLocks noChangeArrowheads="1"/>
          </p:cNvSpPr>
          <p:nvPr/>
        </p:nvSpPr>
        <p:spPr bwMode="auto">
          <a:xfrm>
            <a:off x="10123847" y="2614685"/>
            <a:ext cx="71777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AU" altLang="en-US" sz="1200" dirty="0">
                <a:latin typeface="Century Gothic" panose="020B0502020202020204" pitchFamily="34" charset="0"/>
              </a:rPr>
              <a:t>85</a:t>
            </a:r>
          </a:p>
        </p:txBody>
      </p:sp>
    </p:spTree>
    <p:extLst>
      <p:ext uri="{BB962C8B-B14F-4D97-AF65-F5344CB8AC3E}">
        <p14:creationId xmlns:p14="http://schemas.microsoft.com/office/powerpoint/2010/main" val="37874439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5483"/>
                                        </p:tgtEl>
                                        <p:attrNameLst>
                                          <p:attrName>style.visibility</p:attrName>
                                        </p:attrNameLst>
                                      </p:cBhvr>
                                      <p:to>
                                        <p:strVal val="visible"/>
                                      </p:to>
                                    </p:set>
                                    <p:animEffect transition="in" filter="wipe(down)">
                                      <p:cBhvr>
                                        <p:cTn id="7" dur="1000"/>
                                        <p:tgtEl>
                                          <p:spTgt spid="10548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1000"/>
                                        <p:tgtEl>
                                          <p:spTgt spid="39"/>
                                        </p:tgtEl>
                                      </p:cBhvr>
                                    </p:animEffect>
                                  </p:childTnLst>
                                </p:cTn>
                              </p:par>
                              <p:par>
                                <p:cTn id="11" presetID="22" presetClass="entr" presetSubtype="2" fill="hold" grpId="0" nodeType="withEffect">
                                  <p:stCondLst>
                                    <p:cond delay="750"/>
                                  </p:stCondLst>
                                  <p:childTnLst>
                                    <p:set>
                                      <p:cBhvr>
                                        <p:cTn id="12" dur="1" fill="hold">
                                          <p:stCondLst>
                                            <p:cond delay="0"/>
                                          </p:stCondLst>
                                        </p:cTn>
                                        <p:tgtEl>
                                          <p:spTgt spid="105549"/>
                                        </p:tgtEl>
                                        <p:attrNameLst>
                                          <p:attrName>style.visibility</p:attrName>
                                        </p:attrNameLst>
                                      </p:cBhvr>
                                      <p:to>
                                        <p:strVal val="visible"/>
                                      </p:to>
                                    </p:set>
                                    <p:animEffect transition="in" filter="wipe(right)">
                                      <p:cBhvr>
                                        <p:cTn id="13" dur="1000"/>
                                        <p:tgtEl>
                                          <p:spTgt spid="105549"/>
                                        </p:tgtEl>
                                      </p:cBhvr>
                                    </p:animEffect>
                                  </p:childTnLst>
                                </p:cTn>
                              </p:par>
                              <p:par>
                                <p:cTn id="14" presetID="12" presetClass="entr" presetSubtype="1" fill="hold" grpId="0" nodeType="withEffect">
                                  <p:stCondLst>
                                    <p:cond delay="750"/>
                                  </p:stCondLst>
                                  <p:childTnLst>
                                    <p:set>
                                      <p:cBhvr>
                                        <p:cTn id="15" dur="1" fill="hold">
                                          <p:stCondLst>
                                            <p:cond delay="0"/>
                                          </p:stCondLst>
                                        </p:cTn>
                                        <p:tgtEl>
                                          <p:spTgt spid="105517"/>
                                        </p:tgtEl>
                                        <p:attrNameLst>
                                          <p:attrName>style.visibility</p:attrName>
                                        </p:attrNameLst>
                                      </p:cBhvr>
                                      <p:to>
                                        <p:strVal val="visible"/>
                                      </p:to>
                                    </p:set>
                                    <p:anim calcmode="lin" valueType="num">
                                      <p:cBhvr additive="base">
                                        <p:cTn id="16" dur="1000"/>
                                        <p:tgtEl>
                                          <p:spTgt spid="105517"/>
                                        </p:tgtEl>
                                        <p:attrNameLst>
                                          <p:attrName>ppt_y</p:attrName>
                                        </p:attrNameLst>
                                      </p:cBhvr>
                                      <p:tavLst>
                                        <p:tav tm="0">
                                          <p:val>
                                            <p:strVal val="#ppt_y-#ppt_h*1.125000"/>
                                          </p:val>
                                        </p:tav>
                                        <p:tav tm="100000">
                                          <p:val>
                                            <p:strVal val="#ppt_y"/>
                                          </p:val>
                                        </p:tav>
                                      </p:tavLst>
                                    </p:anim>
                                    <p:animEffect transition="in" filter="wipe(down)">
                                      <p:cBhvr>
                                        <p:cTn id="17" dur="1000"/>
                                        <p:tgtEl>
                                          <p:spTgt spid="105517"/>
                                        </p:tgtEl>
                                      </p:cBhvr>
                                    </p:animEffect>
                                  </p:childTnLst>
                                </p:cTn>
                              </p:par>
                              <p:par>
                                <p:cTn id="18" presetID="12" presetClass="entr" presetSubtype="1" fill="hold" grpId="0" nodeType="withEffect">
                                  <p:stCondLst>
                                    <p:cond delay="1750"/>
                                  </p:stCondLst>
                                  <p:childTnLst>
                                    <p:set>
                                      <p:cBhvr>
                                        <p:cTn id="19" dur="1" fill="hold">
                                          <p:stCondLst>
                                            <p:cond delay="0"/>
                                          </p:stCondLst>
                                        </p:cTn>
                                        <p:tgtEl>
                                          <p:spTgt spid="105506"/>
                                        </p:tgtEl>
                                        <p:attrNameLst>
                                          <p:attrName>style.visibility</p:attrName>
                                        </p:attrNameLst>
                                      </p:cBhvr>
                                      <p:to>
                                        <p:strVal val="visible"/>
                                      </p:to>
                                    </p:set>
                                    <p:anim calcmode="lin" valueType="num">
                                      <p:cBhvr additive="base">
                                        <p:cTn id="20" dur="1000"/>
                                        <p:tgtEl>
                                          <p:spTgt spid="105506"/>
                                        </p:tgtEl>
                                        <p:attrNameLst>
                                          <p:attrName>ppt_y</p:attrName>
                                        </p:attrNameLst>
                                      </p:cBhvr>
                                      <p:tavLst>
                                        <p:tav tm="0">
                                          <p:val>
                                            <p:strVal val="#ppt_y-#ppt_h*1.125000"/>
                                          </p:val>
                                        </p:tav>
                                        <p:tav tm="100000">
                                          <p:val>
                                            <p:strVal val="#ppt_y"/>
                                          </p:val>
                                        </p:tav>
                                      </p:tavLst>
                                    </p:anim>
                                    <p:animEffect transition="in" filter="wipe(down)">
                                      <p:cBhvr>
                                        <p:cTn id="21" dur="1000"/>
                                        <p:tgtEl>
                                          <p:spTgt spid="105506"/>
                                        </p:tgtEl>
                                      </p:cBhvr>
                                    </p:animEffect>
                                  </p:childTnLst>
                                </p:cTn>
                              </p:par>
                              <p:par>
                                <p:cTn id="22" presetID="12" presetClass="entr" presetSubtype="1" fill="hold" grpId="0" nodeType="withEffect">
                                  <p:stCondLst>
                                    <p:cond delay="2000"/>
                                  </p:stCondLst>
                                  <p:childTnLst>
                                    <p:set>
                                      <p:cBhvr>
                                        <p:cTn id="23" dur="1" fill="hold">
                                          <p:stCondLst>
                                            <p:cond delay="0"/>
                                          </p:stCondLst>
                                        </p:cTn>
                                        <p:tgtEl>
                                          <p:spTgt spid="105508"/>
                                        </p:tgtEl>
                                        <p:attrNameLst>
                                          <p:attrName>style.visibility</p:attrName>
                                        </p:attrNameLst>
                                      </p:cBhvr>
                                      <p:to>
                                        <p:strVal val="visible"/>
                                      </p:to>
                                    </p:set>
                                    <p:anim calcmode="lin" valueType="num">
                                      <p:cBhvr additive="base">
                                        <p:cTn id="24" dur="1000"/>
                                        <p:tgtEl>
                                          <p:spTgt spid="105508"/>
                                        </p:tgtEl>
                                        <p:attrNameLst>
                                          <p:attrName>ppt_y</p:attrName>
                                        </p:attrNameLst>
                                      </p:cBhvr>
                                      <p:tavLst>
                                        <p:tav tm="0">
                                          <p:val>
                                            <p:strVal val="#ppt_y-#ppt_h*1.125000"/>
                                          </p:val>
                                        </p:tav>
                                        <p:tav tm="100000">
                                          <p:val>
                                            <p:strVal val="#ppt_y"/>
                                          </p:val>
                                        </p:tav>
                                      </p:tavLst>
                                    </p:anim>
                                    <p:animEffect transition="in" filter="wipe(down)">
                                      <p:cBhvr>
                                        <p:cTn id="25" dur="1000"/>
                                        <p:tgtEl>
                                          <p:spTgt spid="105508"/>
                                        </p:tgtEl>
                                      </p:cBhvr>
                                    </p:animEffect>
                                  </p:childTnLst>
                                </p:cTn>
                              </p:par>
                              <p:par>
                                <p:cTn id="26" presetID="12" presetClass="entr" presetSubtype="1" fill="hold" grpId="0" nodeType="withEffect">
                                  <p:stCondLst>
                                    <p:cond delay="2250"/>
                                  </p:stCondLst>
                                  <p:childTnLst>
                                    <p:set>
                                      <p:cBhvr>
                                        <p:cTn id="27" dur="1" fill="hold">
                                          <p:stCondLst>
                                            <p:cond delay="0"/>
                                          </p:stCondLst>
                                        </p:cTn>
                                        <p:tgtEl>
                                          <p:spTgt spid="105510"/>
                                        </p:tgtEl>
                                        <p:attrNameLst>
                                          <p:attrName>style.visibility</p:attrName>
                                        </p:attrNameLst>
                                      </p:cBhvr>
                                      <p:to>
                                        <p:strVal val="visible"/>
                                      </p:to>
                                    </p:set>
                                    <p:anim calcmode="lin" valueType="num">
                                      <p:cBhvr additive="base">
                                        <p:cTn id="28" dur="1000"/>
                                        <p:tgtEl>
                                          <p:spTgt spid="105510"/>
                                        </p:tgtEl>
                                        <p:attrNameLst>
                                          <p:attrName>ppt_y</p:attrName>
                                        </p:attrNameLst>
                                      </p:cBhvr>
                                      <p:tavLst>
                                        <p:tav tm="0">
                                          <p:val>
                                            <p:strVal val="#ppt_y-#ppt_h*1.125000"/>
                                          </p:val>
                                        </p:tav>
                                        <p:tav tm="100000">
                                          <p:val>
                                            <p:strVal val="#ppt_y"/>
                                          </p:val>
                                        </p:tav>
                                      </p:tavLst>
                                    </p:anim>
                                    <p:animEffect transition="in" filter="wipe(down)">
                                      <p:cBhvr>
                                        <p:cTn id="29" dur="1000"/>
                                        <p:tgtEl>
                                          <p:spTgt spid="105510"/>
                                        </p:tgtEl>
                                      </p:cBhvr>
                                    </p:animEffect>
                                  </p:childTnLst>
                                </p:cTn>
                              </p:par>
                              <p:par>
                                <p:cTn id="30" presetID="12" presetClass="entr" presetSubtype="1" fill="hold" grpId="0" nodeType="withEffect">
                                  <p:stCondLst>
                                    <p:cond delay="2500"/>
                                  </p:stCondLst>
                                  <p:childTnLst>
                                    <p:set>
                                      <p:cBhvr>
                                        <p:cTn id="31" dur="1" fill="hold">
                                          <p:stCondLst>
                                            <p:cond delay="0"/>
                                          </p:stCondLst>
                                        </p:cTn>
                                        <p:tgtEl>
                                          <p:spTgt spid="105511"/>
                                        </p:tgtEl>
                                        <p:attrNameLst>
                                          <p:attrName>style.visibility</p:attrName>
                                        </p:attrNameLst>
                                      </p:cBhvr>
                                      <p:to>
                                        <p:strVal val="visible"/>
                                      </p:to>
                                    </p:set>
                                    <p:anim calcmode="lin" valueType="num">
                                      <p:cBhvr additive="base">
                                        <p:cTn id="32" dur="1000"/>
                                        <p:tgtEl>
                                          <p:spTgt spid="105511"/>
                                        </p:tgtEl>
                                        <p:attrNameLst>
                                          <p:attrName>ppt_y</p:attrName>
                                        </p:attrNameLst>
                                      </p:cBhvr>
                                      <p:tavLst>
                                        <p:tav tm="0">
                                          <p:val>
                                            <p:strVal val="#ppt_y-#ppt_h*1.125000"/>
                                          </p:val>
                                        </p:tav>
                                        <p:tav tm="100000">
                                          <p:val>
                                            <p:strVal val="#ppt_y"/>
                                          </p:val>
                                        </p:tav>
                                      </p:tavLst>
                                    </p:anim>
                                    <p:animEffect transition="in" filter="wipe(down)">
                                      <p:cBhvr>
                                        <p:cTn id="33" dur="1000"/>
                                        <p:tgtEl>
                                          <p:spTgt spid="105511"/>
                                        </p:tgtEl>
                                      </p:cBhvr>
                                    </p:animEffect>
                                  </p:childTnLst>
                                </p:cTn>
                              </p:par>
                              <p:par>
                                <p:cTn id="34" presetID="12" presetClass="entr" presetSubtype="1" fill="hold" grpId="0" nodeType="withEffect">
                                  <p:stCondLst>
                                    <p:cond delay="2750"/>
                                  </p:stCondLst>
                                  <p:childTnLst>
                                    <p:set>
                                      <p:cBhvr>
                                        <p:cTn id="35" dur="1" fill="hold">
                                          <p:stCondLst>
                                            <p:cond delay="0"/>
                                          </p:stCondLst>
                                        </p:cTn>
                                        <p:tgtEl>
                                          <p:spTgt spid="105513"/>
                                        </p:tgtEl>
                                        <p:attrNameLst>
                                          <p:attrName>style.visibility</p:attrName>
                                        </p:attrNameLst>
                                      </p:cBhvr>
                                      <p:to>
                                        <p:strVal val="visible"/>
                                      </p:to>
                                    </p:set>
                                    <p:anim calcmode="lin" valueType="num">
                                      <p:cBhvr additive="base">
                                        <p:cTn id="36" dur="1000"/>
                                        <p:tgtEl>
                                          <p:spTgt spid="105513"/>
                                        </p:tgtEl>
                                        <p:attrNameLst>
                                          <p:attrName>ppt_y</p:attrName>
                                        </p:attrNameLst>
                                      </p:cBhvr>
                                      <p:tavLst>
                                        <p:tav tm="0">
                                          <p:val>
                                            <p:strVal val="#ppt_y-#ppt_h*1.125000"/>
                                          </p:val>
                                        </p:tav>
                                        <p:tav tm="100000">
                                          <p:val>
                                            <p:strVal val="#ppt_y"/>
                                          </p:val>
                                        </p:tav>
                                      </p:tavLst>
                                    </p:anim>
                                    <p:animEffect transition="in" filter="wipe(down)">
                                      <p:cBhvr>
                                        <p:cTn id="37" dur="1000"/>
                                        <p:tgtEl>
                                          <p:spTgt spid="105513"/>
                                        </p:tgtEl>
                                      </p:cBhvr>
                                    </p:animEffect>
                                  </p:childTnLst>
                                </p:cTn>
                              </p:par>
                              <p:par>
                                <p:cTn id="38" presetID="12" presetClass="entr" presetSubtype="1" fill="hold" grpId="0" nodeType="withEffect">
                                  <p:stCondLst>
                                    <p:cond delay="3000"/>
                                  </p:stCondLst>
                                  <p:childTnLst>
                                    <p:set>
                                      <p:cBhvr>
                                        <p:cTn id="39" dur="1" fill="hold">
                                          <p:stCondLst>
                                            <p:cond delay="0"/>
                                          </p:stCondLst>
                                        </p:cTn>
                                        <p:tgtEl>
                                          <p:spTgt spid="105514"/>
                                        </p:tgtEl>
                                        <p:attrNameLst>
                                          <p:attrName>style.visibility</p:attrName>
                                        </p:attrNameLst>
                                      </p:cBhvr>
                                      <p:to>
                                        <p:strVal val="visible"/>
                                      </p:to>
                                    </p:set>
                                    <p:anim calcmode="lin" valueType="num">
                                      <p:cBhvr additive="base">
                                        <p:cTn id="40" dur="1000"/>
                                        <p:tgtEl>
                                          <p:spTgt spid="105514"/>
                                        </p:tgtEl>
                                        <p:attrNameLst>
                                          <p:attrName>ppt_y</p:attrName>
                                        </p:attrNameLst>
                                      </p:cBhvr>
                                      <p:tavLst>
                                        <p:tav tm="0">
                                          <p:val>
                                            <p:strVal val="#ppt_y-#ppt_h*1.125000"/>
                                          </p:val>
                                        </p:tav>
                                        <p:tav tm="100000">
                                          <p:val>
                                            <p:strVal val="#ppt_y"/>
                                          </p:val>
                                        </p:tav>
                                      </p:tavLst>
                                    </p:anim>
                                    <p:animEffect transition="in" filter="wipe(down)">
                                      <p:cBhvr>
                                        <p:cTn id="41" dur="1000"/>
                                        <p:tgtEl>
                                          <p:spTgt spid="105514"/>
                                        </p:tgtEl>
                                      </p:cBhvr>
                                    </p:animEffect>
                                  </p:childTnLst>
                                </p:cTn>
                              </p:par>
                              <p:par>
                                <p:cTn id="42" presetID="12" presetClass="entr" presetSubtype="1" fill="hold" grpId="0" nodeType="withEffect">
                                  <p:stCondLst>
                                    <p:cond delay="3250"/>
                                  </p:stCondLst>
                                  <p:childTnLst>
                                    <p:set>
                                      <p:cBhvr>
                                        <p:cTn id="43" dur="1" fill="hold">
                                          <p:stCondLst>
                                            <p:cond delay="0"/>
                                          </p:stCondLst>
                                        </p:cTn>
                                        <p:tgtEl>
                                          <p:spTgt spid="105515"/>
                                        </p:tgtEl>
                                        <p:attrNameLst>
                                          <p:attrName>style.visibility</p:attrName>
                                        </p:attrNameLst>
                                      </p:cBhvr>
                                      <p:to>
                                        <p:strVal val="visible"/>
                                      </p:to>
                                    </p:set>
                                    <p:anim calcmode="lin" valueType="num">
                                      <p:cBhvr additive="base">
                                        <p:cTn id="44" dur="1000"/>
                                        <p:tgtEl>
                                          <p:spTgt spid="105515"/>
                                        </p:tgtEl>
                                        <p:attrNameLst>
                                          <p:attrName>ppt_y</p:attrName>
                                        </p:attrNameLst>
                                      </p:cBhvr>
                                      <p:tavLst>
                                        <p:tav tm="0">
                                          <p:val>
                                            <p:strVal val="#ppt_y-#ppt_h*1.125000"/>
                                          </p:val>
                                        </p:tav>
                                        <p:tav tm="100000">
                                          <p:val>
                                            <p:strVal val="#ppt_y"/>
                                          </p:val>
                                        </p:tav>
                                      </p:tavLst>
                                    </p:anim>
                                    <p:animEffect transition="in" filter="wipe(down)">
                                      <p:cBhvr>
                                        <p:cTn id="45" dur="1000"/>
                                        <p:tgtEl>
                                          <p:spTgt spid="105515"/>
                                        </p:tgtEl>
                                      </p:cBhvr>
                                    </p:animEffect>
                                  </p:childTnLst>
                                </p:cTn>
                              </p:par>
                              <p:par>
                                <p:cTn id="46" presetID="17" presetClass="entr" presetSubtype="4" fill="hold" grpId="0" nodeType="withEffect">
                                  <p:stCondLst>
                                    <p:cond delay="1500"/>
                                  </p:stCondLst>
                                  <p:childTnLst>
                                    <p:set>
                                      <p:cBhvr>
                                        <p:cTn id="47" dur="1" fill="hold">
                                          <p:stCondLst>
                                            <p:cond delay="0"/>
                                          </p:stCondLst>
                                        </p:cTn>
                                        <p:tgtEl>
                                          <p:spTgt spid="105495"/>
                                        </p:tgtEl>
                                        <p:attrNameLst>
                                          <p:attrName>style.visibility</p:attrName>
                                        </p:attrNameLst>
                                      </p:cBhvr>
                                      <p:to>
                                        <p:strVal val="visible"/>
                                      </p:to>
                                    </p:set>
                                    <p:anim calcmode="lin" valueType="num">
                                      <p:cBhvr>
                                        <p:cTn id="48" dur="1000" fill="hold"/>
                                        <p:tgtEl>
                                          <p:spTgt spid="105495"/>
                                        </p:tgtEl>
                                        <p:attrNameLst>
                                          <p:attrName>ppt_x</p:attrName>
                                        </p:attrNameLst>
                                      </p:cBhvr>
                                      <p:tavLst>
                                        <p:tav tm="0">
                                          <p:val>
                                            <p:strVal val="#ppt_x"/>
                                          </p:val>
                                        </p:tav>
                                        <p:tav tm="100000">
                                          <p:val>
                                            <p:strVal val="#ppt_x"/>
                                          </p:val>
                                        </p:tav>
                                      </p:tavLst>
                                    </p:anim>
                                    <p:anim calcmode="lin" valueType="num">
                                      <p:cBhvr>
                                        <p:cTn id="49" dur="1000" fill="hold"/>
                                        <p:tgtEl>
                                          <p:spTgt spid="105495"/>
                                        </p:tgtEl>
                                        <p:attrNameLst>
                                          <p:attrName>ppt_y</p:attrName>
                                        </p:attrNameLst>
                                      </p:cBhvr>
                                      <p:tavLst>
                                        <p:tav tm="0">
                                          <p:val>
                                            <p:strVal val="#ppt_y+#ppt_h/2"/>
                                          </p:val>
                                        </p:tav>
                                        <p:tav tm="100000">
                                          <p:val>
                                            <p:strVal val="#ppt_y"/>
                                          </p:val>
                                        </p:tav>
                                      </p:tavLst>
                                    </p:anim>
                                    <p:anim calcmode="lin" valueType="num">
                                      <p:cBhvr>
                                        <p:cTn id="50" dur="1000" fill="hold"/>
                                        <p:tgtEl>
                                          <p:spTgt spid="105495"/>
                                        </p:tgtEl>
                                        <p:attrNameLst>
                                          <p:attrName>ppt_w</p:attrName>
                                        </p:attrNameLst>
                                      </p:cBhvr>
                                      <p:tavLst>
                                        <p:tav tm="0">
                                          <p:val>
                                            <p:strVal val="#ppt_w"/>
                                          </p:val>
                                        </p:tav>
                                        <p:tav tm="100000">
                                          <p:val>
                                            <p:strVal val="#ppt_w"/>
                                          </p:val>
                                        </p:tav>
                                      </p:tavLst>
                                    </p:anim>
                                    <p:anim calcmode="lin" valueType="num">
                                      <p:cBhvr>
                                        <p:cTn id="51" dur="1000" fill="hold"/>
                                        <p:tgtEl>
                                          <p:spTgt spid="105495"/>
                                        </p:tgtEl>
                                        <p:attrNameLst>
                                          <p:attrName>ppt_h</p:attrName>
                                        </p:attrNameLst>
                                      </p:cBhvr>
                                      <p:tavLst>
                                        <p:tav tm="0">
                                          <p:val>
                                            <p:fltVal val="0"/>
                                          </p:val>
                                        </p:tav>
                                        <p:tav tm="100000">
                                          <p:val>
                                            <p:strVal val="#ppt_h"/>
                                          </p:val>
                                        </p:tav>
                                      </p:tavLst>
                                    </p:anim>
                                  </p:childTnLst>
                                </p:cTn>
                              </p:par>
                              <p:par>
                                <p:cTn id="52" presetID="17" presetClass="entr" presetSubtype="4" fill="hold" grpId="0" nodeType="withEffect">
                                  <p:stCondLst>
                                    <p:cond delay="1750"/>
                                  </p:stCondLst>
                                  <p:childTnLst>
                                    <p:set>
                                      <p:cBhvr>
                                        <p:cTn id="53" dur="1" fill="hold">
                                          <p:stCondLst>
                                            <p:cond delay="0"/>
                                          </p:stCondLst>
                                        </p:cTn>
                                        <p:tgtEl>
                                          <p:spTgt spid="105496"/>
                                        </p:tgtEl>
                                        <p:attrNameLst>
                                          <p:attrName>style.visibility</p:attrName>
                                        </p:attrNameLst>
                                      </p:cBhvr>
                                      <p:to>
                                        <p:strVal val="visible"/>
                                      </p:to>
                                    </p:set>
                                    <p:anim calcmode="lin" valueType="num">
                                      <p:cBhvr>
                                        <p:cTn id="54" dur="1000" fill="hold"/>
                                        <p:tgtEl>
                                          <p:spTgt spid="105496"/>
                                        </p:tgtEl>
                                        <p:attrNameLst>
                                          <p:attrName>ppt_x</p:attrName>
                                        </p:attrNameLst>
                                      </p:cBhvr>
                                      <p:tavLst>
                                        <p:tav tm="0">
                                          <p:val>
                                            <p:strVal val="#ppt_x"/>
                                          </p:val>
                                        </p:tav>
                                        <p:tav tm="100000">
                                          <p:val>
                                            <p:strVal val="#ppt_x"/>
                                          </p:val>
                                        </p:tav>
                                      </p:tavLst>
                                    </p:anim>
                                    <p:anim calcmode="lin" valueType="num">
                                      <p:cBhvr>
                                        <p:cTn id="55" dur="1000" fill="hold"/>
                                        <p:tgtEl>
                                          <p:spTgt spid="105496"/>
                                        </p:tgtEl>
                                        <p:attrNameLst>
                                          <p:attrName>ppt_y</p:attrName>
                                        </p:attrNameLst>
                                      </p:cBhvr>
                                      <p:tavLst>
                                        <p:tav tm="0">
                                          <p:val>
                                            <p:strVal val="#ppt_y+#ppt_h/2"/>
                                          </p:val>
                                        </p:tav>
                                        <p:tav tm="100000">
                                          <p:val>
                                            <p:strVal val="#ppt_y"/>
                                          </p:val>
                                        </p:tav>
                                      </p:tavLst>
                                    </p:anim>
                                    <p:anim calcmode="lin" valueType="num">
                                      <p:cBhvr>
                                        <p:cTn id="56" dur="1000" fill="hold"/>
                                        <p:tgtEl>
                                          <p:spTgt spid="105496"/>
                                        </p:tgtEl>
                                        <p:attrNameLst>
                                          <p:attrName>ppt_w</p:attrName>
                                        </p:attrNameLst>
                                      </p:cBhvr>
                                      <p:tavLst>
                                        <p:tav tm="0">
                                          <p:val>
                                            <p:strVal val="#ppt_w"/>
                                          </p:val>
                                        </p:tav>
                                        <p:tav tm="100000">
                                          <p:val>
                                            <p:strVal val="#ppt_w"/>
                                          </p:val>
                                        </p:tav>
                                      </p:tavLst>
                                    </p:anim>
                                    <p:anim calcmode="lin" valueType="num">
                                      <p:cBhvr>
                                        <p:cTn id="57" dur="1000" fill="hold"/>
                                        <p:tgtEl>
                                          <p:spTgt spid="105496"/>
                                        </p:tgtEl>
                                        <p:attrNameLst>
                                          <p:attrName>ppt_h</p:attrName>
                                        </p:attrNameLst>
                                      </p:cBhvr>
                                      <p:tavLst>
                                        <p:tav tm="0">
                                          <p:val>
                                            <p:fltVal val="0"/>
                                          </p:val>
                                        </p:tav>
                                        <p:tav tm="100000">
                                          <p:val>
                                            <p:strVal val="#ppt_h"/>
                                          </p:val>
                                        </p:tav>
                                      </p:tavLst>
                                    </p:anim>
                                  </p:childTnLst>
                                </p:cTn>
                              </p:par>
                              <p:par>
                                <p:cTn id="58" presetID="17" presetClass="entr" presetSubtype="4" fill="hold" grpId="0" nodeType="withEffect">
                                  <p:stCondLst>
                                    <p:cond delay="2000"/>
                                  </p:stCondLst>
                                  <p:childTnLst>
                                    <p:set>
                                      <p:cBhvr>
                                        <p:cTn id="59" dur="1" fill="hold">
                                          <p:stCondLst>
                                            <p:cond delay="0"/>
                                          </p:stCondLst>
                                        </p:cTn>
                                        <p:tgtEl>
                                          <p:spTgt spid="105498"/>
                                        </p:tgtEl>
                                        <p:attrNameLst>
                                          <p:attrName>style.visibility</p:attrName>
                                        </p:attrNameLst>
                                      </p:cBhvr>
                                      <p:to>
                                        <p:strVal val="visible"/>
                                      </p:to>
                                    </p:set>
                                    <p:anim calcmode="lin" valueType="num">
                                      <p:cBhvr>
                                        <p:cTn id="60" dur="1000" fill="hold"/>
                                        <p:tgtEl>
                                          <p:spTgt spid="105498"/>
                                        </p:tgtEl>
                                        <p:attrNameLst>
                                          <p:attrName>ppt_x</p:attrName>
                                        </p:attrNameLst>
                                      </p:cBhvr>
                                      <p:tavLst>
                                        <p:tav tm="0">
                                          <p:val>
                                            <p:strVal val="#ppt_x"/>
                                          </p:val>
                                        </p:tav>
                                        <p:tav tm="100000">
                                          <p:val>
                                            <p:strVal val="#ppt_x"/>
                                          </p:val>
                                        </p:tav>
                                      </p:tavLst>
                                    </p:anim>
                                    <p:anim calcmode="lin" valueType="num">
                                      <p:cBhvr>
                                        <p:cTn id="61" dur="1000" fill="hold"/>
                                        <p:tgtEl>
                                          <p:spTgt spid="105498"/>
                                        </p:tgtEl>
                                        <p:attrNameLst>
                                          <p:attrName>ppt_y</p:attrName>
                                        </p:attrNameLst>
                                      </p:cBhvr>
                                      <p:tavLst>
                                        <p:tav tm="0">
                                          <p:val>
                                            <p:strVal val="#ppt_y+#ppt_h/2"/>
                                          </p:val>
                                        </p:tav>
                                        <p:tav tm="100000">
                                          <p:val>
                                            <p:strVal val="#ppt_y"/>
                                          </p:val>
                                        </p:tav>
                                      </p:tavLst>
                                    </p:anim>
                                    <p:anim calcmode="lin" valueType="num">
                                      <p:cBhvr>
                                        <p:cTn id="62" dur="1000" fill="hold"/>
                                        <p:tgtEl>
                                          <p:spTgt spid="105498"/>
                                        </p:tgtEl>
                                        <p:attrNameLst>
                                          <p:attrName>ppt_w</p:attrName>
                                        </p:attrNameLst>
                                      </p:cBhvr>
                                      <p:tavLst>
                                        <p:tav tm="0">
                                          <p:val>
                                            <p:strVal val="#ppt_w"/>
                                          </p:val>
                                        </p:tav>
                                        <p:tav tm="100000">
                                          <p:val>
                                            <p:strVal val="#ppt_w"/>
                                          </p:val>
                                        </p:tav>
                                      </p:tavLst>
                                    </p:anim>
                                    <p:anim calcmode="lin" valueType="num">
                                      <p:cBhvr>
                                        <p:cTn id="63" dur="1000" fill="hold"/>
                                        <p:tgtEl>
                                          <p:spTgt spid="105498"/>
                                        </p:tgtEl>
                                        <p:attrNameLst>
                                          <p:attrName>ppt_h</p:attrName>
                                        </p:attrNameLst>
                                      </p:cBhvr>
                                      <p:tavLst>
                                        <p:tav tm="0">
                                          <p:val>
                                            <p:fltVal val="0"/>
                                          </p:val>
                                        </p:tav>
                                        <p:tav tm="100000">
                                          <p:val>
                                            <p:strVal val="#ppt_h"/>
                                          </p:val>
                                        </p:tav>
                                      </p:tavLst>
                                    </p:anim>
                                  </p:childTnLst>
                                </p:cTn>
                              </p:par>
                              <p:par>
                                <p:cTn id="64" presetID="17" presetClass="entr" presetSubtype="4" fill="hold" grpId="0" nodeType="withEffect">
                                  <p:stCondLst>
                                    <p:cond delay="2250"/>
                                  </p:stCondLst>
                                  <p:childTnLst>
                                    <p:set>
                                      <p:cBhvr>
                                        <p:cTn id="65" dur="1" fill="hold">
                                          <p:stCondLst>
                                            <p:cond delay="0"/>
                                          </p:stCondLst>
                                        </p:cTn>
                                        <p:tgtEl>
                                          <p:spTgt spid="105500"/>
                                        </p:tgtEl>
                                        <p:attrNameLst>
                                          <p:attrName>style.visibility</p:attrName>
                                        </p:attrNameLst>
                                      </p:cBhvr>
                                      <p:to>
                                        <p:strVal val="visible"/>
                                      </p:to>
                                    </p:set>
                                    <p:anim calcmode="lin" valueType="num">
                                      <p:cBhvr>
                                        <p:cTn id="66" dur="1000" fill="hold"/>
                                        <p:tgtEl>
                                          <p:spTgt spid="105500"/>
                                        </p:tgtEl>
                                        <p:attrNameLst>
                                          <p:attrName>ppt_x</p:attrName>
                                        </p:attrNameLst>
                                      </p:cBhvr>
                                      <p:tavLst>
                                        <p:tav tm="0">
                                          <p:val>
                                            <p:strVal val="#ppt_x"/>
                                          </p:val>
                                        </p:tav>
                                        <p:tav tm="100000">
                                          <p:val>
                                            <p:strVal val="#ppt_x"/>
                                          </p:val>
                                        </p:tav>
                                      </p:tavLst>
                                    </p:anim>
                                    <p:anim calcmode="lin" valueType="num">
                                      <p:cBhvr>
                                        <p:cTn id="67" dur="1000" fill="hold"/>
                                        <p:tgtEl>
                                          <p:spTgt spid="105500"/>
                                        </p:tgtEl>
                                        <p:attrNameLst>
                                          <p:attrName>ppt_y</p:attrName>
                                        </p:attrNameLst>
                                      </p:cBhvr>
                                      <p:tavLst>
                                        <p:tav tm="0">
                                          <p:val>
                                            <p:strVal val="#ppt_y+#ppt_h/2"/>
                                          </p:val>
                                        </p:tav>
                                        <p:tav tm="100000">
                                          <p:val>
                                            <p:strVal val="#ppt_y"/>
                                          </p:val>
                                        </p:tav>
                                      </p:tavLst>
                                    </p:anim>
                                    <p:anim calcmode="lin" valueType="num">
                                      <p:cBhvr>
                                        <p:cTn id="68" dur="1000" fill="hold"/>
                                        <p:tgtEl>
                                          <p:spTgt spid="105500"/>
                                        </p:tgtEl>
                                        <p:attrNameLst>
                                          <p:attrName>ppt_w</p:attrName>
                                        </p:attrNameLst>
                                      </p:cBhvr>
                                      <p:tavLst>
                                        <p:tav tm="0">
                                          <p:val>
                                            <p:strVal val="#ppt_w"/>
                                          </p:val>
                                        </p:tav>
                                        <p:tav tm="100000">
                                          <p:val>
                                            <p:strVal val="#ppt_w"/>
                                          </p:val>
                                        </p:tav>
                                      </p:tavLst>
                                    </p:anim>
                                    <p:anim calcmode="lin" valueType="num">
                                      <p:cBhvr>
                                        <p:cTn id="69" dur="1000" fill="hold"/>
                                        <p:tgtEl>
                                          <p:spTgt spid="105500"/>
                                        </p:tgtEl>
                                        <p:attrNameLst>
                                          <p:attrName>ppt_h</p:attrName>
                                        </p:attrNameLst>
                                      </p:cBhvr>
                                      <p:tavLst>
                                        <p:tav tm="0">
                                          <p:val>
                                            <p:fltVal val="0"/>
                                          </p:val>
                                        </p:tav>
                                        <p:tav tm="100000">
                                          <p:val>
                                            <p:strVal val="#ppt_h"/>
                                          </p:val>
                                        </p:tav>
                                      </p:tavLst>
                                    </p:anim>
                                  </p:childTnLst>
                                </p:cTn>
                              </p:par>
                              <p:par>
                                <p:cTn id="70" presetID="17" presetClass="entr" presetSubtype="4" fill="hold" grpId="0" nodeType="withEffect">
                                  <p:stCondLst>
                                    <p:cond delay="2500"/>
                                  </p:stCondLst>
                                  <p:childTnLst>
                                    <p:set>
                                      <p:cBhvr>
                                        <p:cTn id="71" dur="1" fill="hold">
                                          <p:stCondLst>
                                            <p:cond delay="0"/>
                                          </p:stCondLst>
                                        </p:cTn>
                                        <p:tgtEl>
                                          <p:spTgt spid="105501"/>
                                        </p:tgtEl>
                                        <p:attrNameLst>
                                          <p:attrName>style.visibility</p:attrName>
                                        </p:attrNameLst>
                                      </p:cBhvr>
                                      <p:to>
                                        <p:strVal val="visible"/>
                                      </p:to>
                                    </p:set>
                                    <p:anim calcmode="lin" valueType="num">
                                      <p:cBhvr>
                                        <p:cTn id="72" dur="1000" fill="hold"/>
                                        <p:tgtEl>
                                          <p:spTgt spid="105501"/>
                                        </p:tgtEl>
                                        <p:attrNameLst>
                                          <p:attrName>ppt_x</p:attrName>
                                        </p:attrNameLst>
                                      </p:cBhvr>
                                      <p:tavLst>
                                        <p:tav tm="0">
                                          <p:val>
                                            <p:strVal val="#ppt_x"/>
                                          </p:val>
                                        </p:tav>
                                        <p:tav tm="100000">
                                          <p:val>
                                            <p:strVal val="#ppt_x"/>
                                          </p:val>
                                        </p:tav>
                                      </p:tavLst>
                                    </p:anim>
                                    <p:anim calcmode="lin" valueType="num">
                                      <p:cBhvr>
                                        <p:cTn id="73" dur="1000" fill="hold"/>
                                        <p:tgtEl>
                                          <p:spTgt spid="105501"/>
                                        </p:tgtEl>
                                        <p:attrNameLst>
                                          <p:attrName>ppt_y</p:attrName>
                                        </p:attrNameLst>
                                      </p:cBhvr>
                                      <p:tavLst>
                                        <p:tav tm="0">
                                          <p:val>
                                            <p:strVal val="#ppt_y+#ppt_h/2"/>
                                          </p:val>
                                        </p:tav>
                                        <p:tav tm="100000">
                                          <p:val>
                                            <p:strVal val="#ppt_y"/>
                                          </p:val>
                                        </p:tav>
                                      </p:tavLst>
                                    </p:anim>
                                    <p:anim calcmode="lin" valueType="num">
                                      <p:cBhvr>
                                        <p:cTn id="74" dur="1000" fill="hold"/>
                                        <p:tgtEl>
                                          <p:spTgt spid="105501"/>
                                        </p:tgtEl>
                                        <p:attrNameLst>
                                          <p:attrName>ppt_w</p:attrName>
                                        </p:attrNameLst>
                                      </p:cBhvr>
                                      <p:tavLst>
                                        <p:tav tm="0">
                                          <p:val>
                                            <p:strVal val="#ppt_w"/>
                                          </p:val>
                                        </p:tav>
                                        <p:tav tm="100000">
                                          <p:val>
                                            <p:strVal val="#ppt_w"/>
                                          </p:val>
                                        </p:tav>
                                      </p:tavLst>
                                    </p:anim>
                                    <p:anim calcmode="lin" valueType="num">
                                      <p:cBhvr>
                                        <p:cTn id="75" dur="1000" fill="hold"/>
                                        <p:tgtEl>
                                          <p:spTgt spid="105501"/>
                                        </p:tgtEl>
                                        <p:attrNameLst>
                                          <p:attrName>ppt_h</p:attrName>
                                        </p:attrNameLst>
                                      </p:cBhvr>
                                      <p:tavLst>
                                        <p:tav tm="0">
                                          <p:val>
                                            <p:fltVal val="0"/>
                                          </p:val>
                                        </p:tav>
                                        <p:tav tm="100000">
                                          <p:val>
                                            <p:strVal val="#ppt_h"/>
                                          </p:val>
                                        </p:tav>
                                      </p:tavLst>
                                    </p:anim>
                                  </p:childTnLst>
                                </p:cTn>
                              </p:par>
                              <p:par>
                                <p:cTn id="76" presetID="17" presetClass="entr" presetSubtype="4" fill="hold" grpId="0" nodeType="withEffect">
                                  <p:stCondLst>
                                    <p:cond delay="2750"/>
                                  </p:stCondLst>
                                  <p:childTnLst>
                                    <p:set>
                                      <p:cBhvr>
                                        <p:cTn id="77" dur="1" fill="hold">
                                          <p:stCondLst>
                                            <p:cond delay="0"/>
                                          </p:stCondLst>
                                        </p:cTn>
                                        <p:tgtEl>
                                          <p:spTgt spid="105503"/>
                                        </p:tgtEl>
                                        <p:attrNameLst>
                                          <p:attrName>style.visibility</p:attrName>
                                        </p:attrNameLst>
                                      </p:cBhvr>
                                      <p:to>
                                        <p:strVal val="visible"/>
                                      </p:to>
                                    </p:set>
                                    <p:anim calcmode="lin" valueType="num">
                                      <p:cBhvr>
                                        <p:cTn id="78" dur="1000" fill="hold"/>
                                        <p:tgtEl>
                                          <p:spTgt spid="105503"/>
                                        </p:tgtEl>
                                        <p:attrNameLst>
                                          <p:attrName>ppt_x</p:attrName>
                                        </p:attrNameLst>
                                      </p:cBhvr>
                                      <p:tavLst>
                                        <p:tav tm="0">
                                          <p:val>
                                            <p:strVal val="#ppt_x"/>
                                          </p:val>
                                        </p:tav>
                                        <p:tav tm="100000">
                                          <p:val>
                                            <p:strVal val="#ppt_x"/>
                                          </p:val>
                                        </p:tav>
                                      </p:tavLst>
                                    </p:anim>
                                    <p:anim calcmode="lin" valueType="num">
                                      <p:cBhvr>
                                        <p:cTn id="79" dur="1000" fill="hold"/>
                                        <p:tgtEl>
                                          <p:spTgt spid="105503"/>
                                        </p:tgtEl>
                                        <p:attrNameLst>
                                          <p:attrName>ppt_y</p:attrName>
                                        </p:attrNameLst>
                                      </p:cBhvr>
                                      <p:tavLst>
                                        <p:tav tm="0">
                                          <p:val>
                                            <p:strVal val="#ppt_y+#ppt_h/2"/>
                                          </p:val>
                                        </p:tav>
                                        <p:tav tm="100000">
                                          <p:val>
                                            <p:strVal val="#ppt_y"/>
                                          </p:val>
                                        </p:tav>
                                      </p:tavLst>
                                    </p:anim>
                                    <p:anim calcmode="lin" valueType="num">
                                      <p:cBhvr>
                                        <p:cTn id="80" dur="1000" fill="hold"/>
                                        <p:tgtEl>
                                          <p:spTgt spid="105503"/>
                                        </p:tgtEl>
                                        <p:attrNameLst>
                                          <p:attrName>ppt_w</p:attrName>
                                        </p:attrNameLst>
                                      </p:cBhvr>
                                      <p:tavLst>
                                        <p:tav tm="0">
                                          <p:val>
                                            <p:strVal val="#ppt_w"/>
                                          </p:val>
                                        </p:tav>
                                        <p:tav tm="100000">
                                          <p:val>
                                            <p:strVal val="#ppt_w"/>
                                          </p:val>
                                        </p:tav>
                                      </p:tavLst>
                                    </p:anim>
                                    <p:anim calcmode="lin" valueType="num">
                                      <p:cBhvr>
                                        <p:cTn id="81" dur="1000" fill="hold"/>
                                        <p:tgtEl>
                                          <p:spTgt spid="105503"/>
                                        </p:tgtEl>
                                        <p:attrNameLst>
                                          <p:attrName>ppt_h</p:attrName>
                                        </p:attrNameLst>
                                      </p:cBhvr>
                                      <p:tavLst>
                                        <p:tav tm="0">
                                          <p:val>
                                            <p:fltVal val="0"/>
                                          </p:val>
                                        </p:tav>
                                        <p:tav tm="100000">
                                          <p:val>
                                            <p:strVal val="#ppt_h"/>
                                          </p:val>
                                        </p:tav>
                                      </p:tavLst>
                                    </p:anim>
                                  </p:childTnLst>
                                </p:cTn>
                              </p:par>
                              <p:par>
                                <p:cTn id="82" presetID="17" presetClass="entr" presetSubtype="4" fill="hold" grpId="0" nodeType="withEffect">
                                  <p:stCondLst>
                                    <p:cond delay="3000"/>
                                  </p:stCondLst>
                                  <p:childTnLst>
                                    <p:set>
                                      <p:cBhvr>
                                        <p:cTn id="83" dur="1" fill="hold">
                                          <p:stCondLst>
                                            <p:cond delay="0"/>
                                          </p:stCondLst>
                                        </p:cTn>
                                        <p:tgtEl>
                                          <p:spTgt spid="105504"/>
                                        </p:tgtEl>
                                        <p:attrNameLst>
                                          <p:attrName>style.visibility</p:attrName>
                                        </p:attrNameLst>
                                      </p:cBhvr>
                                      <p:to>
                                        <p:strVal val="visible"/>
                                      </p:to>
                                    </p:set>
                                    <p:anim calcmode="lin" valueType="num">
                                      <p:cBhvr>
                                        <p:cTn id="84" dur="1000" fill="hold"/>
                                        <p:tgtEl>
                                          <p:spTgt spid="105504"/>
                                        </p:tgtEl>
                                        <p:attrNameLst>
                                          <p:attrName>ppt_x</p:attrName>
                                        </p:attrNameLst>
                                      </p:cBhvr>
                                      <p:tavLst>
                                        <p:tav tm="0">
                                          <p:val>
                                            <p:strVal val="#ppt_x"/>
                                          </p:val>
                                        </p:tav>
                                        <p:tav tm="100000">
                                          <p:val>
                                            <p:strVal val="#ppt_x"/>
                                          </p:val>
                                        </p:tav>
                                      </p:tavLst>
                                    </p:anim>
                                    <p:anim calcmode="lin" valueType="num">
                                      <p:cBhvr>
                                        <p:cTn id="85" dur="1000" fill="hold"/>
                                        <p:tgtEl>
                                          <p:spTgt spid="105504"/>
                                        </p:tgtEl>
                                        <p:attrNameLst>
                                          <p:attrName>ppt_y</p:attrName>
                                        </p:attrNameLst>
                                      </p:cBhvr>
                                      <p:tavLst>
                                        <p:tav tm="0">
                                          <p:val>
                                            <p:strVal val="#ppt_y+#ppt_h/2"/>
                                          </p:val>
                                        </p:tav>
                                        <p:tav tm="100000">
                                          <p:val>
                                            <p:strVal val="#ppt_y"/>
                                          </p:val>
                                        </p:tav>
                                      </p:tavLst>
                                    </p:anim>
                                    <p:anim calcmode="lin" valueType="num">
                                      <p:cBhvr>
                                        <p:cTn id="86" dur="1000" fill="hold"/>
                                        <p:tgtEl>
                                          <p:spTgt spid="105504"/>
                                        </p:tgtEl>
                                        <p:attrNameLst>
                                          <p:attrName>ppt_w</p:attrName>
                                        </p:attrNameLst>
                                      </p:cBhvr>
                                      <p:tavLst>
                                        <p:tav tm="0">
                                          <p:val>
                                            <p:strVal val="#ppt_w"/>
                                          </p:val>
                                        </p:tav>
                                        <p:tav tm="100000">
                                          <p:val>
                                            <p:strVal val="#ppt_w"/>
                                          </p:val>
                                        </p:tav>
                                      </p:tavLst>
                                    </p:anim>
                                    <p:anim calcmode="lin" valueType="num">
                                      <p:cBhvr>
                                        <p:cTn id="87" dur="1000" fill="hold"/>
                                        <p:tgtEl>
                                          <p:spTgt spid="105504"/>
                                        </p:tgtEl>
                                        <p:attrNameLst>
                                          <p:attrName>ppt_h</p:attrName>
                                        </p:attrNameLst>
                                      </p:cBhvr>
                                      <p:tavLst>
                                        <p:tav tm="0">
                                          <p:val>
                                            <p:fltVal val="0"/>
                                          </p:val>
                                        </p:tav>
                                        <p:tav tm="100000">
                                          <p:val>
                                            <p:strVal val="#ppt_h"/>
                                          </p:val>
                                        </p:tav>
                                      </p:tavLst>
                                    </p:anim>
                                  </p:childTnLst>
                                </p:cTn>
                              </p:par>
                              <p:par>
                                <p:cTn id="88" presetID="12" presetClass="entr" presetSubtype="4" fill="hold" grpId="0" nodeType="withEffect">
                                  <p:stCondLst>
                                    <p:cond delay="1750"/>
                                  </p:stCondLst>
                                  <p:childTnLst>
                                    <p:set>
                                      <p:cBhvr>
                                        <p:cTn id="89" dur="1" fill="hold">
                                          <p:stCondLst>
                                            <p:cond delay="0"/>
                                          </p:stCondLst>
                                        </p:cTn>
                                        <p:tgtEl>
                                          <p:spTgt spid="105533"/>
                                        </p:tgtEl>
                                        <p:attrNameLst>
                                          <p:attrName>style.visibility</p:attrName>
                                        </p:attrNameLst>
                                      </p:cBhvr>
                                      <p:to>
                                        <p:strVal val="visible"/>
                                      </p:to>
                                    </p:set>
                                    <p:anim calcmode="lin" valueType="num">
                                      <p:cBhvr additive="base">
                                        <p:cTn id="90" dur="1000"/>
                                        <p:tgtEl>
                                          <p:spTgt spid="105533"/>
                                        </p:tgtEl>
                                        <p:attrNameLst>
                                          <p:attrName>ppt_y</p:attrName>
                                        </p:attrNameLst>
                                      </p:cBhvr>
                                      <p:tavLst>
                                        <p:tav tm="0">
                                          <p:val>
                                            <p:strVal val="#ppt_y+#ppt_h*1.125000"/>
                                          </p:val>
                                        </p:tav>
                                        <p:tav tm="100000">
                                          <p:val>
                                            <p:strVal val="#ppt_y"/>
                                          </p:val>
                                        </p:tav>
                                      </p:tavLst>
                                    </p:anim>
                                    <p:animEffect transition="in" filter="wipe(up)">
                                      <p:cBhvr>
                                        <p:cTn id="91" dur="1000"/>
                                        <p:tgtEl>
                                          <p:spTgt spid="105533"/>
                                        </p:tgtEl>
                                      </p:cBhvr>
                                    </p:animEffect>
                                  </p:childTnLst>
                                </p:cTn>
                              </p:par>
                              <p:par>
                                <p:cTn id="92" presetID="12" presetClass="entr" presetSubtype="4" fill="hold" grpId="0" nodeType="withEffect">
                                  <p:stCondLst>
                                    <p:cond delay="2000"/>
                                  </p:stCondLst>
                                  <p:childTnLst>
                                    <p:set>
                                      <p:cBhvr>
                                        <p:cTn id="93" dur="1" fill="hold">
                                          <p:stCondLst>
                                            <p:cond delay="0"/>
                                          </p:stCondLst>
                                        </p:cTn>
                                        <p:tgtEl>
                                          <p:spTgt spid="105534"/>
                                        </p:tgtEl>
                                        <p:attrNameLst>
                                          <p:attrName>style.visibility</p:attrName>
                                        </p:attrNameLst>
                                      </p:cBhvr>
                                      <p:to>
                                        <p:strVal val="visible"/>
                                      </p:to>
                                    </p:set>
                                    <p:anim calcmode="lin" valueType="num">
                                      <p:cBhvr additive="base">
                                        <p:cTn id="94" dur="1000"/>
                                        <p:tgtEl>
                                          <p:spTgt spid="105534"/>
                                        </p:tgtEl>
                                        <p:attrNameLst>
                                          <p:attrName>ppt_y</p:attrName>
                                        </p:attrNameLst>
                                      </p:cBhvr>
                                      <p:tavLst>
                                        <p:tav tm="0">
                                          <p:val>
                                            <p:strVal val="#ppt_y+#ppt_h*1.125000"/>
                                          </p:val>
                                        </p:tav>
                                        <p:tav tm="100000">
                                          <p:val>
                                            <p:strVal val="#ppt_y"/>
                                          </p:val>
                                        </p:tav>
                                      </p:tavLst>
                                    </p:anim>
                                    <p:animEffect transition="in" filter="wipe(up)">
                                      <p:cBhvr>
                                        <p:cTn id="95" dur="1000"/>
                                        <p:tgtEl>
                                          <p:spTgt spid="105534"/>
                                        </p:tgtEl>
                                      </p:cBhvr>
                                    </p:animEffect>
                                  </p:childTnLst>
                                </p:cTn>
                              </p:par>
                              <p:par>
                                <p:cTn id="96" presetID="12" presetClass="entr" presetSubtype="4" fill="hold" grpId="0" nodeType="withEffect">
                                  <p:stCondLst>
                                    <p:cond delay="2250"/>
                                  </p:stCondLst>
                                  <p:childTnLst>
                                    <p:set>
                                      <p:cBhvr>
                                        <p:cTn id="97" dur="1" fill="hold">
                                          <p:stCondLst>
                                            <p:cond delay="0"/>
                                          </p:stCondLst>
                                        </p:cTn>
                                        <p:tgtEl>
                                          <p:spTgt spid="105536"/>
                                        </p:tgtEl>
                                        <p:attrNameLst>
                                          <p:attrName>style.visibility</p:attrName>
                                        </p:attrNameLst>
                                      </p:cBhvr>
                                      <p:to>
                                        <p:strVal val="visible"/>
                                      </p:to>
                                    </p:set>
                                    <p:anim calcmode="lin" valueType="num">
                                      <p:cBhvr additive="base">
                                        <p:cTn id="98" dur="1000"/>
                                        <p:tgtEl>
                                          <p:spTgt spid="105536"/>
                                        </p:tgtEl>
                                        <p:attrNameLst>
                                          <p:attrName>ppt_y</p:attrName>
                                        </p:attrNameLst>
                                      </p:cBhvr>
                                      <p:tavLst>
                                        <p:tav tm="0">
                                          <p:val>
                                            <p:strVal val="#ppt_y+#ppt_h*1.125000"/>
                                          </p:val>
                                        </p:tav>
                                        <p:tav tm="100000">
                                          <p:val>
                                            <p:strVal val="#ppt_y"/>
                                          </p:val>
                                        </p:tav>
                                      </p:tavLst>
                                    </p:anim>
                                    <p:animEffect transition="in" filter="wipe(up)">
                                      <p:cBhvr>
                                        <p:cTn id="99" dur="1000"/>
                                        <p:tgtEl>
                                          <p:spTgt spid="105536"/>
                                        </p:tgtEl>
                                      </p:cBhvr>
                                    </p:animEffect>
                                  </p:childTnLst>
                                </p:cTn>
                              </p:par>
                              <p:par>
                                <p:cTn id="100" presetID="12" presetClass="entr" presetSubtype="4" fill="hold" grpId="0" nodeType="withEffect">
                                  <p:stCondLst>
                                    <p:cond delay="2500"/>
                                  </p:stCondLst>
                                  <p:childTnLst>
                                    <p:set>
                                      <p:cBhvr>
                                        <p:cTn id="101" dur="1" fill="hold">
                                          <p:stCondLst>
                                            <p:cond delay="0"/>
                                          </p:stCondLst>
                                        </p:cTn>
                                        <p:tgtEl>
                                          <p:spTgt spid="105538"/>
                                        </p:tgtEl>
                                        <p:attrNameLst>
                                          <p:attrName>style.visibility</p:attrName>
                                        </p:attrNameLst>
                                      </p:cBhvr>
                                      <p:to>
                                        <p:strVal val="visible"/>
                                      </p:to>
                                    </p:set>
                                    <p:anim calcmode="lin" valueType="num">
                                      <p:cBhvr additive="base">
                                        <p:cTn id="102" dur="1000"/>
                                        <p:tgtEl>
                                          <p:spTgt spid="105538"/>
                                        </p:tgtEl>
                                        <p:attrNameLst>
                                          <p:attrName>ppt_y</p:attrName>
                                        </p:attrNameLst>
                                      </p:cBhvr>
                                      <p:tavLst>
                                        <p:tav tm="0">
                                          <p:val>
                                            <p:strVal val="#ppt_y+#ppt_h*1.125000"/>
                                          </p:val>
                                        </p:tav>
                                        <p:tav tm="100000">
                                          <p:val>
                                            <p:strVal val="#ppt_y"/>
                                          </p:val>
                                        </p:tav>
                                      </p:tavLst>
                                    </p:anim>
                                    <p:animEffect transition="in" filter="wipe(up)">
                                      <p:cBhvr>
                                        <p:cTn id="103" dur="1000"/>
                                        <p:tgtEl>
                                          <p:spTgt spid="105538"/>
                                        </p:tgtEl>
                                      </p:cBhvr>
                                    </p:animEffect>
                                  </p:childTnLst>
                                </p:cTn>
                              </p:par>
                              <p:par>
                                <p:cTn id="104" presetID="12" presetClass="entr" presetSubtype="4" fill="hold" grpId="0" nodeType="withEffect">
                                  <p:stCondLst>
                                    <p:cond delay="2750"/>
                                  </p:stCondLst>
                                  <p:childTnLst>
                                    <p:set>
                                      <p:cBhvr>
                                        <p:cTn id="105" dur="1" fill="hold">
                                          <p:stCondLst>
                                            <p:cond delay="0"/>
                                          </p:stCondLst>
                                        </p:cTn>
                                        <p:tgtEl>
                                          <p:spTgt spid="105539"/>
                                        </p:tgtEl>
                                        <p:attrNameLst>
                                          <p:attrName>style.visibility</p:attrName>
                                        </p:attrNameLst>
                                      </p:cBhvr>
                                      <p:to>
                                        <p:strVal val="visible"/>
                                      </p:to>
                                    </p:set>
                                    <p:anim calcmode="lin" valueType="num">
                                      <p:cBhvr additive="base">
                                        <p:cTn id="106" dur="1000"/>
                                        <p:tgtEl>
                                          <p:spTgt spid="105539"/>
                                        </p:tgtEl>
                                        <p:attrNameLst>
                                          <p:attrName>ppt_y</p:attrName>
                                        </p:attrNameLst>
                                      </p:cBhvr>
                                      <p:tavLst>
                                        <p:tav tm="0">
                                          <p:val>
                                            <p:strVal val="#ppt_y+#ppt_h*1.125000"/>
                                          </p:val>
                                        </p:tav>
                                        <p:tav tm="100000">
                                          <p:val>
                                            <p:strVal val="#ppt_y"/>
                                          </p:val>
                                        </p:tav>
                                      </p:tavLst>
                                    </p:anim>
                                    <p:animEffect transition="in" filter="wipe(up)">
                                      <p:cBhvr>
                                        <p:cTn id="107" dur="1000"/>
                                        <p:tgtEl>
                                          <p:spTgt spid="105539"/>
                                        </p:tgtEl>
                                      </p:cBhvr>
                                    </p:animEffect>
                                  </p:childTnLst>
                                </p:cTn>
                              </p:par>
                              <p:par>
                                <p:cTn id="108" presetID="12" presetClass="entr" presetSubtype="4" fill="hold" grpId="0" nodeType="withEffect">
                                  <p:stCondLst>
                                    <p:cond delay="3000"/>
                                  </p:stCondLst>
                                  <p:childTnLst>
                                    <p:set>
                                      <p:cBhvr>
                                        <p:cTn id="109" dur="1" fill="hold">
                                          <p:stCondLst>
                                            <p:cond delay="0"/>
                                          </p:stCondLst>
                                        </p:cTn>
                                        <p:tgtEl>
                                          <p:spTgt spid="105541"/>
                                        </p:tgtEl>
                                        <p:attrNameLst>
                                          <p:attrName>style.visibility</p:attrName>
                                        </p:attrNameLst>
                                      </p:cBhvr>
                                      <p:to>
                                        <p:strVal val="visible"/>
                                      </p:to>
                                    </p:set>
                                    <p:anim calcmode="lin" valueType="num">
                                      <p:cBhvr additive="base">
                                        <p:cTn id="110" dur="1000"/>
                                        <p:tgtEl>
                                          <p:spTgt spid="105541"/>
                                        </p:tgtEl>
                                        <p:attrNameLst>
                                          <p:attrName>ppt_y</p:attrName>
                                        </p:attrNameLst>
                                      </p:cBhvr>
                                      <p:tavLst>
                                        <p:tav tm="0">
                                          <p:val>
                                            <p:strVal val="#ppt_y+#ppt_h*1.125000"/>
                                          </p:val>
                                        </p:tav>
                                        <p:tav tm="100000">
                                          <p:val>
                                            <p:strVal val="#ppt_y"/>
                                          </p:val>
                                        </p:tav>
                                      </p:tavLst>
                                    </p:anim>
                                    <p:animEffect transition="in" filter="wipe(up)">
                                      <p:cBhvr>
                                        <p:cTn id="111" dur="1000"/>
                                        <p:tgtEl>
                                          <p:spTgt spid="105541"/>
                                        </p:tgtEl>
                                      </p:cBhvr>
                                    </p:animEffect>
                                  </p:childTnLst>
                                </p:cTn>
                              </p:par>
                              <p:par>
                                <p:cTn id="112" presetID="12" presetClass="entr" presetSubtype="4" fill="hold" grpId="0" nodeType="withEffect">
                                  <p:stCondLst>
                                    <p:cond delay="3250"/>
                                  </p:stCondLst>
                                  <p:childTnLst>
                                    <p:set>
                                      <p:cBhvr>
                                        <p:cTn id="113" dur="1" fill="hold">
                                          <p:stCondLst>
                                            <p:cond delay="0"/>
                                          </p:stCondLst>
                                        </p:cTn>
                                        <p:tgtEl>
                                          <p:spTgt spid="105542"/>
                                        </p:tgtEl>
                                        <p:attrNameLst>
                                          <p:attrName>style.visibility</p:attrName>
                                        </p:attrNameLst>
                                      </p:cBhvr>
                                      <p:to>
                                        <p:strVal val="visible"/>
                                      </p:to>
                                    </p:set>
                                    <p:anim calcmode="lin" valueType="num">
                                      <p:cBhvr additive="base">
                                        <p:cTn id="114" dur="1000"/>
                                        <p:tgtEl>
                                          <p:spTgt spid="105542"/>
                                        </p:tgtEl>
                                        <p:attrNameLst>
                                          <p:attrName>ppt_y</p:attrName>
                                        </p:attrNameLst>
                                      </p:cBhvr>
                                      <p:tavLst>
                                        <p:tav tm="0">
                                          <p:val>
                                            <p:strVal val="#ppt_y+#ppt_h*1.125000"/>
                                          </p:val>
                                        </p:tav>
                                        <p:tav tm="100000">
                                          <p:val>
                                            <p:strVal val="#ppt_y"/>
                                          </p:val>
                                        </p:tav>
                                      </p:tavLst>
                                    </p:anim>
                                    <p:animEffect transition="in" filter="wipe(up)">
                                      <p:cBhvr>
                                        <p:cTn id="115" dur="1000"/>
                                        <p:tgtEl>
                                          <p:spTgt spid="105542"/>
                                        </p:tgtEl>
                                      </p:cBhvr>
                                    </p:animEffect>
                                  </p:childTnLst>
                                </p:cTn>
                              </p:par>
                              <p:par>
                                <p:cTn id="116" presetID="16" presetClass="entr" presetSubtype="42" fill="hold" nodeType="withEffect">
                                  <p:stCondLst>
                                    <p:cond delay="1750"/>
                                  </p:stCondLst>
                                  <p:childTnLst>
                                    <p:set>
                                      <p:cBhvr>
                                        <p:cTn id="117" dur="1" fill="hold">
                                          <p:stCondLst>
                                            <p:cond delay="0"/>
                                          </p:stCondLst>
                                        </p:cTn>
                                        <p:tgtEl>
                                          <p:spTgt spid="7"/>
                                        </p:tgtEl>
                                        <p:attrNameLst>
                                          <p:attrName>style.visibility</p:attrName>
                                        </p:attrNameLst>
                                      </p:cBhvr>
                                      <p:to>
                                        <p:strVal val="visible"/>
                                      </p:to>
                                    </p:set>
                                    <p:animEffect transition="in" filter="barn(outHorizontal)">
                                      <p:cBhvr>
                                        <p:cTn id="118" dur="1000"/>
                                        <p:tgtEl>
                                          <p:spTgt spid="7"/>
                                        </p:tgtEl>
                                      </p:cBhvr>
                                    </p:animEffect>
                                  </p:childTnLst>
                                </p:cTn>
                              </p:par>
                              <p:par>
                                <p:cTn id="119" presetID="16" presetClass="entr" presetSubtype="42" fill="hold" nodeType="withEffect">
                                  <p:stCondLst>
                                    <p:cond delay="2000"/>
                                  </p:stCondLst>
                                  <p:childTnLst>
                                    <p:set>
                                      <p:cBhvr>
                                        <p:cTn id="120" dur="1" fill="hold">
                                          <p:stCondLst>
                                            <p:cond delay="0"/>
                                          </p:stCondLst>
                                        </p:cTn>
                                        <p:tgtEl>
                                          <p:spTgt spid="43"/>
                                        </p:tgtEl>
                                        <p:attrNameLst>
                                          <p:attrName>style.visibility</p:attrName>
                                        </p:attrNameLst>
                                      </p:cBhvr>
                                      <p:to>
                                        <p:strVal val="visible"/>
                                      </p:to>
                                    </p:set>
                                    <p:animEffect transition="in" filter="barn(outHorizontal)">
                                      <p:cBhvr>
                                        <p:cTn id="121" dur="1000"/>
                                        <p:tgtEl>
                                          <p:spTgt spid="43"/>
                                        </p:tgtEl>
                                      </p:cBhvr>
                                    </p:animEffect>
                                  </p:childTnLst>
                                </p:cTn>
                              </p:par>
                              <p:par>
                                <p:cTn id="122" presetID="16" presetClass="entr" presetSubtype="42" fill="hold" nodeType="withEffect">
                                  <p:stCondLst>
                                    <p:cond delay="2250"/>
                                  </p:stCondLst>
                                  <p:childTnLst>
                                    <p:set>
                                      <p:cBhvr>
                                        <p:cTn id="123" dur="1" fill="hold">
                                          <p:stCondLst>
                                            <p:cond delay="0"/>
                                          </p:stCondLst>
                                        </p:cTn>
                                        <p:tgtEl>
                                          <p:spTgt spid="44"/>
                                        </p:tgtEl>
                                        <p:attrNameLst>
                                          <p:attrName>style.visibility</p:attrName>
                                        </p:attrNameLst>
                                      </p:cBhvr>
                                      <p:to>
                                        <p:strVal val="visible"/>
                                      </p:to>
                                    </p:set>
                                    <p:animEffect transition="in" filter="barn(outHorizontal)">
                                      <p:cBhvr>
                                        <p:cTn id="124" dur="1000"/>
                                        <p:tgtEl>
                                          <p:spTgt spid="44"/>
                                        </p:tgtEl>
                                      </p:cBhvr>
                                    </p:animEffect>
                                  </p:childTnLst>
                                </p:cTn>
                              </p:par>
                              <p:par>
                                <p:cTn id="125" presetID="16" presetClass="entr" presetSubtype="42" fill="hold" nodeType="withEffect">
                                  <p:stCondLst>
                                    <p:cond delay="2500"/>
                                  </p:stCondLst>
                                  <p:childTnLst>
                                    <p:set>
                                      <p:cBhvr>
                                        <p:cTn id="126" dur="1" fill="hold">
                                          <p:stCondLst>
                                            <p:cond delay="0"/>
                                          </p:stCondLst>
                                        </p:cTn>
                                        <p:tgtEl>
                                          <p:spTgt spid="45"/>
                                        </p:tgtEl>
                                        <p:attrNameLst>
                                          <p:attrName>style.visibility</p:attrName>
                                        </p:attrNameLst>
                                      </p:cBhvr>
                                      <p:to>
                                        <p:strVal val="visible"/>
                                      </p:to>
                                    </p:set>
                                    <p:animEffect transition="in" filter="barn(outHorizontal)">
                                      <p:cBhvr>
                                        <p:cTn id="127" dur="1000"/>
                                        <p:tgtEl>
                                          <p:spTgt spid="45"/>
                                        </p:tgtEl>
                                      </p:cBhvr>
                                    </p:animEffect>
                                  </p:childTnLst>
                                </p:cTn>
                              </p:par>
                              <p:par>
                                <p:cTn id="128" presetID="16" presetClass="entr" presetSubtype="42" fill="hold" nodeType="withEffect">
                                  <p:stCondLst>
                                    <p:cond delay="2750"/>
                                  </p:stCondLst>
                                  <p:childTnLst>
                                    <p:set>
                                      <p:cBhvr>
                                        <p:cTn id="129" dur="1" fill="hold">
                                          <p:stCondLst>
                                            <p:cond delay="0"/>
                                          </p:stCondLst>
                                        </p:cTn>
                                        <p:tgtEl>
                                          <p:spTgt spid="46"/>
                                        </p:tgtEl>
                                        <p:attrNameLst>
                                          <p:attrName>style.visibility</p:attrName>
                                        </p:attrNameLst>
                                      </p:cBhvr>
                                      <p:to>
                                        <p:strVal val="visible"/>
                                      </p:to>
                                    </p:set>
                                    <p:animEffect transition="in" filter="barn(outHorizontal)">
                                      <p:cBhvr>
                                        <p:cTn id="130" dur="1000"/>
                                        <p:tgtEl>
                                          <p:spTgt spid="46"/>
                                        </p:tgtEl>
                                      </p:cBhvr>
                                    </p:animEffect>
                                  </p:childTnLst>
                                </p:cTn>
                              </p:par>
                              <p:par>
                                <p:cTn id="131" presetID="16" presetClass="entr" presetSubtype="42" fill="hold" nodeType="withEffect">
                                  <p:stCondLst>
                                    <p:cond delay="3000"/>
                                  </p:stCondLst>
                                  <p:childTnLst>
                                    <p:set>
                                      <p:cBhvr>
                                        <p:cTn id="132" dur="1" fill="hold">
                                          <p:stCondLst>
                                            <p:cond delay="0"/>
                                          </p:stCondLst>
                                        </p:cTn>
                                        <p:tgtEl>
                                          <p:spTgt spid="47"/>
                                        </p:tgtEl>
                                        <p:attrNameLst>
                                          <p:attrName>style.visibility</p:attrName>
                                        </p:attrNameLst>
                                      </p:cBhvr>
                                      <p:to>
                                        <p:strVal val="visible"/>
                                      </p:to>
                                    </p:set>
                                    <p:animEffect transition="in" filter="barn(outHorizontal)">
                                      <p:cBhvr>
                                        <p:cTn id="133" dur="1000"/>
                                        <p:tgtEl>
                                          <p:spTgt spid="47"/>
                                        </p:tgtEl>
                                      </p:cBhvr>
                                    </p:animEffect>
                                  </p:childTnLst>
                                </p:cTn>
                              </p:par>
                              <p:par>
                                <p:cTn id="134" presetID="16" presetClass="entr" presetSubtype="42" fill="hold" nodeType="withEffect">
                                  <p:stCondLst>
                                    <p:cond delay="3250"/>
                                  </p:stCondLst>
                                  <p:childTnLst>
                                    <p:set>
                                      <p:cBhvr>
                                        <p:cTn id="135" dur="1" fill="hold">
                                          <p:stCondLst>
                                            <p:cond delay="0"/>
                                          </p:stCondLst>
                                        </p:cTn>
                                        <p:tgtEl>
                                          <p:spTgt spid="50"/>
                                        </p:tgtEl>
                                        <p:attrNameLst>
                                          <p:attrName>style.visibility</p:attrName>
                                        </p:attrNameLst>
                                      </p:cBhvr>
                                      <p:to>
                                        <p:strVal val="visible"/>
                                      </p:to>
                                    </p:set>
                                    <p:animEffect transition="in" filter="barn(outHorizontal)">
                                      <p:cBhvr>
                                        <p:cTn id="136" dur="1000"/>
                                        <p:tgtEl>
                                          <p:spTgt spid="50"/>
                                        </p:tgtEl>
                                      </p:cBhvr>
                                    </p:animEffect>
                                  </p:childTnLst>
                                </p:cTn>
                              </p:par>
                              <p:par>
                                <p:cTn id="137" presetID="22" presetClass="entr" presetSubtype="8" fill="hold" grpId="0" nodeType="withEffect">
                                  <p:stCondLst>
                                    <p:cond delay="3250"/>
                                  </p:stCondLst>
                                  <p:childTnLst>
                                    <p:set>
                                      <p:cBhvr>
                                        <p:cTn id="138" dur="1" fill="hold">
                                          <p:stCondLst>
                                            <p:cond delay="0"/>
                                          </p:stCondLst>
                                        </p:cTn>
                                        <p:tgtEl>
                                          <p:spTgt spid="105559"/>
                                        </p:tgtEl>
                                        <p:attrNameLst>
                                          <p:attrName>style.visibility</p:attrName>
                                        </p:attrNameLst>
                                      </p:cBhvr>
                                      <p:to>
                                        <p:strVal val="visible"/>
                                      </p:to>
                                    </p:set>
                                    <p:animEffect transition="in" filter="wipe(left)">
                                      <p:cBhvr>
                                        <p:cTn id="139" dur="1000"/>
                                        <p:tgtEl>
                                          <p:spTgt spid="105559"/>
                                        </p:tgtEl>
                                      </p:cBhvr>
                                    </p:animEffect>
                                  </p:childTnLst>
                                </p:cTn>
                              </p:par>
                              <p:par>
                                <p:cTn id="140" presetID="22" presetClass="entr" presetSubtype="8" fill="hold" grpId="0" nodeType="withEffect">
                                  <p:stCondLst>
                                    <p:cond delay="3250"/>
                                  </p:stCondLst>
                                  <p:childTnLst>
                                    <p:set>
                                      <p:cBhvr>
                                        <p:cTn id="141" dur="1" fill="hold">
                                          <p:stCondLst>
                                            <p:cond delay="0"/>
                                          </p:stCondLst>
                                        </p:cTn>
                                        <p:tgtEl>
                                          <p:spTgt spid="105561"/>
                                        </p:tgtEl>
                                        <p:attrNameLst>
                                          <p:attrName>style.visibility</p:attrName>
                                        </p:attrNameLst>
                                      </p:cBhvr>
                                      <p:to>
                                        <p:strVal val="visible"/>
                                      </p:to>
                                    </p:set>
                                    <p:animEffect transition="in" filter="wipe(left)">
                                      <p:cBhvr>
                                        <p:cTn id="142" dur="1000"/>
                                        <p:tgtEl>
                                          <p:spTgt spid="105561"/>
                                        </p:tgtEl>
                                      </p:cBhvr>
                                    </p:animEffect>
                                  </p:childTnLst>
                                </p:cTn>
                              </p:par>
                              <p:par>
                                <p:cTn id="143" presetID="10" presetClass="entr" presetSubtype="0" fill="hold" grpId="0" nodeType="withEffect">
                                  <p:stCondLst>
                                    <p:cond delay="4250"/>
                                  </p:stCondLst>
                                  <p:childTnLst>
                                    <p:set>
                                      <p:cBhvr>
                                        <p:cTn id="144" dur="1" fill="hold">
                                          <p:stCondLst>
                                            <p:cond delay="0"/>
                                          </p:stCondLst>
                                        </p:cTn>
                                        <p:tgtEl>
                                          <p:spTgt spid="105560"/>
                                        </p:tgtEl>
                                        <p:attrNameLst>
                                          <p:attrName>style.visibility</p:attrName>
                                        </p:attrNameLst>
                                      </p:cBhvr>
                                      <p:to>
                                        <p:strVal val="visible"/>
                                      </p:to>
                                    </p:set>
                                    <p:animEffect transition="in" filter="fade">
                                      <p:cBhvr>
                                        <p:cTn id="145" dur="1000"/>
                                        <p:tgtEl>
                                          <p:spTgt spid="105560"/>
                                        </p:tgtEl>
                                      </p:cBhvr>
                                    </p:animEffect>
                                  </p:childTnLst>
                                </p:cTn>
                              </p:par>
                              <p:par>
                                <p:cTn id="146" presetID="63" presetClass="path" presetSubtype="0" accel="50000" decel="50000" fill="hold" grpId="1" nodeType="withEffect">
                                  <p:stCondLst>
                                    <p:cond delay="4250"/>
                                  </p:stCondLst>
                                  <p:childTnLst>
                                    <p:animMotion origin="layout" path="M -0.30286 3.33333E-6 L -3.95833E-6 3.33333E-6 " pathEditMode="relative" rAng="0" ptsTypes="AA">
                                      <p:cBhvr>
                                        <p:cTn id="147" dur="2000" fill="hold"/>
                                        <p:tgtEl>
                                          <p:spTgt spid="105560"/>
                                        </p:tgtEl>
                                        <p:attrNameLst>
                                          <p:attrName>ppt_x</p:attrName>
                                          <p:attrName>ppt_y</p:attrName>
                                        </p:attrNameLst>
                                      </p:cBhvr>
                                      <p:rCtr x="14896" y="0"/>
                                    </p:animMotion>
                                  </p:childTnLst>
                                </p:cTn>
                              </p:par>
                              <p:par>
                                <p:cTn id="148" presetID="22" presetClass="entr" presetSubtype="8" fill="hold" grpId="0" nodeType="withEffect">
                                  <p:stCondLst>
                                    <p:cond delay="5000"/>
                                  </p:stCondLst>
                                  <p:childTnLst>
                                    <p:set>
                                      <p:cBhvr>
                                        <p:cTn id="149" dur="1" fill="hold">
                                          <p:stCondLst>
                                            <p:cond delay="0"/>
                                          </p:stCondLst>
                                        </p:cTn>
                                        <p:tgtEl>
                                          <p:spTgt spid="9"/>
                                        </p:tgtEl>
                                        <p:attrNameLst>
                                          <p:attrName>style.visibility</p:attrName>
                                        </p:attrNameLst>
                                      </p:cBhvr>
                                      <p:to>
                                        <p:strVal val="visible"/>
                                      </p:to>
                                    </p:set>
                                    <p:animEffect transition="in" filter="wipe(left)">
                                      <p:cBhvr>
                                        <p:cTn id="150" dur="1750"/>
                                        <p:tgtEl>
                                          <p:spTgt spid="9"/>
                                        </p:tgtEl>
                                      </p:cBhvr>
                                    </p:animEffect>
                                  </p:childTnLst>
                                </p:cTn>
                              </p:par>
                              <p:par>
                                <p:cTn id="151" presetID="22" presetClass="entr" presetSubtype="8" fill="hold" grpId="0" nodeType="withEffect">
                                  <p:stCondLst>
                                    <p:cond delay="4750"/>
                                  </p:stCondLst>
                                  <p:childTnLst>
                                    <p:set>
                                      <p:cBhvr>
                                        <p:cTn id="152" dur="1" fill="hold">
                                          <p:stCondLst>
                                            <p:cond delay="0"/>
                                          </p:stCondLst>
                                        </p:cTn>
                                        <p:tgtEl>
                                          <p:spTgt spid="105563"/>
                                        </p:tgtEl>
                                        <p:attrNameLst>
                                          <p:attrName>style.visibility</p:attrName>
                                        </p:attrNameLst>
                                      </p:cBhvr>
                                      <p:to>
                                        <p:strVal val="visible"/>
                                      </p:to>
                                    </p:set>
                                    <p:animEffect transition="in" filter="wipe(left)">
                                      <p:cBhvr>
                                        <p:cTn id="153" dur="1500"/>
                                        <p:tgtEl>
                                          <p:spTgt spid="105563"/>
                                        </p:tgtEl>
                                      </p:cBhvr>
                                    </p:animEffect>
                                  </p:childTnLst>
                                </p:cTn>
                              </p:par>
                              <p:par>
                                <p:cTn id="154" presetID="22" presetClass="entr" presetSubtype="8" fill="hold" grpId="0" nodeType="withEffect">
                                  <p:stCondLst>
                                    <p:cond delay="5250"/>
                                  </p:stCondLst>
                                  <p:childTnLst>
                                    <p:set>
                                      <p:cBhvr>
                                        <p:cTn id="155" dur="1" fill="hold">
                                          <p:stCondLst>
                                            <p:cond delay="0"/>
                                          </p:stCondLst>
                                        </p:cTn>
                                        <p:tgtEl>
                                          <p:spTgt spid="52"/>
                                        </p:tgtEl>
                                        <p:attrNameLst>
                                          <p:attrName>style.visibility</p:attrName>
                                        </p:attrNameLst>
                                      </p:cBhvr>
                                      <p:to>
                                        <p:strVal val="visible"/>
                                      </p:to>
                                    </p:set>
                                    <p:animEffect transition="in" filter="wipe(left)">
                                      <p:cBhvr>
                                        <p:cTn id="156"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95" grpId="0" animBg="1"/>
      <p:bldP spid="105496" grpId="0" animBg="1"/>
      <p:bldP spid="105498" grpId="0" animBg="1"/>
      <p:bldP spid="105500" grpId="0" animBg="1"/>
      <p:bldP spid="105501" grpId="0" animBg="1"/>
      <p:bldP spid="105503" grpId="0" animBg="1"/>
      <p:bldP spid="105504" grpId="0" animBg="1"/>
      <p:bldP spid="105506" grpId="0"/>
      <p:bldP spid="105508" grpId="0"/>
      <p:bldP spid="105510" grpId="0"/>
      <p:bldP spid="105511" grpId="0"/>
      <p:bldP spid="105513" grpId="0"/>
      <p:bldP spid="105514" grpId="0"/>
      <p:bldP spid="105515" grpId="0"/>
      <p:bldP spid="105517" grpId="0"/>
      <p:bldP spid="105533" grpId="0"/>
      <p:bldP spid="105549" grpId="0"/>
      <p:bldP spid="105561" grpId="0"/>
      <p:bldP spid="39" grpId="0" animBg="1"/>
      <p:bldP spid="105483" grpId="0" animBg="1"/>
      <p:bldP spid="9" grpId="0" animBg="1"/>
      <p:bldP spid="105560" grpId="0" animBg="1"/>
      <p:bldP spid="105560" grpId="1" animBg="1"/>
      <p:bldP spid="105559" grpId="0" animBg="1"/>
      <p:bldP spid="52" grpId="0"/>
      <p:bldP spid="105563" grpId="0" animBg="1"/>
      <p:bldP spid="105534" grpId="0"/>
      <p:bldP spid="105536" grpId="0"/>
      <p:bldP spid="105538" grpId="0"/>
      <p:bldP spid="105539" grpId="0"/>
      <p:bldP spid="105541" grpId="0"/>
      <p:bldP spid="1055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hlinkClick r:id="rId2"/>
            <a:extLst>
              <a:ext uri="{FF2B5EF4-FFF2-40B4-BE49-F238E27FC236}">
                <a16:creationId xmlns:a16="http://schemas.microsoft.com/office/drawing/2014/main" id="{F1DB2211-E50F-3162-4C9C-CB851312B989}"/>
              </a:ext>
            </a:extLst>
          </p:cNvPr>
          <p:cNvPicPr>
            <a:picLocks noChangeAspect="1"/>
          </p:cNvPicPr>
          <p:nvPr/>
        </p:nvPicPr>
        <p:blipFill>
          <a:blip r:embed="rId3"/>
          <a:stretch>
            <a:fillRect/>
          </a:stretch>
        </p:blipFill>
        <p:spPr>
          <a:xfrm>
            <a:off x="4823080" y="1805377"/>
            <a:ext cx="6596789" cy="3696950"/>
          </a:xfrm>
          <a:prstGeom prst="roundRect">
            <a:avLst>
              <a:gd name="adj" fmla="val 4908"/>
            </a:avLst>
          </a:prstGeom>
          <a:effectLst>
            <a:outerShdw blurRad="601747" dist="38100" dir="2700000" algn="tl" rotWithShape="0">
              <a:prstClr val="black">
                <a:alpha val="12000"/>
              </a:prstClr>
            </a:outerShdw>
          </a:effectLst>
        </p:spPr>
      </p:pic>
      <p:sp>
        <p:nvSpPr>
          <p:cNvPr id="15" name="Rounded Rectangle 14">
            <a:hlinkClick r:id="rId2"/>
            <a:extLst>
              <a:ext uri="{FF2B5EF4-FFF2-40B4-BE49-F238E27FC236}">
                <a16:creationId xmlns:a16="http://schemas.microsoft.com/office/drawing/2014/main" id="{46713F1D-4D14-9C48-AAB5-37AB772F3CA3}"/>
              </a:ext>
            </a:extLst>
          </p:cNvPr>
          <p:cNvSpPr/>
          <p:nvPr/>
        </p:nvSpPr>
        <p:spPr bwMode="auto">
          <a:xfrm>
            <a:off x="772131" y="4811656"/>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Download Part 1</a:t>
            </a:r>
          </a:p>
        </p:txBody>
      </p:sp>
      <p:pic>
        <p:nvPicPr>
          <p:cNvPr id="19" name="Picture 18">
            <a:extLst>
              <a:ext uri="{FF2B5EF4-FFF2-40B4-BE49-F238E27FC236}">
                <a16:creationId xmlns:a16="http://schemas.microsoft.com/office/drawing/2014/main" id="{396270C8-C9E2-7441-A03F-A197FDBE8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20" name="TextBox 19">
            <a:extLst>
              <a:ext uri="{FF2B5EF4-FFF2-40B4-BE49-F238E27FC236}">
                <a16:creationId xmlns:a16="http://schemas.microsoft.com/office/drawing/2014/main" id="{AA63F509-319F-724B-8117-BDC0066ECB0A}"/>
              </a:ext>
            </a:extLst>
          </p:cNvPr>
          <p:cNvSpPr txBox="1"/>
          <p:nvPr/>
        </p:nvSpPr>
        <p:spPr>
          <a:xfrm>
            <a:off x="772131" y="2309830"/>
            <a:ext cx="3649967" cy="1667188"/>
          </a:xfrm>
          <a:prstGeom prst="rect">
            <a:avLst/>
          </a:prstGeom>
          <a:solidFill>
            <a:sysClr val="window" lastClr="FFFFFF"/>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lang="en-US" sz="1400" kern="0" dirty="0">
                <a:solidFill>
                  <a:prstClr val="black"/>
                </a:solidFill>
                <a:latin typeface="Century Gothic" panose="020B0502020202020204" pitchFamily="34" charset="0"/>
                <a:ea typeface="Helvetica Neue"/>
                <a:cs typeface="Helvetica Neue"/>
                <a:sym typeface="Century Gothic"/>
              </a:rPr>
              <a:t>This presentation is Part 4 of the </a:t>
            </a:r>
            <a:r>
              <a:rPr lang="en-US" sz="1400" b="1" kern="0" dirty="0">
                <a:solidFill>
                  <a:prstClr val="black"/>
                </a:solidFill>
                <a:latin typeface="Century Gothic" panose="020B0502020202020204" pitchFamily="34" charset="0"/>
                <a:ea typeface="Helvetica Neue"/>
                <a:cs typeface="Helvetica Neue"/>
                <a:sym typeface="Century Gothic"/>
              </a:rPr>
              <a:t>Business Strategies &amp; Frameworks</a:t>
            </a:r>
            <a:r>
              <a:rPr lang="en-US" sz="1400" kern="0" dirty="0">
                <a:solidFill>
                  <a:prstClr val="black"/>
                </a:solidFill>
                <a:latin typeface="Century Gothic" panose="020B0502020202020204" pitchFamily="34" charset="0"/>
                <a:ea typeface="Helvetica Neue"/>
                <a:cs typeface="Helvetica Neue"/>
                <a:sym typeface="Century Gothic"/>
              </a:rPr>
              <a:t> collection. Visit your dashboard or click on the download button on this slide to access other parts of this collection.</a:t>
            </a:r>
          </a:p>
        </p:txBody>
      </p:sp>
    </p:spTree>
    <p:extLst>
      <p:ext uri="{BB962C8B-B14F-4D97-AF65-F5344CB8AC3E}">
        <p14:creationId xmlns:p14="http://schemas.microsoft.com/office/powerpoint/2010/main" val="131935989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CEE956E6-DF17-B091-98BF-4A000A74DC5E}"/>
              </a:ext>
            </a:extLst>
          </p:cNvPr>
          <p:cNvSpPr/>
          <p:nvPr/>
        </p:nvSpPr>
        <p:spPr>
          <a:xfrm>
            <a:off x="2396384" y="11353277"/>
            <a:ext cx="475989" cy="4885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3A3BB255-38EB-81A2-01FC-66075EDFE86B}"/>
              </a:ext>
            </a:extLst>
          </p:cNvPr>
          <p:cNvSpPr/>
          <p:nvPr/>
        </p:nvSpPr>
        <p:spPr>
          <a:xfrm>
            <a:off x="6711601" y="11378329"/>
            <a:ext cx="475989" cy="4885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E9BD3EAC-0E73-994F-C15A-2F5C2E5F8DE4}"/>
              </a:ext>
            </a:extLst>
          </p:cNvPr>
          <p:cNvSpPr/>
          <p:nvPr/>
        </p:nvSpPr>
        <p:spPr>
          <a:xfrm>
            <a:off x="2396384" y="13559945"/>
            <a:ext cx="475989" cy="4885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EB43B9B8-EDA7-264E-D480-D2BA7BE29C98}"/>
              </a:ext>
            </a:extLst>
          </p:cNvPr>
          <p:cNvSpPr/>
          <p:nvPr/>
        </p:nvSpPr>
        <p:spPr>
          <a:xfrm>
            <a:off x="6711600" y="13555769"/>
            <a:ext cx="475989" cy="4885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TextBox 9">
            <a:extLst>
              <a:ext uri="{FF2B5EF4-FFF2-40B4-BE49-F238E27FC236}">
                <a16:creationId xmlns:a16="http://schemas.microsoft.com/office/drawing/2014/main" id="{20DF2A6F-9564-DAAD-CC46-C87B44C59FCC}"/>
              </a:ext>
            </a:extLst>
          </p:cNvPr>
          <p:cNvSpPr txBox="1"/>
          <p:nvPr/>
        </p:nvSpPr>
        <p:spPr>
          <a:xfrm>
            <a:off x="499548" y="-2493920"/>
            <a:ext cx="1458686" cy="646331"/>
          </a:xfrm>
          <a:prstGeom prst="rect">
            <a:avLst/>
          </a:prstGeom>
          <a:noFill/>
        </p:spPr>
        <p:txBody>
          <a:bodyPr wrap="square" rtlCol="0">
            <a:spAutoFit/>
          </a:bodyPr>
          <a:lstStyle/>
          <a:p>
            <a:r>
              <a:rPr lang="en-US" dirty="0"/>
              <a:t>PROCESS EFFICIENCY</a:t>
            </a:r>
          </a:p>
        </p:txBody>
      </p:sp>
      <p:grpSp>
        <p:nvGrpSpPr>
          <p:cNvPr id="7227" name="Group 7226">
            <a:extLst>
              <a:ext uri="{FF2B5EF4-FFF2-40B4-BE49-F238E27FC236}">
                <a16:creationId xmlns:a16="http://schemas.microsoft.com/office/drawing/2014/main" id="{D88A9F06-0DD0-4639-B8C6-D77ABB863A26}"/>
              </a:ext>
            </a:extLst>
          </p:cNvPr>
          <p:cNvGrpSpPr/>
          <p:nvPr/>
        </p:nvGrpSpPr>
        <p:grpSpPr>
          <a:xfrm>
            <a:off x="599446" y="564571"/>
            <a:ext cx="10993108" cy="5728858"/>
            <a:chOff x="581717" y="564571"/>
            <a:chExt cx="10993108" cy="5728858"/>
          </a:xfrm>
        </p:grpSpPr>
        <p:grpSp>
          <p:nvGrpSpPr>
            <p:cNvPr id="7226" name="Group 7225">
              <a:extLst>
                <a:ext uri="{FF2B5EF4-FFF2-40B4-BE49-F238E27FC236}">
                  <a16:creationId xmlns:a16="http://schemas.microsoft.com/office/drawing/2014/main" id="{4C408300-C239-4733-9A67-161DB76D863D}"/>
                </a:ext>
              </a:extLst>
            </p:cNvPr>
            <p:cNvGrpSpPr/>
            <p:nvPr/>
          </p:nvGrpSpPr>
          <p:grpSpPr>
            <a:xfrm>
              <a:off x="3802579" y="564571"/>
              <a:ext cx="7772246" cy="5728858"/>
              <a:chOff x="3434279" y="564571"/>
              <a:chExt cx="7772246" cy="5728858"/>
            </a:xfrm>
          </p:grpSpPr>
          <p:sp>
            <p:nvSpPr>
              <p:cNvPr id="142" name="Rectangle: Rounded Corners 141">
                <a:extLst>
                  <a:ext uri="{FF2B5EF4-FFF2-40B4-BE49-F238E27FC236}">
                    <a16:creationId xmlns:a16="http://schemas.microsoft.com/office/drawing/2014/main" id="{06DF8BF8-1FBB-49C3-A286-5594DFB3621F}"/>
                  </a:ext>
                </a:extLst>
              </p:cNvPr>
              <p:cNvSpPr/>
              <p:nvPr/>
            </p:nvSpPr>
            <p:spPr>
              <a:xfrm>
                <a:off x="7455091" y="4467592"/>
                <a:ext cx="3751434" cy="1825837"/>
              </a:xfrm>
              <a:prstGeom prst="roundRect">
                <a:avLst>
                  <a:gd name="adj" fmla="val 15148"/>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t" anchorCtr="0"/>
              <a:lstStyle/>
              <a:p>
                <a:r>
                  <a:rPr lang="en-US" sz="1500" b="1" dirty="0">
                    <a:solidFill>
                      <a:schemeClr val="bg2"/>
                    </a:solidFill>
                    <a:latin typeface="Century Gothic" panose="020B0502020202020204" pitchFamily="34" charset="0"/>
                  </a:rPr>
                  <a:t>IDEAL STATE</a:t>
                </a:r>
              </a:p>
            </p:txBody>
          </p:sp>
          <p:grpSp>
            <p:nvGrpSpPr>
              <p:cNvPr id="143" name="Group 142">
                <a:extLst>
                  <a:ext uri="{FF2B5EF4-FFF2-40B4-BE49-F238E27FC236}">
                    <a16:creationId xmlns:a16="http://schemas.microsoft.com/office/drawing/2014/main" id="{F00A7306-7F73-44E5-B834-1F0277B4E3FA}"/>
                  </a:ext>
                </a:extLst>
              </p:cNvPr>
              <p:cNvGrpSpPr/>
              <p:nvPr/>
            </p:nvGrpSpPr>
            <p:grpSpPr>
              <a:xfrm>
                <a:off x="7552819" y="4554373"/>
                <a:ext cx="375624" cy="375664"/>
                <a:chOff x="3777700" y="3071762"/>
                <a:chExt cx="1508583" cy="1508743"/>
              </a:xfrm>
            </p:grpSpPr>
            <p:sp>
              <p:nvSpPr>
                <p:cNvPr id="144" name="Group">
                  <a:extLst>
                    <a:ext uri="{FF2B5EF4-FFF2-40B4-BE49-F238E27FC236}">
                      <a16:creationId xmlns:a16="http://schemas.microsoft.com/office/drawing/2014/main" id="{C491BEA4-3AA9-4064-98BE-C8A0981CDD2F}"/>
                    </a:ext>
                  </a:extLst>
                </p:cNvPr>
                <p:cNvSpPr/>
                <p:nvPr/>
              </p:nvSpPr>
              <p:spPr>
                <a:xfrm>
                  <a:off x="3777700" y="3071762"/>
                  <a:ext cx="1508583" cy="1508743"/>
                </a:xfrm>
                <a:prstGeom prst="ellipse">
                  <a:avLst/>
                </a:prstGeom>
                <a:solidFill>
                  <a:schemeClr val="bg1"/>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45" name="Group 15">
                  <a:extLst>
                    <a:ext uri="{FF2B5EF4-FFF2-40B4-BE49-F238E27FC236}">
                      <a16:creationId xmlns:a16="http://schemas.microsoft.com/office/drawing/2014/main" id="{DBA27E36-F552-4D31-A288-F8AB5F4BC00D}"/>
                    </a:ext>
                  </a:extLst>
                </p:cNvPr>
                <p:cNvGrpSpPr/>
                <p:nvPr/>
              </p:nvGrpSpPr>
              <p:grpSpPr>
                <a:xfrm rot="11920966">
                  <a:off x="3850521" y="3144661"/>
                  <a:ext cx="1362945" cy="1362946"/>
                  <a:chOff x="74298" y="69582"/>
                  <a:chExt cx="1362942" cy="1362944"/>
                </a:xfrm>
              </p:grpSpPr>
              <p:sp>
                <p:nvSpPr>
                  <p:cNvPr id="146" name="Овал 1">
                    <a:extLst>
                      <a:ext uri="{FF2B5EF4-FFF2-40B4-BE49-F238E27FC236}">
                        <a16:creationId xmlns:a16="http://schemas.microsoft.com/office/drawing/2014/main" id="{12EFFCE0-A6C5-4395-8931-0BDD2FF1606E}"/>
                      </a:ext>
                    </a:extLst>
                  </p:cNvPr>
                  <p:cNvSpPr/>
                  <p:nvPr/>
                </p:nvSpPr>
                <p:spPr>
                  <a:xfrm rot="9679034">
                    <a:off x="74298" y="69582"/>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r>
                      <a:rPr kumimoji="0" lang="en-US" sz="1500" b="1" i="0" u="none" strike="noStrike" kern="0" cap="none" spc="0" normalizeH="0" baseline="0" noProof="0" dirty="0">
                        <a:ln>
                          <a:noFill/>
                        </a:ln>
                        <a:solidFill>
                          <a:schemeClr val="bg2"/>
                        </a:solidFill>
                        <a:effectLst/>
                        <a:uLnTx/>
                        <a:uFillTx/>
                        <a:latin typeface="Century Gothic" panose="020B0502020202020204" pitchFamily="34" charset="0"/>
                        <a:cs typeface="Calibri Light"/>
                        <a:sym typeface="Calibri Light"/>
                      </a:rPr>
                      <a:t>4</a:t>
                    </a:r>
                    <a:endParaRPr kumimoji="0" sz="1500" b="1" i="0" u="none" strike="noStrike" kern="0" cap="none" spc="0" normalizeH="0" baseline="0" noProof="0" dirty="0">
                      <a:ln>
                        <a:noFill/>
                      </a:ln>
                      <a:solidFill>
                        <a:schemeClr val="bg2"/>
                      </a:solidFill>
                      <a:effectLst/>
                      <a:uLnTx/>
                      <a:uFillTx/>
                      <a:latin typeface="Century Gothic" panose="020B0502020202020204" pitchFamily="34" charset="0"/>
                      <a:cs typeface="Calibri Light"/>
                      <a:sym typeface="Calibri Light"/>
                    </a:endParaRPr>
                  </a:p>
                </p:txBody>
              </p:sp>
              <p:sp>
                <p:nvSpPr>
                  <p:cNvPr id="147" name="Полилиния 51">
                    <a:extLst>
                      <a:ext uri="{FF2B5EF4-FFF2-40B4-BE49-F238E27FC236}">
                        <a16:creationId xmlns:a16="http://schemas.microsoft.com/office/drawing/2014/main" id="{178A0916-4AC2-4FDE-88C5-0C6059DF9B74}"/>
                      </a:ext>
                    </a:extLst>
                  </p:cNvPr>
                  <p:cNvSpPr/>
                  <p:nvPr/>
                </p:nvSpPr>
                <p:spPr>
                  <a:xfrm rot="4919764">
                    <a:off x="1015820" y="852554"/>
                    <a:ext cx="465393" cy="355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cxnSp>
            <p:nvCxnSpPr>
              <p:cNvPr id="207" name="Straight Connector 206">
                <a:extLst>
                  <a:ext uri="{FF2B5EF4-FFF2-40B4-BE49-F238E27FC236}">
                    <a16:creationId xmlns:a16="http://schemas.microsoft.com/office/drawing/2014/main" id="{47DBD1C8-C165-4811-AB46-8F73BA925F21}"/>
                  </a:ext>
                </a:extLst>
              </p:cNvPr>
              <p:cNvCxnSpPr>
                <a:cxnSpLocks/>
                <a:stCxn id="83" idx="1"/>
              </p:cNvCxnSpPr>
              <p:nvPr/>
            </p:nvCxnSpPr>
            <p:spPr>
              <a:xfrm>
                <a:off x="8535675" y="5584583"/>
                <a:ext cx="1751325"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B9088AAB-17C4-4E36-9888-66F425A98BE3}"/>
                  </a:ext>
                </a:extLst>
              </p:cNvPr>
              <p:cNvSpPr/>
              <p:nvPr/>
            </p:nvSpPr>
            <p:spPr>
              <a:xfrm>
                <a:off x="3434279" y="4467592"/>
                <a:ext cx="3751434" cy="1825837"/>
              </a:xfrm>
              <a:prstGeom prst="roundRect">
                <a:avLst>
                  <a:gd name="adj" fmla="val 15148"/>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t" anchorCtr="0"/>
              <a:lstStyle/>
              <a:p>
                <a:r>
                  <a:rPr lang="en-US" sz="1500" b="1" dirty="0">
                    <a:solidFill>
                      <a:schemeClr val="bg2"/>
                    </a:solidFill>
                    <a:latin typeface="Century Gothic" panose="020B0502020202020204" pitchFamily="34" charset="0"/>
                  </a:rPr>
                  <a:t>PROPOSED PROCESS</a:t>
                </a:r>
              </a:p>
            </p:txBody>
          </p:sp>
          <p:grpSp>
            <p:nvGrpSpPr>
              <p:cNvPr id="135" name="Group 134">
                <a:extLst>
                  <a:ext uri="{FF2B5EF4-FFF2-40B4-BE49-F238E27FC236}">
                    <a16:creationId xmlns:a16="http://schemas.microsoft.com/office/drawing/2014/main" id="{29EC4B28-0B54-4C74-96E5-8ACFCF9D8E71}"/>
                  </a:ext>
                </a:extLst>
              </p:cNvPr>
              <p:cNvGrpSpPr/>
              <p:nvPr/>
            </p:nvGrpSpPr>
            <p:grpSpPr>
              <a:xfrm>
                <a:off x="3532007" y="4554373"/>
                <a:ext cx="375624" cy="375664"/>
                <a:chOff x="3777700" y="3071762"/>
                <a:chExt cx="1508583" cy="1508743"/>
              </a:xfrm>
            </p:grpSpPr>
            <p:sp>
              <p:nvSpPr>
                <p:cNvPr id="136" name="Group">
                  <a:extLst>
                    <a:ext uri="{FF2B5EF4-FFF2-40B4-BE49-F238E27FC236}">
                      <a16:creationId xmlns:a16="http://schemas.microsoft.com/office/drawing/2014/main" id="{1F585130-97DD-4E8D-BF72-590ADCCEF08B}"/>
                    </a:ext>
                  </a:extLst>
                </p:cNvPr>
                <p:cNvSpPr/>
                <p:nvPr/>
              </p:nvSpPr>
              <p:spPr>
                <a:xfrm>
                  <a:off x="3777700" y="3071762"/>
                  <a:ext cx="1508583" cy="1508743"/>
                </a:xfrm>
                <a:prstGeom prst="ellipse">
                  <a:avLst/>
                </a:prstGeom>
                <a:solidFill>
                  <a:schemeClr val="bg1"/>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37" name="Group 15">
                  <a:extLst>
                    <a:ext uri="{FF2B5EF4-FFF2-40B4-BE49-F238E27FC236}">
                      <a16:creationId xmlns:a16="http://schemas.microsoft.com/office/drawing/2014/main" id="{6D506B67-BF3F-40F9-9365-23632339B01A}"/>
                    </a:ext>
                  </a:extLst>
                </p:cNvPr>
                <p:cNvGrpSpPr/>
                <p:nvPr/>
              </p:nvGrpSpPr>
              <p:grpSpPr>
                <a:xfrm rot="11920966">
                  <a:off x="3850521" y="3144661"/>
                  <a:ext cx="1362945" cy="1362946"/>
                  <a:chOff x="74298" y="69582"/>
                  <a:chExt cx="1362942" cy="1362944"/>
                </a:xfrm>
              </p:grpSpPr>
              <p:sp>
                <p:nvSpPr>
                  <p:cNvPr id="138" name="Овал 1">
                    <a:extLst>
                      <a:ext uri="{FF2B5EF4-FFF2-40B4-BE49-F238E27FC236}">
                        <a16:creationId xmlns:a16="http://schemas.microsoft.com/office/drawing/2014/main" id="{29C8F060-75D7-49F9-AE21-E2A6D6707DED}"/>
                      </a:ext>
                    </a:extLst>
                  </p:cNvPr>
                  <p:cNvSpPr/>
                  <p:nvPr/>
                </p:nvSpPr>
                <p:spPr>
                  <a:xfrm rot="9679034">
                    <a:off x="74298" y="69582"/>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r>
                      <a:rPr kumimoji="0" lang="en-US" sz="1500" b="1" i="0" u="none" strike="noStrike" kern="0" cap="none" spc="0" normalizeH="0" baseline="0" noProof="0" dirty="0">
                        <a:ln>
                          <a:noFill/>
                        </a:ln>
                        <a:solidFill>
                          <a:schemeClr val="bg2"/>
                        </a:solidFill>
                        <a:effectLst/>
                        <a:uLnTx/>
                        <a:uFillTx/>
                        <a:latin typeface="Century Gothic" panose="020B0502020202020204" pitchFamily="34" charset="0"/>
                        <a:cs typeface="Calibri Light"/>
                        <a:sym typeface="Calibri Light"/>
                      </a:rPr>
                      <a:t>3</a:t>
                    </a:r>
                    <a:endParaRPr kumimoji="0" sz="1500" b="1" i="0" u="none" strike="noStrike" kern="0" cap="none" spc="0" normalizeH="0" baseline="0" noProof="0" dirty="0">
                      <a:ln>
                        <a:noFill/>
                      </a:ln>
                      <a:solidFill>
                        <a:schemeClr val="bg2"/>
                      </a:solidFill>
                      <a:effectLst/>
                      <a:uLnTx/>
                      <a:uFillTx/>
                      <a:latin typeface="Century Gothic" panose="020B0502020202020204" pitchFamily="34" charset="0"/>
                      <a:cs typeface="Calibri Light"/>
                      <a:sym typeface="Calibri Light"/>
                    </a:endParaRPr>
                  </a:p>
                </p:txBody>
              </p:sp>
              <p:sp>
                <p:nvSpPr>
                  <p:cNvPr id="139" name="Полилиния 51">
                    <a:extLst>
                      <a:ext uri="{FF2B5EF4-FFF2-40B4-BE49-F238E27FC236}">
                        <a16:creationId xmlns:a16="http://schemas.microsoft.com/office/drawing/2014/main" id="{EC583B05-5551-45D8-9235-33433CEAC0AF}"/>
                      </a:ext>
                    </a:extLst>
                  </p:cNvPr>
                  <p:cNvSpPr/>
                  <p:nvPr/>
                </p:nvSpPr>
                <p:spPr>
                  <a:xfrm rot="4919764">
                    <a:off x="1015820" y="852554"/>
                    <a:ext cx="465393" cy="355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cxnSp>
            <p:nvCxnSpPr>
              <p:cNvPr id="208" name="Straight Connector 207">
                <a:extLst>
                  <a:ext uri="{FF2B5EF4-FFF2-40B4-BE49-F238E27FC236}">
                    <a16:creationId xmlns:a16="http://schemas.microsoft.com/office/drawing/2014/main" id="{CB0A5766-3B54-4B5D-8C82-167FD34F657C}"/>
                  </a:ext>
                </a:extLst>
              </p:cNvPr>
              <p:cNvCxnSpPr>
                <a:cxnSpLocks/>
                <a:stCxn id="89" idx="1"/>
              </p:cNvCxnSpPr>
              <p:nvPr/>
            </p:nvCxnSpPr>
            <p:spPr>
              <a:xfrm>
                <a:off x="4099391" y="5299685"/>
                <a:ext cx="2612209"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6EB7163A-C1B5-451D-B638-E2931AC45E26}"/>
                  </a:ext>
                </a:extLst>
              </p:cNvPr>
              <p:cNvSpPr/>
              <p:nvPr/>
            </p:nvSpPr>
            <p:spPr>
              <a:xfrm>
                <a:off x="7455091" y="564571"/>
                <a:ext cx="3751434" cy="3570282"/>
              </a:xfrm>
              <a:prstGeom prst="roundRect">
                <a:avLst>
                  <a:gd name="adj" fmla="val 76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t" anchorCtr="0"/>
              <a:lstStyle/>
              <a:p>
                <a:r>
                  <a:rPr lang="en-US" sz="1500" b="1" dirty="0">
                    <a:solidFill>
                      <a:schemeClr val="bg2"/>
                    </a:solidFill>
                    <a:latin typeface="Century Gothic" panose="020B0502020202020204" pitchFamily="34" charset="0"/>
                  </a:rPr>
                  <a:t>ACTUAL CURRENT PROCESS</a:t>
                </a:r>
              </a:p>
            </p:txBody>
          </p:sp>
          <p:grpSp>
            <p:nvGrpSpPr>
              <p:cNvPr id="128" name="Group 127">
                <a:extLst>
                  <a:ext uri="{FF2B5EF4-FFF2-40B4-BE49-F238E27FC236}">
                    <a16:creationId xmlns:a16="http://schemas.microsoft.com/office/drawing/2014/main" id="{4309D77B-B7CF-4E91-BD80-54496272A029}"/>
                  </a:ext>
                </a:extLst>
              </p:cNvPr>
              <p:cNvGrpSpPr/>
              <p:nvPr/>
            </p:nvGrpSpPr>
            <p:grpSpPr>
              <a:xfrm>
                <a:off x="7552819" y="651352"/>
                <a:ext cx="375624" cy="375664"/>
                <a:chOff x="3777700" y="3071762"/>
                <a:chExt cx="1508583" cy="1508743"/>
              </a:xfrm>
            </p:grpSpPr>
            <p:sp>
              <p:nvSpPr>
                <p:cNvPr id="129" name="Group">
                  <a:extLst>
                    <a:ext uri="{FF2B5EF4-FFF2-40B4-BE49-F238E27FC236}">
                      <a16:creationId xmlns:a16="http://schemas.microsoft.com/office/drawing/2014/main" id="{703A5F3F-FA66-4D66-94E6-29B290492067}"/>
                    </a:ext>
                  </a:extLst>
                </p:cNvPr>
                <p:cNvSpPr/>
                <p:nvPr/>
              </p:nvSpPr>
              <p:spPr>
                <a:xfrm>
                  <a:off x="3777700" y="3071762"/>
                  <a:ext cx="1508583" cy="1508743"/>
                </a:xfrm>
                <a:prstGeom prst="ellipse">
                  <a:avLst/>
                </a:prstGeom>
                <a:solidFill>
                  <a:schemeClr val="bg1"/>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30" name="Group 15">
                  <a:extLst>
                    <a:ext uri="{FF2B5EF4-FFF2-40B4-BE49-F238E27FC236}">
                      <a16:creationId xmlns:a16="http://schemas.microsoft.com/office/drawing/2014/main" id="{A4E4ACF9-F184-4938-BAD1-A744F421257C}"/>
                    </a:ext>
                  </a:extLst>
                </p:cNvPr>
                <p:cNvGrpSpPr/>
                <p:nvPr/>
              </p:nvGrpSpPr>
              <p:grpSpPr>
                <a:xfrm rot="11920966">
                  <a:off x="3850521" y="3144661"/>
                  <a:ext cx="1362945" cy="1362946"/>
                  <a:chOff x="74298" y="69582"/>
                  <a:chExt cx="1362942" cy="1362944"/>
                </a:xfrm>
              </p:grpSpPr>
              <p:sp>
                <p:nvSpPr>
                  <p:cNvPr id="131" name="Овал 1">
                    <a:extLst>
                      <a:ext uri="{FF2B5EF4-FFF2-40B4-BE49-F238E27FC236}">
                        <a16:creationId xmlns:a16="http://schemas.microsoft.com/office/drawing/2014/main" id="{46E6636B-0A55-4EA3-AEDA-108078FF22E2}"/>
                      </a:ext>
                    </a:extLst>
                  </p:cNvPr>
                  <p:cNvSpPr/>
                  <p:nvPr/>
                </p:nvSpPr>
                <p:spPr>
                  <a:xfrm rot="9679034">
                    <a:off x="74298" y="69582"/>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r>
                      <a:rPr kumimoji="0" lang="en-US" sz="1500" b="1" i="0" u="none" strike="noStrike" kern="0" cap="none" spc="0" normalizeH="0" baseline="0" noProof="0" dirty="0">
                        <a:ln>
                          <a:noFill/>
                        </a:ln>
                        <a:solidFill>
                          <a:schemeClr val="bg2"/>
                        </a:solidFill>
                        <a:effectLst/>
                        <a:uLnTx/>
                        <a:uFillTx/>
                        <a:latin typeface="Century Gothic" panose="020B0502020202020204" pitchFamily="34" charset="0"/>
                        <a:cs typeface="Calibri Light"/>
                        <a:sym typeface="Calibri Light"/>
                      </a:rPr>
                      <a:t>2</a:t>
                    </a:r>
                    <a:endParaRPr kumimoji="0" sz="1500" b="1" i="0" u="none" strike="noStrike" kern="0" cap="none" spc="0" normalizeH="0" baseline="0" noProof="0" dirty="0">
                      <a:ln>
                        <a:noFill/>
                      </a:ln>
                      <a:solidFill>
                        <a:schemeClr val="bg2"/>
                      </a:solidFill>
                      <a:effectLst/>
                      <a:uLnTx/>
                      <a:uFillTx/>
                      <a:latin typeface="Century Gothic" panose="020B0502020202020204" pitchFamily="34" charset="0"/>
                      <a:cs typeface="Calibri Light"/>
                      <a:sym typeface="Calibri Light"/>
                    </a:endParaRPr>
                  </a:p>
                </p:txBody>
              </p:sp>
              <p:sp>
                <p:nvSpPr>
                  <p:cNvPr id="132" name="Полилиния 51">
                    <a:extLst>
                      <a:ext uri="{FF2B5EF4-FFF2-40B4-BE49-F238E27FC236}">
                        <a16:creationId xmlns:a16="http://schemas.microsoft.com/office/drawing/2014/main" id="{4D7D9F42-61EE-43B3-ACE4-CB904A612226}"/>
                      </a:ext>
                    </a:extLst>
                  </p:cNvPr>
                  <p:cNvSpPr/>
                  <p:nvPr/>
                </p:nvSpPr>
                <p:spPr>
                  <a:xfrm rot="4919764">
                    <a:off x="1015820" y="852554"/>
                    <a:ext cx="465393" cy="355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cxnSp>
            <p:nvCxnSpPr>
              <p:cNvPr id="162" name="Straight Connector 161">
                <a:extLst>
                  <a:ext uri="{FF2B5EF4-FFF2-40B4-BE49-F238E27FC236}">
                    <a16:creationId xmlns:a16="http://schemas.microsoft.com/office/drawing/2014/main" id="{D78694F1-5F93-4109-AEC0-7CAFEC3ABDF6}"/>
                  </a:ext>
                </a:extLst>
              </p:cNvPr>
              <p:cNvCxnSpPr>
                <a:cxnSpLocks/>
                <a:stCxn id="40" idx="3"/>
              </p:cNvCxnSpPr>
              <p:nvPr/>
            </p:nvCxnSpPr>
            <p:spPr>
              <a:xfrm>
                <a:off x="8048581" y="1430590"/>
                <a:ext cx="3020731"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173" name="Rectangle: Rounded Corners 7172">
                <a:extLst>
                  <a:ext uri="{FF2B5EF4-FFF2-40B4-BE49-F238E27FC236}">
                    <a16:creationId xmlns:a16="http://schemas.microsoft.com/office/drawing/2014/main" id="{F534BFC4-0715-48CE-91B6-7D26328EED60}"/>
                  </a:ext>
                </a:extLst>
              </p:cNvPr>
              <p:cNvSpPr/>
              <p:nvPr/>
            </p:nvSpPr>
            <p:spPr>
              <a:xfrm>
                <a:off x="3434279" y="564571"/>
                <a:ext cx="3751434" cy="3570282"/>
              </a:xfrm>
              <a:prstGeom prst="roundRect">
                <a:avLst>
                  <a:gd name="adj" fmla="val 766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t" anchorCtr="0"/>
              <a:lstStyle/>
              <a:p>
                <a:r>
                  <a:rPr lang="en-US" sz="1500" b="1" dirty="0">
                    <a:solidFill>
                      <a:schemeClr val="bg2"/>
                    </a:solidFill>
                    <a:latin typeface="Century Gothic" panose="020B0502020202020204" pitchFamily="34" charset="0"/>
                  </a:rPr>
                  <a:t>INTENDED PROCESS</a:t>
                </a:r>
              </a:p>
            </p:txBody>
          </p:sp>
          <p:grpSp>
            <p:nvGrpSpPr>
              <p:cNvPr id="114" name="Group 113">
                <a:extLst>
                  <a:ext uri="{FF2B5EF4-FFF2-40B4-BE49-F238E27FC236}">
                    <a16:creationId xmlns:a16="http://schemas.microsoft.com/office/drawing/2014/main" id="{F7A67A06-2954-435E-8018-B129421BD263}"/>
                  </a:ext>
                </a:extLst>
              </p:cNvPr>
              <p:cNvGrpSpPr/>
              <p:nvPr/>
            </p:nvGrpSpPr>
            <p:grpSpPr>
              <a:xfrm>
                <a:off x="3532007" y="651352"/>
                <a:ext cx="375624" cy="375664"/>
                <a:chOff x="3777700" y="3071762"/>
                <a:chExt cx="1508583" cy="1508743"/>
              </a:xfrm>
            </p:grpSpPr>
            <p:sp>
              <p:nvSpPr>
                <p:cNvPr id="116" name="Group">
                  <a:extLst>
                    <a:ext uri="{FF2B5EF4-FFF2-40B4-BE49-F238E27FC236}">
                      <a16:creationId xmlns:a16="http://schemas.microsoft.com/office/drawing/2014/main" id="{84E17971-D0B0-44AD-B4EA-F6728E860E52}"/>
                    </a:ext>
                  </a:extLst>
                </p:cNvPr>
                <p:cNvSpPr/>
                <p:nvPr/>
              </p:nvSpPr>
              <p:spPr>
                <a:xfrm>
                  <a:off x="3777700" y="3071762"/>
                  <a:ext cx="1508583" cy="1508743"/>
                </a:xfrm>
                <a:prstGeom prst="ellipse">
                  <a:avLst/>
                </a:prstGeom>
                <a:solidFill>
                  <a:schemeClr val="bg1"/>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17" name="Group 15">
                  <a:extLst>
                    <a:ext uri="{FF2B5EF4-FFF2-40B4-BE49-F238E27FC236}">
                      <a16:creationId xmlns:a16="http://schemas.microsoft.com/office/drawing/2014/main" id="{413CCAF0-6603-4D02-9F27-574523DE8823}"/>
                    </a:ext>
                  </a:extLst>
                </p:cNvPr>
                <p:cNvGrpSpPr/>
                <p:nvPr/>
              </p:nvGrpSpPr>
              <p:grpSpPr>
                <a:xfrm rot="11920966">
                  <a:off x="3850521" y="3144661"/>
                  <a:ext cx="1362945" cy="1362946"/>
                  <a:chOff x="74298" y="69582"/>
                  <a:chExt cx="1362942" cy="1362944"/>
                </a:xfrm>
              </p:grpSpPr>
              <p:sp>
                <p:nvSpPr>
                  <p:cNvPr id="118" name="Овал 1">
                    <a:extLst>
                      <a:ext uri="{FF2B5EF4-FFF2-40B4-BE49-F238E27FC236}">
                        <a16:creationId xmlns:a16="http://schemas.microsoft.com/office/drawing/2014/main" id="{E52E4F2E-6833-4CEC-8CDF-E174FB90BE36}"/>
                      </a:ext>
                    </a:extLst>
                  </p:cNvPr>
                  <p:cNvSpPr/>
                  <p:nvPr/>
                </p:nvSpPr>
                <p:spPr>
                  <a:xfrm rot="9679034">
                    <a:off x="74298" y="69582"/>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r>
                      <a:rPr kumimoji="0" lang="en-US" sz="1500" b="1" i="0" u="none" strike="noStrike" kern="0" cap="none" spc="0" normalizeH="0" baseline="0" noProof="0" dirty="0">
                        <a:ln>
                          <a:noFill/>
                        </a:ln>
                        <a:solidFill>
                          <a:schemeClr val="bg2"/>
                        </a:solidFill>
                        <a:effectLst/>
                        <a:uLnTx/>
                        <a:uFillTx/>
                        <a:latin typeface="Century Gothic" panose="020B0502020202020204" pitchFamily="34" charset="0"/>
                        <a:cs typeface="Calibri Light"/>
                        <a:sym typeface="Calibri Light"/>
                      </a:rPr>
                      <a:t>1</a:t>
                    </a:r>
                    <a:endParaRPr kumimoji="0" sz="1500" b="1" i="0" u="none" strike="noStrike" kern="0" cap="none" spc="0" normalizeH="0" baseline="0" noProof="0" dirty="0">
                      <a:ln>
                        <a:noFill/>
                      </a:ln>
                      <a:solidFill>
                        <a:schemeClr val="bg2"/>
                      </a:solidFill>
                      <a:effectLst/>
                      <a:uLnTx/>
                      <a:uFillTx/>
                      <a:latin typeface="Century Gothic" panose="020B0502020202020204" pitchFamily="34" charset="0"/>
                      <a:cs typeface="Calibri Light"/>
                      <a:sym typeface="Calibri Light"/>
                    </a:endParaRPr>
                  </a:p>
                </p:txBody>
              </p:sp>
              <p:sp>
                <p:nvSpPr>
                  <p:cNvPr id="119" name="Полилиния 51">
                    <a:extLst>
                      <a:ext uri="{FF2B5EF4-FFF2-40B4-BE49-F238E27FC236}">
                        <a16:creationId xmlns:a16="http://schemas.microsoft.com/office/drawing/2014/main" id="{AC6F8DD3-6228-492E-B67D-9D680E77431F}"/>
                      </a:ext>
                    </a:extLst>
                  </p:cNvPr>
                  <p:cNvSpPr/>
                  <p:nvPr/>
                </p:nvSpPr>
                <p:spPr>
                  <a:xfrm rot="4919764">
                    <a:off x="1015820" y="852554"/>
                    <a:ext cx="465393" cy="355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cxnSp>
            <p:nvCxnSpPr>
              <p:cNvPr id="7179" name="Straight Connector 7178">
                <a:extLst>
                  <a:ext uri="{FF2B5EF4-FFF2-40B4-BE49-F238E27FC236}">
                    <a16:creationId xmlns:a16="http://schemas.microsoft.com/office/drawing/2014/main" id="{CEA2E63A-493B-45A1-A62B-3C78AC1AECF7}"/>
                  </a:ext>
                </a:extLst>
              </p:cNvPr>
              <p:cNvCxnSpPr>
                <a:cxnSpLocks/>
                <a:stCxn id="11" idx="3"/>
              </p:cNvCxnSpPr>
              <p:nvPr/>
            </p:nvCxnSpPr>
            <p:spPr>
              <a:xfrm>
                <a:off x="4027769" y="1430590"/>
                <a:ext cx="3020731"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7172" name="Group 7171">
                <a:extLst>
                  <a:ext uri="{FF2B5EF4-FFF2-40B4-BE49-F238E27FC236}">
                    <a16:creationId xmlns:a16="http://schemas.microsoft.com/office/drawing/2014/main" id="{E95E6BDE-A1C8-4A1B-8C0D-5A140D2E91A0}"/>
                  </a:ext>
                </a:extLst>
              </p:cNvPr>
              <p:cNvGrpSpPr/>
              <p:nvPr/>
            </p:nvGrpSpPr>
            <p:grpSpPr>
              <a:xfrm>
                <a:off x="3683919" y="1258665"/>
                <a:ext cx="3252154" cy="914414"/>
                <a:chOff x="-3299566" y="939800"/>
                <a:chExt cx="3926338" cy="1103975"/>
              </a:xfrm>
              <a:solidFill>
                <a:schemeClr val="accent1">
                  <a:lumMod val="60000"/>
                  <a:lumOff val="40000"/>
                </a:schemeClr>
              </a:solidFill>
            </p:grpSpPr>
            <p:grpSp>
              <p:nvGrpSpPr>
                <p:cNvPr id="12" name="Group 11">
                  <a:extLst>
                    <a:ext uri="{FF2B5EF4-FFF2-40B4-BE49-F238E27FC236}">
                      <a16:creationId xmlns:a16="http://schemas.microsoft.com/office/drawing/2014/main" id="{2CC0A5A3-322C-4719-9A58-F3302EE37BBD}"/>
                    </a:ext>
                  </a:extLst>
                </p:cNvPr>
                <p:cNvGrpSpPr/>
                <p:nvPr/>
              </p:nvGrpSpPr>
              <p:grpSpPr>
                <a:xfrm>
                  <a:off x="-3299566" y="939800"/>
                  <a:ext cx="3926338" cy="415131"/>
                  <a:chOff x="1958234" y="939800"/>
                  <a:chExt cx="3926338" cy="415131"/>
                </a:xfrm>
                <a:grpFill/>
              </p:grpSpPr>
              <p:sp>
                <p:nvSpPr>
                  <p:cNvPr id="11" name="Rectangle: Rounded Corners 10">
                    <a:extLst>
                      <a:ext uri="{FF2B5EF4-FFF2-40B4-BE49-F238E27FC236}">
                        <a16:creationId xmlns:a16="http://schemas.microsoft.com/office/drawing/2014/main" id="{211828FE-13B7-4084-922D-A3D0F1179867}"/>
                      </a:ext>
                    </a:extLst>
                  </p:cNvPr>
                  <p:cNvSpPr/>
                  <p:nvPr/>
                </p:nvSpPr>
                <p:spPr>
                  <a:xfrm>
                    <a:off x="1958234"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20CAD70-0B7B-4047-8D84-88B46BA7D0BB}"/>
                      </a:ext>
                    </a:extLst>
                  </p:cNvPr>
                  <p:cNvSpPr/>
                  <p:nvPr/>
                </p:nvSpPr>
                <p:spPr>
                  <a:xfrm>
                    <a:off x="2459835"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145402B-A6AA-4D52-A29D-80FCAEE5C206}"/>
                      </a:ext>
                    </a:extLst>
                  </p:cNvPr>
                  <p:cNvSpPr/>
                  <p:nvPr/>
                </p:nvSpPr>
                <p:spPr>
                  <a:xfrm>
                    <a:off x="2961436"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553FEEC-96DB-4DEF-A533-5AEB04882F71}"/>
                      </a:ext>
                    </a:extLst>
                  </p:cNvPr>
                  <p:cNvSpPr/>
                  <p:nvPr/>
                </p:nvSpPr>
                <p:spPr>
                  <a:xfrm>
                    <a:off x="3463037" y="939800"/>
                    <a:ext cx="415131" cy="415131"/>
                  </a:xfrm>
                  <a:prstGeom prst="roundRect">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1280187-DC8A-4449-8B73-6C3E566944FB}"/>
                      </a:ext>
                    </a:extLst>
                  </p:cNvPr>
                  <p:cNvSpPr/>
                  <p:nvPr/>
                </p:nvSpPr>
                <p:spPr>
                  <a:xfrm>
                    <a:off x="3964638"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BBF21B5-156E-46FB-BB59-7DB081B22CF1}"/>
                      </a:ext>
                    </a:extLst>
                  </p:cNvPr>
                  <p:cNvSpPr/>
                  <p:nvPr/>
                </p:nvSpPr>
                <p:spPr>
                  <a:xfrm>
                    <a:off x="4466239"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3FB66CE-3142-4AAA-B4B9-B1AC35249635}"/>
                      </a:ext>
                    </a:extLst>
                  </p:cNvPr>
                  <p:cNvSpPr/>
                  <p:nvPr/>
                </p:nvSpPr>
                <p:spPr>
                  <a:xfrm>
                    <a:off x="4967840"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3E18DF3F-43B4-4C0A-9256-44F220E40C25}"/>
                      </a:ext>
                    </a:extLst>
                  </p:cNvPr>
                  <p:cNvSpPr/>
                  <p:nvPr/>
                </p:nvSpPr>
                <p:spPr>
                  <a:xfrm>
                    <a:off x="5469441"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EEBBB34-1881-4E58-BC4C-5630F1AB6B90}"/>
                    </a:ext>
                  </a:extLst>
                </p:cNvPr>
                <p:cNvGrpSpPr/>
                <p:nvPr/>
              </p:nvGrpSpPr>
              <p:grpSpPr>
                <a:xfrm>
                  <a:off x="-3299566" y="1628644"/>
                  <a:ext cx="2923136" cy="415131"/>
                  <a:chOff x="1958234" y="939800"/>
                  <a:chExt cx="2923136" cy="415131"/>
                </a:xfrm>
                <a:grpFill/>
              </p:grpSpPr>
              <p:sp>
                <p:nvSpPr>
                  <p:cNvPr id="22" name="Rectangle: Rounded Corners 21">
                    <a:extLst>
                      <a:ext uri="{FF2B5EF4-FFF2-40B4-BE49-F238E27FC236}">
                        <a16:creationId xmlns:a16="http://schemas.microsoft.com/office/drawing/2014/main" id="{E117910D-0303-4C21-90FC-0C705747C44F}"/>
                      </a:ext>
                    </a:extLst>
                  </p:cNvPr>
                  <p:cNvSpPr/>
                  <p:nvPr/>
                </p:nvSpPr>
                <p:spPr>
                  <a:xfrm>
                    <a:off x="1958234"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1B08080-85CF-45F9-ADD1-3A0928AE9BFC}"/>
                      </a:ext>
                    </a:extLst>
                  </p:cNvPr>
                  <p:cNvSpPr/>
                  <p:nvPr/>
                </p:nvSpPr>
                <p:spPr>
                  <a:xfrm>
                    <a:off x="2459835"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865043C-8FC3-4B91-A26C-E6631F785631}"/>
                      </a:ext>
                    </a:extLst>
                  </p:cNvPr>
                  <p:cNvSpPr/>
                  <p:nvPr/>
                </p:nvSpPr>
                <p:spPr>
                  <a:xfrm>
                    <a:off x="2961436"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CB71CA3-C3B6-4EC6-94DD-37219A8BB0B2}"/>
                      </a:ext>
                    </a:extLst>
                  </p:cNvPr>
                  <p:cNvSpPr/>
                  <p:nvPr/>
                </p:nvSpPr>
                <p:spPr>
                  <a:xfrm>
                    <a:off x="3463037"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E439AF59-7400-4165-9E2C-D1F470141EEC}"/>
                      </a:ext>
                    </a:extLst>
                  </p:cNvPr>
                  <p:cNvSpPr/>
                  <p:nvPr/>
                </p:nvSpPr>
                <p:spPr>
                  <a:xfrm>
                    <a:off x="3964638"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40E94B9-48B2-403E-BA9D-CA17A3F503E2}"/>
                      </a:ext>
                    </a:extLst>
                  </p:cNvPr>
                  <p:cNvSpPr/>
                  <p:nvPr/>
                </p:nvSpPr>
                <p:spPr>
                  <a:xfrm>
                    <a:off x="4466239"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169" name="Group 7168">
                <a:extLst>
                  <a:ext uri="{FF2B5EF4-FFF2-40B4-BE49-F238E27FC236}">
                    <a16:creationId xmlns:a16="http://schemas.microsoft.com/office/drawing/2014/main" id="{DA5B69F0-E5FE-462C-A074-C7707F3CED08}"/>
                  </a:ext>
                </a:extLst>
              </p:cNvPr>
              <p:cNvGrpSpPr/>
              <p:nvPr/>
            </p:nvGrpSpPr>
            <p:grpSpPr>
              <a:xfrm>
                <a:off x="7704731" y="1258665"/>
                <a:ext cx="3252154" cy="2626106"/>
                <a:chOff x="6273450" y="939800"/>
                <a:chExt cx="3926338" cy="3170508"/>
              </a:xfrm>
              <a:solidFill>
                <a:schemeClr val="accent1">
                  <a:lumMod val="60000"/>
                  <a:lumOff val="40000"/>
                </a:schemeClr>
              </a:solidFill>
            </p:grpSpPr>
            <p:grpSp>
              <p:nvGrpSpPr>
                <p:cNvPr id="32" name="Group 31">
                  <a:extLst>
                    <a:ext uri="{FF2B5EF4-FFF2-40B4-BE49-F238E27FC236}">
                      <a16:creationId xmlns:a16="http://schemas.microsoft.com/office/drawing/2014/main" id="{A6E9AD60-8A31-4537-94D2-5D9F1F2DCE0A}"/>
                    </a:ext>
                  </a:extLst>
                </p:cNvPr>
                <p:cNvGrpSpPr/>
                <p:nvPr/>
              </p:nvGrpSpPr>
              <p:grpSpPr>
                <a:xfrm>
                  <a:off x="6273450" y="939800"/>
                  <a:ext cx="3926338" cy="415131"/>
                  <a:chOff x="1958234" y="939800"/>
                  <a:chExt cx="3926338" cy="415131"/>
                </a:xfrm>
                <a:grpFill/>
              </p:grpSpPr>
              <p:sp>
                <p:nvSpPr>
                  <p:cNvPr id="40" name="Rectangle: Rounded Corners 39">
                    <a:extLst>
                      <a:ext uri="{FF2B5EF4-FFF2-40B4-BE49-F238E27FC236}">
                        <a16:creationId xmlns:a16="http://schemas.microsoft.com/office/drawing/2014/main" id="{B03D72C8-BCF0-456B-AB22-D14FBE626C53}"/>
                      </a:ext>
                    </a:extLst>
                  </p:cNvPr>
                  <p:cNvSpPr/>
                  <p:nvPr/>
                </p:nvSpPr>
                <p:spPr>
                  <a:xfrm>
                    <a:off x="1958234"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DB0EBE79-0AD3-49F6-824E-A03CCE9AAD4C}"/>
                      </a:ext>
                    </a:extLst>
                  </p:cNvPr>
                  <p:cNvSpPr/>
                  <p:nvPr/>
                </p:nvSpPr>
                <p:spPr>
                  <a:xfrm>
                    <a:off x="2459835"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C1689956-C13C-41EB-8A42-F3D366D080D4}"/>
                      </a:ext>
                    </a:extLst>
                  </p:cNvPr>
                  <p:cNvSpPr/>
                  <p:nvPr/>
                </p:nvSpPr>
                <p:spPr>
                  <a:xfrm>
                    <a:off x="2961436"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DEFC968A-D96E-443B-86C7-02D4D28B6B6F}"/>
                      </a:ext>
                    </a:extLst>
                  </p:cNvPr>
                  <p:cNvSpPr/>
                  <p:nvPr/>
                </p:nvSpPr>
                <p:spPr>
                  <a:xfrm>
                    <a:off x="3463037"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E897FDE2-4554-465C-8158-FF27401F6DEC}"/>
                      </a:ext>
                    </a:extLst>
                  </p:cNvPr>
                  <p:cNvSpPr/>
                  <p:nvPr/>
                </p:nvSpPr>
                <p:spPr>
                  <a:xfrm>
                    <a:off x="3964638" y="939800"/>
                    <a:ext cx="415131" cy="415131"/>
                  </a:xfrm>
                  <a:prstGeom prst="roundRect">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81BBF272-4A6E-4C7E-A260-06C5AAE44BD2}"/>
                      </a:ext>
                    </a:extLst>
                  </p:cNvPr>
                  <p:cNvSpPr/>
                  <p:nvPr/>
                </p:nvSpPr>
                <p:spPr>
                  <a:xfrm>
                    <a:off x="4466239"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898883AD-5A82-4543-92DF-E33A10816450}"/>
                      </a:ext>
                    </a:extLst>
                  </p:cNvPr>
                  <p:cNvSpPr/>
                  <p:nvPr/>
                </p:nvSpPr>
                <p:spPr>
                  <a:xfrm>
                    <a:off x="4967840"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B8997EE2-7A59-4C74-81D4-6A27C253BF92}"/>
                      </a:ext>
                    </a:extLst>
                  </p:cNvPr>
                  <p:cNvSpPr/>
                  <p:nvPr/>
                </p:nvSpPr>
                <p:spPr>
                  <a:xfrm>
                    <a:off x="5469441"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F3830CCB-9D72-444D-A877-442A96FC2663}"/>
                    </a:ext>
                  </a:extLst>
                </p:cNvPr>
                <p:cNvGrpSpPr/>
                <p:nvPr/>
              </p:nvGrpSpPr>
              <p:grpSpPr>
                <a:xfrm>
                  <a:off x="6273450" y="1628644"/>
                  <a:ext cx="1919934" cy="415131"/>
                  <a:chOff x="1958234" y="939800"/>
                  <a:chExt cx="1919934" cy="415131"/>
                </a:xfrm>
                <a:grpFill/>
              </p:grpSpPr>
              <p:sp>
                <p:nvSpPr>
                  <p:cNvPr id="34" name="Rectangle: Rounded Corners 33">
                    <a:extLst>
                      <a:ext uri="{FF2B5EF4-FFF2-40B4-BE49-F238E27FC236}">
                        <a16:creationId xmlns:a16="http://schemas.microsoft.com/office/drawing/2014/main" id="{B474C8C8-9F9C-4BC5-BAA5-0B55A72EAE8F}"/>
                      </a:ext>
                    </a:extLst>
                  </p:cNvPr>
                  <p:cNvSpPr/>
                  <p:nvPr/>
                </p:nvSpPr>
                <p:spPr>
                  <a:xfrm>
                    <a:off x="1958234"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46C9650-013C-497C-BAD9-BBFFFEB153A9}"/>
                      </a:ext>
                    </a:extLst>
                  </p:cNvPr>
                  <p:cNvSpPr/>
                  <p:nvPr/>
                </p:nvSpPr>
                <p:spPr>
                  <a:xfrm>
                    <a:off x="2459835"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4A0D8F84-55CC-45D2-B9FB-D23E7C8B26E8}"/>
                      </a:ext>
                    </a:extLst>
                  </p:cNvPr>
                  <p:cNvSpPr/>
                  <p:nvPr/>
                </p:nvSpPr>
                <p:spPr>
                  <a:xfrm>
                    <a:off x="2961436"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894F02C6-65CA-4825-A21E-7BE1A237F8FA}"/>
                      </a:ext>
                    </a:extLst>
                  </p:cNvPr>
                  <p:cNvSpPr/>
                  <p:nvPr/>
                </p:nvSpPr>
                <p:spPr>
                  <a:xfrm>
                    <a:off x="3463037"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25917C3-C615-4599-8043-DF44D5CD3CE3}"/>
                    </a:ext>
                  </a:extLst>
                </p:cNvPr>
                <p:cNvGrpSpPr/>
                <p:nvPr/>
              </p:nvGrpSpPr>
              <p:grpSpPr>
                <a:xfrm>
                  <a:off x="6775051" y="2317488"/>
                  <a:ext cx="3424737" cy="415131"/>
                  <a:chOff x="2459835" y="939800"/>
                  <a:chExt cx="3424737" cy="415131"/>
                </a:xfrm>
                <a:grpFill/>
              </p:grpSpPr>
              <p:sp>
                <p:nvSpPr>
                  <p:cNvPr id="50" name="Rectangle: Rounded Corners 49">
                    <a:extLst>
                      <a:ext uri="{FF2B5EF4-FFF2-40B4-BE49-F238E27FC236}">
                        <a16:creationId xmlns:a16="http://schemas.microsoft.com/office/drawing/2014/main" id="{E2852315-1EB8-45EC-B214-AF4A226B1279}"/>
                      </a:ext>
                    </a:extLst>
                  </p:cNvPr>
                  <p:cNvSpPr/>
                  <p:nvPr/>
                </p:nvSpPr>
                <p:spPr>
                  <a:xfrm>
                    <a:off x="2459835"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DFEC46AB-2C55-404A-9F97-398B462909A3}"/>
                      </a:ext>
                    </a:extLst>
                  </p:cNvPr>
                  <p:cNvSpPr/>
                  <p:nvPr/>
                </p:nvSpPr>
                <p:spPr>
                  <a:xfrm>
                    <a:off x="4466239"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5DE3D917-0D99-4A14-963E-54F8AA311FE2}"/>
                      </a:ext>
                    </a:extLst>
                  </p:cNvPr>
                  <p:cNvSpPr/>
                  <p:nvPr/>
                </p:nvSpPr>
                <p:spPr>
                  <a:xfrm>
                    <a:off x="5469441"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9F6AAD13-A433-4E9F-9F15-5C0ABC04A891}"/>
                    </a:ext>
                  </a:extLst>
                </p:cNvPr>
                <p:cNvGrpSpPr/>
                <p:nvPr/>
              </p:nvGrpSpPr>
              <p:grpSpPr>
                <a:xfrm>
                  <a:off x="7276652" y="3006332"/>
                  <a:ext cx="1919934" cy="415131"/>
                  <a:chOff x="2961436" y="939800"/>
                  <a:chExt cx="1919934" cy="415131"/>
                </a:xfrm>
                <a:grpFill/>
              </p:grpSpPr>
              <p:sp>
                <p:nvSpPr>
                  <p:cNvPr id="60" name="Rectangle: Rounded Corners 59">
                    <a:extLst>
                      <a:ext uri="{FF2B5EF4-FFF2-40B4-BE49-F238E27FC236}">
                        <a16:creationId xmlns:a16="http://schemas.microsoft.com/office/drawing/2014/main" id="{910BA081-510C-44F0-98BA-2184974C8567}"/>
                      </a:ext>
                    </a:extLst>
                  </p:cNvPr>
                  <p:cNvSpPr/>
                  <p:nvPr/>
                </p:nvSpPr>
                <p:spPr>
                  <a:xfrm>
                    <a:off x="2961436"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28A84FAB-E7F3-4A2A-9D6F-60BD53F8DFD4}"/>
                      </a:ext>
                    </a:extLst>
                  </p:cNvPr>
                  <p:cNvSpPr/>
                  <p:nvPr/>
                </p:nvSpPr>
                <p:spPr>
                  <a:xfrm>
                    <a:off x="3463037"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9C068FA1-C1ED-46FB-A0F3-A4343FF105E0}"/>
                      </a:ext>
                    </a:extLst>
                  </p:cNvPr>
                  <p:cNvSpPr/>
                  <p:nvPr/>
                </p:nvSpPr>
                <p:spPr>
                  <a:xfrm>
                    <a:off x="3964638" y="939800"/>
                    <a:ext cx="415131" cy="415131"/>
                  </a:xfrm>
                  <a:prstGeom prst="roundRect">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4986FFF-5871-4610-8FCB-D18393F6BAC1}"/>
                      </a:ext>
                    </a:extLst>
                  </p:cNvPr>
                  <p:cNvSpPr/>
                  <p:nvPr/>
                </p:nvSpPr>
                <p:spPr>
                  <a:xfrm>
                    <a:off x="4466239"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A845B69-35FC-4301-82DE-23CC8CA16CD2}"/>
                    </a:ext>
                  </a:extLst>
                </p:cNvPr>
                <p:cNvGrpSpPr/>
                <p:nvPr/>
              </p:nvGrpSpPr>
              <p:grpSpPr>
                <a:xfrm>
                  <a:off x="7276652" y="3695177"/>
                  <a:ext cx="1919934" cy="415131"/>
                  <a:chOff x="2961436" y="939800"/>
                  <a:chExt cx="1919934" cy="415131"/>
                </a:xfrm>
                <a:grpFill/>
              </p:grpSpPr>
              <p:sp>
                <p:nvSpPr>
                  <p:cNvPr id="67" name="Rectangle: Rounded Corners 66">
                    <a:extLst>
                      <a:ext uri="{FF2B5EF4-FFF2-40B4-BE49-F238E27FC236}">
                        <a16:creationId xmlns:a16="http://schemas.microsoft.com/office/drawing/2014/main" id="{D9B24E0D-AA8F-41F4-A1EB-0A868564B95E}"/>
                      </a:ext>
                    </a:extLst>
                  </p:cNvPr>
                  <p:cNvSpPr/>
                  <p:nvPr/>
                </p:nvSpPr>
                <p:spPr>
                  <a:xfrm>
                    <a:off x="2961436"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97324366-BF6A-41D7-9F56-29A2CE58EB9C}"/>
                      </a:ext>
                    </a:extLst>
                  </p:cNvPr>
                  <p:cNvSpPr/>
                  <p:nvPr/>
                </p:nvSpPr>
                <p:spPr>
                  <a:xfrm>
                    <a:off x="3713838"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9B851A2E-CBC4-4BE1-9FE6-69FF398FD989}"/>
                      </a:ext>
                    </a:extLst>
                  </p:cNvPr>
                  <p:cNvSpPr/>
                  <p:nvPr/>
                </p:nvSpPr>
                <p:spPr>
                  <a:xfrm>
                    <a:off x="4466239"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AF1971CA-D657-4342-BEA9-90DEE0E6C175}"/>
                  </a:ext>
                </a:extLst>
              </p:cNvPr>
              <p:cNvGrpSpPr/>
              <p:nvPr/>
            </p:nvGrpSpPr>
            <p:grpSpPr>
              <a:xfrm>
                <a:off x="8535675" y="5412658"/>
                <a:ext cx="1590266" cy="343850"/>
                <a:chOff x="2961436" y="939800"/>
                <a:chExt cx="1919934" cy="415131"/>
              </a:xfrm>
              <a:solidFill>
                <a:schemeClr val="accent1">
                  <a:lumMod val="60000"/>
                  <a:lumOff val="40000"/>
                </a:schemeClr>
              </a:solidFill>
            </p:grpSpPr>
            <p:sp>
              <p:nvSpPr>
                <p:cNvPr id="83" name="Rectangle: Rounded Corners 82">
                  <a:extLst>
                    <a:ext uri="{FF2B5EF4-FFF2-40B4-BE49-F238E27FC236}">
                      <a16:creationId xmlns:a16="http://schemas.microsoft.com/office/drawing/2014/main" id="{951D2822-5503-4DCA-9825-8F1014759BD8}"/>
                    </a:ext>
                  </a:extLst>
                </p:cNvPr>
                <p:cNvSpPr/>
                <p:nvPr/>
              </p:nvSpPr>
              <p:spPr>
                <a:xfrm>
                  <a:off x="2961436"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198D8A39-29E3-407D-A47C-084CEE966282}"/>
                    </a:ext>
                  </a:extLst>
                </p:cNvPr>
                <p:cNvSpPr/>
                <p:nvPr/>
              </p:nvSpPr>
              <p:spPr>
                <a:xfrm>
                  <a:off x="3463037" y="939800"/>
                  <a:ext cx="415131" cy="415131"/>
                </a:xfrm>
                <a:prstGeom prst="roundRect">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67F5FA95-9E6D-40C7-BFA4-A33D8B333F2A}"/>
                    </a:ext>
                  </a:extLst>
                </p:cNvPr>
                <p:cNvSpPr/>
                <p:nvPr/>
              </p:nvSpPr>
              <p:spPr>
                <a:xfrm>
                  <a:off x="3964638"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3FBA2B73-74D7-4ECD-AA23-25B2EFC2E202}"/>
                    </a:ext>
                  </a:extLst>
                </p:cNvPr>
                <p:cNvSpPr/>
                <p:nvPr/>
              </p:nvSpPr>
              <p:spPr>
                <a:xfrm>
                  <a:off x="4466239"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1" name="Group 7170">
                <a:extLst>
                  <a:ext uri="{FF2B5EF4-FFF2-40B4-BE49-F238E27FC236}">
                    <a16:creationId xmlns:a16="http://schemas.microsoft.com/office/drawing/2014/main" id="{63393A3D-08AA-4CC4-ACAA-7DEB64E11B3F}"/>
                  </a:ext>
                </a:extLst>
              </p:cNvPr>
              <p:cNvGrpSpPr/>
              <p:nvPr/>
            </p:nvGrpSpPr>
            <p:grpSpPr>
              <a:xfrm>
                <a:off x="4099391" y="5127760"/>
                <a:ext cx="2421210" cy="913647"/>
                <a:chOff x="2460702" y="5066381"/>
                <a:chExt cx="2923136" cy="1103050"/>
              </a:xfrm>
              <a:solidFill>
                <a:schemeClr val="accent1">
                  <a:lumMod val="60000"/>
                  <a:lumOff val="40000"/>
                </a:schemeClr>
              </a:solidFill>
            </p:grpSpPr>
            <p:grpSp>
              <p:nvGrpSpPr>
                <p:cNvPr id="88" name="Group 87">
                  <a:extLst>
                    <a:ext uri="{FF2B5EF4-FFF2-40B4-BE49-F238E27FC236}">
                      <a16:creationId xmlns:a16="http://schemas.microsoft.com/office/drawing/2014/main" id="{085B71B3-0CCB-46E8-8280-07B3037CB288}"/>
                    </a:ext>
                  </a:extLst>
                </p:cNvPr>
                <p:cNvGrpSpPr/>
                <p:nvPr/>
              </p:nvGrpSpPr>
              <p:grpSpPr>
                <a:xfrm>
                  <a:off x="2460702" y="5066381"/>
                  <a:ext cx="2923136" cy="415131"/>
                  <a:chOff x="1958234" y="939800"/>
                  <a:chExt cx="2923136" cy="415131"/>
                </a:xfrm>
                <a:grpFill/>
              </p:grpSpPr>
              <p:sp>
                <p:nvSpPr>
                  <p:cNvPr id="89" name="Rectangle: Rounded Corners 88">
                    <a:extLst>
                      <a:ext uri="{FF2B5EF4-FFF2-40B4-BE49-F238E27FC236}">
                        <a16:creationId xmlns:a16="http://schemas.microsoft.com/office/drawing/2014/main" id="{EF785F25-5154-419D-8B0A-87D24F35AD35}"/>
                      </a:ext>
                    </a:extLst>
                  </p:cNvPr>
                  <p:cNvSpPr/>
                  <p:nvPr/>
                </p:nvSpPr>
                <p:spPr>
                  <a:xfrm>
                    <a:off x="1958234"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530E2044-BD17-4B08-95C6-AEA93D2B3545}"/>
                      </a:ext>
                    </a:extLst>
                  </p:cNvPr>
                  <p:cNvSpPr/>
                  <p:nvPr/>
                </p:nvSpPr>
                <p:spPr>
                  <a:xfrm>
                    <a:off x="2459835"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3D1F4B78-802E-481D-B667-024C4C88C3B7}"/>
                      </a:ext>
                    </a:extLst>
                  </p:cNvPr>
                  <p:cNvSpPr/>
                  <p:nvPr/>
                </p:nvSpPr>
                <p:spPr>
                  <a:xfrm>
                    <a:off x="2961436"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BD29D246-DA30-499A-8DAB-13BFFB3E4334}"/>
                      </a:ext>
                    </a:extLst>
                  </p:cNvPr>
                  <p:cNvSpPr/>
                  <p:nvPr/>
                </p:nvSpPr>
                <p:spPr>
                  <a:xfrm>
                    <a:off x="3463037" y="939800"/>
                    <a:ext cx="415131" cy="415131"/>
                  </a:xfrm>
                  <a:prstGeom prst="roundRect">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422EACEA-F0A9-4201-BD04-8D441FCDD447}"/>
                      </a:ext>
                    </a:extLst>
                  </p:cNvPr>
                  <p:cNvSpPr/>
                  <p:nvPr/>
                </p:nvSpPr>
                <p:spPr>
                  <a:xfrm>
                    <a:off x="3964638"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797FF619-5A54-4698-A910-94B4F52699A0}"/>
                      </a:ext>
                    </a:extLst>
                  </p:cNvPr>
                  <p:cNvSpPr/>
                  <p:nvPr/>
                </p:nvSpPr>
                <p:spPr>
                  <a:xfrm>
                    <a:off x="4466239" y="9398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Rounded Corners 98">
                  <a:extLst>
                    <a:ext uri="{FF2B5EF4-FFF2-40B4-BE49-F238E27FC236}">
                      <a16:creationId xmlns:a16="http://schemas.microsoft.com/office/drawing/2014/main" id="{4D4E3472-1807-431F-930C-EA9B8E6BDECA}"/>
                    </a:ext>
                  </a:extLst>
                </p:cNvPr>
                <p:cNvSpPr/>
                <p:nvPr/>
              </p:nvSpPr>
              <p:spPr>
                <a:xfrm>
                  <a:off x="3965505" y="5754300"/>
                  <a:ext cx="415131" cy="41513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3" name="Straight Connector 152">
                <a:extLst>
                  <a:ext uri="{FF2B5EF4-FFF2-40B4-BE49-F238E27FC236}">
                    <a16:creationId xmlns:a16="http://schemas.microsoft.com/office/drawing/2014/main" id="{C7941ABB-A34A-45C7-9E93-262FDC6CAB85}"/>
                  </a:ext>
                </a:extLst>
              </p:cNvPr>
              <p:cNvCxnSpPr>
                <a:cxnSpLocks/>
                <a:stCxn id="22" idx="0"/>
                <a:endCxn id="11" idx="2"/>
              </p:cNvCxnSpPr>
              <p:nvPr/>
            </p:nvCxnSpPr>
            <p:spPr>
              <a:xfrm flipV="1">
                <a:off x="3855844" y="1602515"/>
                <a:ext cx="0" cy="2267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F55837F-CB57-4BBF-9635-88A8B5BDC5CE}"/>
                  </a:ext>
                </a:extLst>
              </p:cNvPr>
              <p:cNvCxnSpPr>
                <a:cxnSpLocks/>
                <a:stCxn id="24" idx="0"/>
                <a:endCxn id="14" idx="2"/>
              </p:cNvCxnSpPr>
              <p:nvPr/>
            </p:nvCxnSpPr>
            <p:spPr>
              <a:xfrm flipV="1">
                <a:off x="4686788" y="1602515"/>
                <a:ext cx="0" cy="2267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42D9BA6-9BC3-436A-B3A4-C5F551311A5D}"/>
                  </a:ext>
                </a:extLst>
              </p:cNvPr>
              <p:cNvCxnSpPr>
                <a:cxnSpLocks/>
                <a:stCxn id="17" idx="2"/>
                <a:endCxn id="27" idx="0"/>
              </p:cNvCxnSpPr>
              <p:nvPr/>
            </p:nvCxnSpPr>
            <p:spPr>
              <a:xfrm>
                <a:off x="5933204" y="1602515"/>
                <a:ext cx="0" cy="2267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753F47C-B501-4771-8BF2-1855786DC915}"/>
                  </a:ext>
                </a:extLst>
              </p:cNvPr>
              <p:cNvCxnSpPr>
                <a:cxnSpLocks/>
                <a:stCxn id="34" idx="0"/>
                <a:endCxn id="40" idx="2"/>
              </p:cNvCxnSpPr>
              <p:nvPr/>
            </p:nvCxnSpPr>
            <p:spPr>
              <a:xfrm flipV="1">
                <a:off x="7876656" y="1602515"/>
                <a:ext cx="0" cy="2267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9037A25-9FAD-459F-A911-A85E9F52E564}"/>
                  </a:ext>
                </a:extLst>
              </p:cNvPr>
              <p:cNvCxnSpPr>
                <a:cxnSpLocks/>
                <a:stCxn id="43" idx="2"/>
                <a:endCxn id="37" idx="0"/>
              </p:cNvCxnSpPr>
              <p:nvPr/>
            </p:nvCxnSpPr>
            <p:spPr>
              <a:xfrm>
                <a:off x="9123072" y="1602515"/>
                <a:ext cx="0" cy="2267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7C77539-9544-45C7-A3CC-AA140D951F10}"/>
                  </a:ext>
                </a:extLst>
              </p:cNvPr>
              <p:cNvCxnSpPr>
                <a:cxnSpLocks/>
                <a:stCxn id="50" idx="0"/>
                <a:endCxn id="35" idx="2"/>
              </p:cNvCxnSpPr>
              <p:nvPr/>
            </p:nvCxnSpPr>
            <p:spPr>
              <a:xfrm flipV="1">
                <a:off x="8292128" y="2173079"/>
                <a:ext cx="0" cy="2267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197" name="Connector: Elbow 7196">
                <a:extLst>
                  <a:ext uri="{FF2B5EF4-FFF2-40B4-BE49-F238E27FC236}">
                    <a16:creationId xmlns:a16="http://schemas.microsoft.com/office/drawing/2014/main" id="{02109D85-404C-4985-A08D-E046854861ED}"/>
                  </a:ext>
                </a:extLst>
              </p:cNvPr>
              <p:cNvCxnSpPr>
                <a:cxnSpLocks/>
                <a:stCxn id="50" idx="3"/>
                <a:endCxn id="44" idx="2"/>
              </p:cNvCxnSpPr>
              <p:nvPr/>
            </p:nvCxnSpPr>
            <p:spPr>
              <a:xfrm flipV="1">
                <a:off x="8464053" y="1602515"/>
                <a:ext cx="1074491" cy="969203"/>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0B8F8C3-D01B-419D-9AFD-C8D18B3D5FEA}"/>
                  </a:ext>
                </a:extLst>
              </p:cNvPr>
              <p:cNvCxnSpPr>
                <a:cxnSpLocks/>
                <a:stCxn id="54" idx="0"/>
                <a:endCxn id="45" idx="2"/>
              </p:cNvCxnSpPr>
              <p:nvPr/>
            </p:nvCxnSpPr>
            <p:spPr>
              <a:xfrm flipV="1">
                <a:off x="9954016" y="1602515"/>
                <a:ext cx="0" cy="79727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378BCAE-F25C-4ABF-A568-CF227B091967}"/>
                  </a:ext>
                </a:extLst>
              </p:cNvPr>
              <p:cNvCxnSpPr>
                <a:cxnSpLocks/>
                <a:stCxn id="56" idx="0"/>
                <a:endCxn id="47" idx="2"/>
              </p:cNvCxnSpPr>
              <p:nvPr/>
            </p:nvCxnSpPr>
            <p:spPr>
              <a:xfrm flipV="1">
                <a:off x="10784960" y="1602515"/>
                <a:ext cx="0" cy="797278"/>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BCEFAC9-908B-4248-8B5C-75BEEFABC4D6}"/>
                  </a:ext>
                </a:extLst>
              </p:cNvPr>
              <p:cNvCxnSpPr>
                <a:cxnSpLocks/>
                <a:stCxn id="54" idx="3"/>
                <a:endCxn id="56" idx="1"/>
              </p:cNvCxnSpPr>
              <p:nvPr/>
            </p:nvCxnSpPr>
            <p:spPr>
              <a:xfrm>
                <a:off x="10125941" y="2571718"/>
                <a:ext cx="487094" cy="0"/>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E21F165-B8E6-4771-B169-D612EB4A1151}"/>
                  </a:ext>
                </a:extLst>
              </p:cNvPr>
              <p:cNvCxnSpPr>
                <a:cxnSpLocks/>
                <a:stCxn id="63" idx="0"/>
                <a:endCxn id="54" idx="2"/>
              </p:cNvCxnSpPr>
              <p:nvPr/>
            </p:nvCxnSpPr>
            <p:spPr>
              <a:xfrm flipV="1">
                <a:off x="9954016" y="2743643"/>
                <a:ext cx="0" cy="2267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6FF39827-D219-47A1-8E45-73D6BEAB2884}"/>
                  </a:ext>
                </a:extLst>
              </p:cNvPr>
              <p:cNvCxnSpPr>
                <a:cxnSpLocks/>
                <a:stCxn id="50" idx="2"/>
                <a:endCxn id="60" idx="1"/>
              </p:cNvCxnSpPr>
              <p:nvPr/>
            </p:nvCxnSpPr>
            <p:spPr>
              <a:xfrm rot="16200000" flipH="1">
                <a:off x="8214582" y="2821188"/>
                <a:ext cx="398639" cy="243547"/>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868BA8E-596E-4D73-BA05-FFA5482853DA}"/>
                  </a:ext>
                </a:extLst>
              </p:cNvPr>
              <p:cNvCxnSpPr>
                <a:cxnSpLocks/>
                <a:stCxn id="60" idx="2"/>
                <a:endCxn id="67" idx="0"/>
              </p:cNvCxnSpPr>
              <p:nvPr/>
            </p:nvCxnSpPr>
            <p:spPr>
              <a:xfrm>
                <a:off x="8707600" y="3314207"/>
                <a:ext cx="0" cy="2267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C08F50A-9F4E-47B3-8E99-ECE76D3E9E75}"/>
                  </a:ext>
                </a:extLst>
              </p:cNvPr>
              <p:cNvCxnSpPr>
                <a:cxnSpLocks/>
                <a:stCxn id="63" idx="2"/>
                <a:endCxn id="70" idx="0"/>
              </p:cNvCxnSpPr>
              <p:nvPr/>
            </p:nvCxnSpPr>
            <p:spPr>
              <a:xfrm>
                <a:off x="9954016" y="3314207"/>
                <a:ext cx="0" cy="226714"/>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D822EEE-97DC-455B-956E-F6E07BBBC291}"/>
                  </a:ext>
                </a:extLst>
              </p:cNvPr>
              <p:cNvCxnSpPr>
                <a:cxnSpLocks/>
                <a:stCxn id="92" idx="2"/>
                <a:endCxn id="99" idx="0"/>
              </p:cNvCxnSpPr>
              <p:nvPr/>
            </p:nvCxnSpPr>
            <p:spPr>
              <a:xfrm>
                <a:off x="5517732" y="5471610"/>
                <a:ext cx="0" cy="225947"/>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14EAC9DB-5E9A-4640-B4B0-37B6117AF1F6}"/>
                  </a:ext>
                </a:extLst>
              </p:cNvPr>
              <p:cNvCxnSpPr>
                <a:cxnSpLocks/>
                <a:stCxn id="99" idx="3"/>
                <a:endCxn id="94" idx="2"/>
              </p:cNvCxnSpPr>
              <p:nvPr/>
            </p:nvCxnSpPr>
            <p:spPr>
              <a:xfrm flipV="1">
                <a:off x="5689657" y="5471610"/>
                <a:ext cx="659019" cy="397872"/>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7225" name="Group 7224">
              <a:extLst>
                <a:ext uri="{FF2B5EF4-FFF2-40B4-BE49-F238E27FC236}">
                  <a16:creationId xmlns:a16="http://schemas.microsoft.com/office/drawing/2014/main" id="{403EB0A8-D869-4B0D-8BB9-706A4005B0FB}"/>
                </a:ext>
              </a:extLst>
            </p:cNvPr>
            <p:cNvGrpSpPr/>
            <p:nvPr/>
          </p:nvGrpSpPr>
          <p:grpSpPr>
            <a:xfrm>
              <a:off x="581717" y="1739500"/>
              <a:ext cx="2659573" cy="3379001"/>
              <a:chOff x="809792" y="1278357"/>
              <a:chExt cx="2659573" cy="3379001"/>
            </a:xfrm>
          </p:grpSpPr>
          <p:sp>
            <p:nvSpPr>
              <p:cNvPr id="222" name="Titel 1">
                <a:extLst>
                  <a:ext uri="{FF2B5EF4-FFF2-40B4-BE49-F238E27FC236}">
                    <a16:creationId xmlns:a16="http://schemas.microsoft.com/office/drawing/2014/main" id="{3ABA6367-9F7A-4595-A998-73C621BDF662}"/>
                  </a:ext>
                </a:extLst>
              </p:cNvPr>
              <p:cNvSpPr txBox="1">
                <a:spLocks/>
              </p:cNvSpPr>
              <p:nvPr/>
            </p:nvSpPr>
            <p:spPr bwMode="gray">
              <a:xfrm>
                <a:off x="809792" y="1278357"/>
                <a:ext cx="2298700" cy="875030"/>
              </a:xfrm>
              <a:prstGeom prst="rect">
                <a:avLst/>
              </a:prstGeom>
            </p:spPr>
            <p:txBody>
              <a:bodyPr vert="horz" lIns="91440" tIns="45720" rIns="91440" bIns="45720" rtlCol="0" anchor="ctr">
                <a:noAutofit/>
              </a:bodyPr>
              <a:lstStyle>
                <a:defPPr>
                  <a:defRPr lang="en-US"/>
                </a:defPPr>
                <a:lvl1pPr>
                  <a:lnSpc>
                    <a:spcPts val="3400"/>
                  </a:lnSpc>
                  <a:spcBef>
                    <a:spcPct val="0"/>
                  </a:spcBef>
                  <a:buNone/>
                  <a:defRPr sz="2600" b="1">
                    <a:latin typeface="Century Gothic" panose="020B0502020202020204" pitchFamily="34" charset="0"/>
                    <a:ea typeface="+mj-ea"/>
                    <a:cs typeface="+mj-cs"/>
                  </a:defRPr>
                </a:lvl1pPr>
              </a:lstStyle>
              <a:p>
                <a:r>
                  <a:rPr lang="en-US" dirty="0"/>
                  <a:t>PROCESS EFFICIENCY</a:t>
                </a:r>
              </a:p>
            </p:txBody>
          </p:sp>
          <p:sp>
            <p:nvSpPr>
              <p:cNvPr id="223" name="Rechteck 149">
                <a:extLst>
                  <a:ext uri="{FF2B5EF4-FFF2-40B4-BE49-F238E27FC236}">
                    <a16:creationId xmlns:a16="http://schemas.microsoft.com/office/drawing/2014/main" id="{2C70008A-C637-48C7-8396-9254FEF3CAA5}"/>
                  </a:ext>
                </a:extLst>
              </p:cNvPr>
              <p:cNvSpPr/>
              <p:nvPr/>
            </p:nvSpPr>
            <p:spPr bwMode="gray">
              <a:xfrm>
                <a:off x="809793" y="2259860"/>
                <a:ext cx="2659572" cy="2397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t" anchorCtr="0"/>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Process efficiency is a measure of how smooth a process is executed factoring-in the time and resources spent. It either has a direct or indirect impact on profitability.</a:t>
                </a:r>
              </a:p>
            </p:txBody>
          </p:sp>
        </p:grpSp>
      </p:grpSp>
    </p:spTree>
    <p:extLst>
      <p:ext uri="{BB962C8B-B14F-4D97-AF65-F5344CB8AC3E}">
        <p14:creationId xmlns:p14="http://schemas.microsoft.com/office/powerpoint/2010/main" val="1256965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86">
            <a:extLst>
              <a:ext uri="{FF2B5EF4-FFF2-40B4-BE49-F238E27FC236}">
                <a16:creationId xmlns:a16="http://schemas.microsoft.com/office/drawing/2014/main" id="{5876FA72-B6CA-4B10-A0B5-7BA95F0641BB}"/>
              </a:ext>
            </a:extLst>
          </p:cNvPr>
          <p:cNvSpPr/>
          <p:nvPr/>
        </p:nvSpPr>
        <p:spPr bwMode="gray">
          <a:xfrm>
            <a:off x="-428" y="3126"/>
            <a:ext cx="12179728" cy="163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18" name="Titel 1">
            <a:extLst>
              <a:ext uri="{FF2B5EF4-FFF2-40B4-BE49-F238E27FC236}">
                <a16:creationId xmlns:a16="http://schemas.microsoft.com/office/drawing/2014/main" id="{E603C8F5-79FB-4BFC-A279-12E199A85519}"/>
              </a:ext>
            </a:extLst>
          </p:cNvPr>
          <p:cNvSpPr txBox="1">
            <a:spLocks/>
          </p:cNvSpPr>
          <p:nvPr/>
        </p:nvSpPr>
        <p:spPr bwMode="gray">
          <a:xfrm>
            <a:off x="912834" y="558213"/>
            <a:ext cx="3790630" cy="5258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b="1" dirty="0">
                <a:latin typeface="Century Gothic" panose="020B0502020202020204" pitchFamily="34" charset="0"/>
              </a:rPr>
              <a:t>ISSUE TREE</a:t>
            </a:r>
          </a:p>
        </p:txBody>
      </p:sp>
      <p:sp>
        <p:nvSpPr>
          <p:cNvPr id="19" name="Rechteck 149">
            <a:extLst>
              <a:ext uri="{FF2B5EF4-FFF2-40B4-BE49-F238E27FC236}">
                <a16:creationId xmlns:a16="http://schemas.microsoft.com/office/drawing/2014/main" id="{62855005-6A77-4C62-AA10-B97602ABF297}"/>
              </a:ext>
            </a:extLst>
          </p:cNvPr>
          <p:cNvSpPr/>
          <p:nvPr/>
        </p:nvSpPr>
        <p:spPr bwMode="gray">
          <a:xfrm>
            <a:off x="4474718" y="117609"/>
            <a:ext cx="7011004" cy="1407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Visual decision-making tools to help identify key issues in complex business/consulting problems, lead their discussions, determine how the work and resources should be allocated, and ultimately identify a solution.</a:t>
            </a:r>
          </a:p>
        </p:txBody>
      </p:sp>
      <p:grpSp>
        <p:nvGrpSpPr>
          <p:cNvPr id="86" name="Group 85">
            <a:extLst>
              <a:ext uri="{FF2B5EF4-FFF2-40B4-BE49-F238E27FC236}">
                <a16:creationId xmlns:a16="http://schemas.microsoft.com/office/drawing/2014/main" id="{0EA84094-B313-4B8C-99ED-3AD0C372C297}"/>
              </a:ext>
            </a:extLst>
          </p:cNvPr>
          <p:cNvGrpSpPr/>
          <p:nvPr/>
        </p:nvGrpSpPr>
        <p:grpSpPr>
          <a:xfrm>
            <a:off x="475857" y="1913094"/>
            <a:ext cx="11240286" cy="4554423"/>
            <a:chOff x="409575" y="1913094"/>
            <a:chExt cx="11240286" cy="4554423"/>
          </a:xfrm>
        </p:grpSpPr>
        <p:sp>
          <p:nvSpPr>
            <p:cNvPr id="94" name="Rectangle: Rounded Corners 93">
              <a:extLst>
                <a:ext uri="{FF2B5EF4-FFF2-40B4-BE49-F238E27FC236}">
                  <a16:creationId xmlns:a16="http://schemas.microsoft.com/office/drawing/2014/main" id="{71FEB0BD-D119-42BC-938C-F0CE33B12F96}"/>
                </a:ext>
              </a:extLst>
            </p:cNvPr>
            <p:cNvSpPr/>
            <p:nvPr/>
          </p:nvSpPr>
          <p:spPr>
            <a:xfrm>
              <a:off x="409575" y="4176456"/>
              <a:ext cx="1953442" cy="1303767"/>
            </a:xfrm>
            <a:prstGeom prst="roundRect">
              <a:avLst>
                <a:gd name="adj" fmla="val 4434"/>
              </a:avLst>
            </a:prstGeom>
            <a:solidFill>
              <a:srgbClr val="DFEAF1"/>
            </a:solidFill>
            <a:ln w="9525">
              <a:noFill/>
              <a:prstDash val="sysDash"/>
            </a:ln>
          </p:spPr>
          <p:style>
            <a:lnRef idx="1">
              <a:schemeClr val="accent1"/>
            </a:lnRef>
            <a:fillRef idx="0">
              <a:schemeClr val="accent1"/>
            </a:fillRef>
            <a:effectRef idx="0">
              <a:schemeClr val="accent1"/>
            </a:effectRef>
            <a:fontRef idx="minor">
              <a:schemeClr val="tx1"/>
            </a:fontRef>
          </p:style>
          <p:txBody>
            <a:bodyPr lIns="182880" tIns="91440" rIns="182880" bIns="0" rtlCol="0" anchor="ctr"/>
            <a:lstStyle/>
            <a:p>
              <a:pPr>
                <a:spcAft>
                  <a:spcPts val="600"/>
                </a:spcAft>
              </a:pPr>
              <a:r>
                <a:rPr lang="en-US" sz="1100" i="1" dirty="0">
                  <a:solidFill>
                    <a:srgbClr val="6C7275"/>
                  </a:solidFill>
                  <a:latin typeface="Century Gothic" panose="020B0502020202020204" pitchFamily="34" charset="0"/>
                </a:rPr>
                <a:t>Have revenue risen accordingly?</a:t>
              </a:r>
            </a:p>
            <a:p>
              <a:pPr>
                <a:spcAft>
                  <a:spcPts val="600"/>
                </a:spcAft>
              </a:pPr>
              <a:r>
                <a:rPr lang="en-US" sz="1100" b="1" dirty="0">
                  <a:solidFill>
                    <a:srgbClr val="29719F"/>
                  </a:solidFill>
                  <a:latin typeface="Century Gothic" panose="020B0502020202020204" pitchFamily="34" charset="0"/>
                </a:rPr>
                <a:t>They have risen slightly but not proportionally</a:t>
              </a:r>
            </a:p>
          </p:txBody>
        </p:sp>
        <p:sp>
          <p:nvSpPr>
            <p:cNvPr id="4" name="Rectangle: Rounded Corners 3">
              <a:extLst>
                <a:ext uri="{FF2B5EF4-FFF2-40B4-BE49-F238E27FC236}">
                  <a16:creationId xmlns:a16="http://schemas.microsoft.com/office/drawing/2014/main" id="{E6CEC309-460C-40E5-BCBE-EF79E4446B63}"/>
                </a:ext>
              </a:extLst>
            </p:cNvPr>
            <p:cNvSpPr/>
            <p:nvPr/>
          </p:nvSpPr>
          <p:spPr>
            <a:xfrm>
              <a:off x="409575" y="3015545"/>
              <a:ext cx="1953442" cy="1303768"/>
            </a:xfrm>
            <a:prstGeom prst="roundRect">
              <a:avLst>
                <a:gd name="adj" fmla="val 4434"/>
              </a:avLst>
            </a:prstGeom>
            <a:solidFill>
              <a:srgbClr val="29719F"/>
            </a:solidFill>
            <a:ln w="9525">
              <a:noFill/>
              <a:prstDash val="sysDash"/>
            </a:ln>
          </p:spPr>
          <p:style>
            <a:lnRef idx="1">
              <a:schemeClr val="accent1"/>
            </a:lnRef>
            <a:fillRef idx="0">
              <a:schemeClr val="accent1"/>
            </a:fillRef>
            <a:effectRef idx="0">
              <a:schemeClr val="accent1"/>
            </a:effectRef>
            <a:fontRef idx="minor">
              <a:schemeClr val="tx1"/>
            </a:fontRef>
          </p:style>
          <p:txBody>
            <a:bodyPr lIns="182880" tIns="0" rIns="182880" bIns="0" rtlCol="0" anchor="ctr"/>
            <a:lstStyle/>
            <a:p>
              <a:r>
                <a:rPr lang="en-US" sz="1200" b="1" dirty="0">
                  <a:solidFill>
                    <a:schemeClr val="bg1"/>
                  </a:solidFill>
                  <a:latin typeface="Century Gothic" panose="020B0502020202020204" pitchFamily="34" charset="0"/>
                </a:rPr>
                <a:t>An airline’s fuel costs have recently risen and the CEO is concerned. Why has that happened?</a:t>
              </a:r>
            </a:p>
          </p:txBody>
        </p:sp>
        <p:sp>
          <p:nvSpPr>
            <p:cNvPr id="6" name="Rectangle: Rounded Corners 5">
              <a:extLst>
                <a:ext uri="{FF2B5EF4-FFF2-40B4-BE49-F238E27FC236}">
                  <a16:creationId xmlns:a16="http://schemas.microsoft.com/office/drawing/2014/main" id="{35E1BA68-CCA0-428D-95AF-19DFA8E85BAD}"/>
                </a:ext>
              </a:extLst>
            </p:cNvPr>
            <p:cNvSpPr/>
            <p:nvPr/>
          </p:nvSpPr>
          <p:spPr>
            <a:xfrm>
              <a:off x="2863850" y="2191467"/>
              <a:ext cx="1820878" cy="630100"/>
            </a:xfrm>
            <a:prstGeom prst="roundRect">
              <a:avLst>
                <a:gd name="adj" fmla="val 8635"/>
              </a:avLst>
            </a:prstGeom>
            <a:solidFill>
              <a:srgbClr val="DFE1E1"/>
            </a:solidFill>
            <a:ln>
              <a:solidFill>
                <a:srgbClr val="DF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Century Gothic" panose="020B0502020202020204" pitchFamily="34" charset="0"/>
                </a:rPr>
                <a:t>Total distance flown has risen</a:t>
              </a:r>
            </a:p>
          </p:txBody>
        </p:sp>
        <p:sp>
          <p:nvSpPr>
            <p:cNvPr id="7" name="Rectangle: Rounded Corners 6">
              <a:extLst>
                <a:ext uri="{FF2B5EF4-FFF2-40B4-BE49-F238E27FC236}">
                  <a16:creationId xmlns:a16="http://schemas.microsoft.com/office/drawing/2014/main" id="{A5B1E610-A72D-469E-AE55-EB5D5346DD46}"/>
                </a:ext>
              </a:extLst>
            </p:cNvPr>
            <p:cNvSpPr/>
            <p:nvPr/>
          </p:nvSpPr>
          <p:spPr>
            <a:xfrm>
              <a:off x="5185561" y="1913094"/>
              <a:ext cx="1820878" cy="513794"/>
            </a:xfrm>
            <a:prstGeom prst="roundRect">
              <a:avLst>
                <a:gd name="adj" fmla="val 11107"/>
              </a:avLst>
            </a:prstGeom>
            <a:solidFill>
              <a:srgbClr val="DFE1E1"/>
            </a:solidFill>
            <a:ln>
              <a:solidFill>
                <a:srgbClr val="DF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Century Gothic" panose="020B0502020202020204" pitchFamily="34" charset="0"/>
                </a:rPr>
                <a:t># of trips flown has risen</a:t>
              </a:r>
            </a:p>
          </p:txBody>
        </p:sp>
        <p:sp>
          <p:nvSpPr>
            <p:cNvPr id="10" name="Rectangle: Rounded Corners 9">
              <a:extLst>
                <a:ext uri="{FF2B5EF4-FFF2-40B4-BE49-F238E27FC236}">
                  <a16:creationId xmlns:a16="http://schemas.microsoft.com/office/drawing/2014/main" id="{A5A2A537-DAA8-4960-82FA-8715A52A1735}"/>
                </a:ext>
              </a:extLst>
            </p:cNvPr>
            <p:cNvSpPr/>
            <p:nvPr/>
          </p:nvSpPr>
          <p:spPr>
            <a:xfrm>
              <a:off x="5185561" y="2586147"/>
              <a:ext cx="1820878" cy="513794"/>
            </a:xfrm>
            <a:prstGeom prst="roundRect">
              <a:avLst>
                <a:gd name="adj" fmla="val 9871"/>
              </a:avLst>
            </a:prstGeom>
            <a:solidFill>
              <a:srgbClr val="DFE1E1"/>
            </a:solidFill>
            <a:ln>
              <a:solidFill>
                <a:srgbClr val="DF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Century Gothic" panose="020B0502020202020204" pitchFamily="34" charset="0"/>
                </a:rPr>
                <a:t>Avg. distance per trip has risen</a:t>
              </a:r>
            </a:p>
          </p:txBody>
        </p:sp>
        <p:sp>
          <p:nvSpPr>
            <p:cNvPr id="12" name="Rectangle: Rounded Corners 11">
              <a:extLst>
                <a:ext uri="{FF2B5EF4-FFF2-40B4-BE49-F238E27FC236}">
                  <a16:creationId xmlns:a16="http://schemas.microsoft.com/office/drawing/2014/main" id="{729E372B-10B8-4E31-B659-3EEF12C82588}"/>
                </a:ext>
              </a:extLst>
            </p:cNvPr>
            <p:cNvSpPr/>
            <p:nvPr/>
          </p:nvSpPr>
          <p:spPr>
            <a:xfrm>
              <a:off x="7507272" y="3385244"/>
              <a:ext cx="1820878" cy="587600"/>
            </a:xfrm>
            <a:prstGeom prst="roundRect">
              <a:avLst>
                <a:gd name="adj" fmla="val 9446"/>
              </a:avLst>
            </a:prstGeom>
            <a:solidFill>
              <a:srgbClr val="DFE1E1"/>
            </a:solidFill>
            <a:ln>
              <a:solidFill>
                <a:srgbClr val="DF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Century Gothic" panose="020B0502020202020204" pitchFamily="34" charset="0"/>
                </a:rPr>
                <a:t>We’re flying the same aircraft</a:t>
              </a:r>
            </a:p>
          </p:txBody>
        </p:sp>
        <p:sp>
          <p:nvSpPr>
            <p:cNvPr id="13" name="Rectangle: Rounded Corners 12">
              <a:extLst>
                <a:ext uri="{FF2B5EF4-FFF2-40B4-BE49-F238E27FC236}">
                  <a16:creationId xmlns:a16="http://schemas.microsoft.com/office/drawing/2014/main" id="{00C69EFE-ADA3-4B3A-8900-FE14C3060C84}"/>
                </a:ext>
              </a:extLst>
            </p:cNvPr>
            <p:cNvSpPr/>
            <p:nvPr/>
          </p:nvSpPr>
          <p:spPr>
            <a:xfrm>
              <a:off x="7507272" y="4152652"/>
              <a:ext cx="1820878" cy="587600"/>
            </a:xfrm>
            <a:prstGeom prst="roundRect">
              <a:avLst>
                <a:gd name="adj" fmla="val 9446"/>
              </a:avLst>
            </a:prstGeom>
            <a:solidFill>
              <a:srgbClr val="DFE1E1"/>
            </a:solidFill>
            <a:ln>
              <a:solidFill>
                <a:srgbClr val="DF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Century Gothic" panose="020B0502020202020204" pitchFamily="34" charset="0"/>
                </a:rPr>
                <a:t>We’ve changed our aircraft “mix”</a:t>
              </a:r>
            </a:p>
          </p:txBody>
        </p:sp>
        <p:sp>
          <p:nvSpPr>
            <p:cNvPr id="14" name="Rectangle: Rounded Corners 13">
              <a:extLst>
                <a:ext uri="{FF2B5EF4-FFF2-40B4-BE49-F238E27FC236}">
                  <a16:creationId xmlns:a16="http://schemas.microsoft.com/office/drawing/2014/main" id="{8C42CB57-AF7A-4EB1-BA6A-42ADBD156A1B}"/>
                </a:ext>
              </a:extLst>
            </p:cNvPr>
            <p:cNvSpPr/>
            <p:nvPr/>
          </p:nvSpPr>
          <p:spPr>
            <a:xfrm>
              <a:off x="7507272" y="4920060"/>
              <a:ext cx="1820878" cy="583968"/>
            </a:xfrm>
            <a:prstGeom prst="roundRect">
              <a:avLst>
                <a:gd name="adj" fmla="val 9451"/>
              </a:avLst>
            </a:prstGeom>
            <a:solidFill>
              <a:srgbClr val="DFE1E1"/>
            </a:solidFill>
            <a:ln>
              <a:solidFill>
                <a:srgbClr val="DF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Century Gothic" panose="020B0502020202020204" pitchFamily="34" charset="0"/>
                </a:rPr>
                <a:t>We’ve switched type of fuel or supplier</a:t>
              </a:r>
            </a:p>
          </p:txBody>
        </p:sp>
        <p:sp>
          <p:nvSpPr>
            <p:cNvPr id="15" name="Rectangle: Rounded Corners 14">
              <a:extLst>
                <a:ext uri="{FF2B5EF4-FFF2-40B4-BE49-F238E27FC236}">
                  <a16:creationId xmlns:a16="http://schemas.microsoft.com/office/drawing/2014/main" id="{48BD1EAF-7E75-423C-B4D6-FD13C2644ABC}"/>
                </a:ext>
              </a:extLst>
            </p:cNvPr>
            <p:cNvSpPr/>
            <p:nvPr/>
          </p:nvSpPr>
          <p:spPr>
            <a:xfrm>
              <a:off x="7507272" y="5683836"/>
              <a:ext cx="1820878" cy="783681"/>
            </a:xfrm>
            <a:prstGeom prst="roundRect">
              <a:avLst>
                <a:gd name="adj" fmla="val 6508"/>
              </a:avLst>
            </a:prstGeom>
            <a:solidFill>
              <a:srgbClr val="DFE1E1"/>
            </a:solidFill>
            <a:ln>
              <a:solidFill>
                <a:srgbClr val="DF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Century Gothic" panose="020B0502020202020204" pitchFamily="34" charset="0"/>
                </a:rPr>
                <a:t>We’re buying the same fuel from the same supplier</a:t>
              </a:r>
            </a:p>
          </p:txBody>
        </p:sp>
        <p:sp>
          <p:nvSpPr>
            <p:cNvPr id="22" name="Rectangle: Rounded Corners 21">
              <a:extLst>
                <a:ext uri="{FF2B5EF4-FFF2-40B4-BE49-F238E27FC236}">
                  <a16:creationId xmlns:a16="http://schemas.microsoft.com/office/drawing/2014/main" id="{C1C1017E-E47A-46FD-A8C3-1664D8A8BD1D}"/>
                </a:ext>
              </a:extLst>
            </p:cNvPr>
            <p:cNvSpPr/>
            <p:nvPr/>
          </p:nvSpPr>
          <p:spPr>
            <a:xfrm>
              <a:off x="5185561" y="3747698"/>
              <a:ext cx="1820878" cy="630100"/>
            </a:xfrm>
            <a:prstGeom prst="roundRect">
              <a:avLst>
                <a:gd name="adj" fmla="val 9391"/>
              </a:avLst>
            </a:prstGeom>
            <a:solidFill>
              <a:srgbClr val="DFE1E1"/>
            </a:solidFill>
            <a:ln>
              <a:solidFill>
                <a:srgbClr val="DF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Century Gothic" panose="020B0502020202020204" pitchFamily="34" charset="0"/>
                </a:rPr>
                <a:t>Liters of fuel per km flown has risen</a:t>
              </a:r>
            </a:p>
          </p:txBody>
        </p:sp>
        <p:sp>
          <p:nvSpPr>
            <p:cNvPr id="23" name="Rectangle: Rounded Corners 22">
              <a:extLst>
                <a:ext uri="{FF2B5EF4-FFF2-40B4-BE49-F238E27FC236}">
                  <a16:creationId xmlns:a16="http://schemas.microsoft.com/office/drawing/2014/main" id="{53E5AD3F-082E-4A45-A139-6DB6DAF9C297}"/>
                </a:ext>
              </a:extLst>
            </p:cNvPr>
            <p:cNvSpPr/>
            <p:nvPr/>
          </p:nvSpPr>
          <p:spPr>
            <a:xfrm>
              <a:off x="5185561" y="5278882"/>
              <a:ext cx="1820878" cy="630100"/>
            </a:xfrm>
            <a:prstGeom prst="roundRect">
              <a:avLst>
                <a:gd name="adj" fmla="val 9013"/>
              </a:avLst>
            </a:prstGeom>
            <a:solidFill>
              <a:srgbClr val="DFE1E1"/>
            </a:solidFill>
            <a:ln>
              <a:solidFill>
                <a:srgbClr val="DF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Century Gothic" panose="020B0502020202020204" pitchFamily="34" charset="0"/>
                </a:rPr>
                <a:t>$/liter of fuel has risen</a:t>
              </a:r>
            </a:p>
          </p:txBody>
        </p:sp>
        <p:sp>
          <p:nvSpPr>
            <p:cNvPr id="8" name="Rectangle: Rounded Corners 7">
              <a:extLst>
                <a:ext uri="{FF2B5EF4-FFF2-40B4-BE49-F238E27FC236}">
                  <a16:creationId xmlns:a16="http://schemas.microsoft.com/office/drawing/2014/main" id="{957566F3-C9D7-4811-8201-210CBAD302BB}"/>
                </a:ext>
              </a:extLst>
            </p:cNvPr>
            <p:cNvSpPr/>
            <p:nvPr/>
          </p:nvSpPr>
          <p:spPr>
            <a:xfrm>
              <a:off x="9828983" y="2617629"/>
              <a:ext cx="1820878" cy="397915"/>
            </a:xfrm>
            <a:prstGeom prst="roundRect">
              <a:avLst>
                <a:gd name="adj" fmla="val 14021"/>
              </a:avLst>
            </a:prstGeom>
            <a:solidFill>
              <a:srgbClr val="E6E6E6"/>
            </a:solidFill>
            <a:ln w="9525">
              <a:solidFill>
                <a:srgbClr val="DFE1E1"/>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200" dirty="0">
                  <a:latin typeface="Century Gothic" panose="020B0502020202020204" pitchFamily="34" charset="0"/>
                </a:rPr>
                <a:t>Weight</a:t>
              </a:r>
            </a:p>
          </p:txBody>
        </p:sp>
        <p:sp>
          <p:nvSpPr>
            <p:cNvPr id="38" name="Rectangle: Rounded Corners 37">
              <a:extLst>
                <a:ext uri="{FF2B5EF4-FFF2-40B4-BE49-F238E27FC236}">
                  <a16:creationId xmlns:a16="http://schemas.microsoft.com/office/drawing/2014/main" id="{B080A90B-1E2D-492A-8EF7-985E90DBA675}"/>
                </a:ext>
              </a:extLst>
            </p:cNvPr>
            <p:cNvSpPr/>
            <p:nvPr/>
          </p:nvSpPr>
          <p:spPr>
            <a:xfrm>
              <a:off x="2863850" y="4513290"/>
              <a:ext cx="1820878" cy="630100"/>
            </a:xfrm>
            <a:prstGeom prst="roundRect">
              <a:avLst>
                <a:gd name="adj" fmla="val 8635"/>
              </a:avLst>
            </a:prstGeom>
            <a:solidFill>
              <a:srgbClr val="DFE1E1"/>
            </a:solidFill>
            <a:ln>
              <a:solidFill>
                <a:srgbClr val="DF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Century Gothic" panose="020B0502020202020204" pitchFamily="34" charset="0"/>
                </a:rPr>
                <a:t>Fuel $ costs per km flown has risen</a:t>
              </a:r>
            </a:p>
          </p:txBody>
        </p:sp>
        <p:sp>
          <p:nvSpPr>
            <p:cNvPr id="42" name="Rectangle: Rounded Corners 41">
              <a:extLst>
                <a:ext uri="{FF2B5EF4-FFF2-40B4-BE49-F238E27FC236}">
                  <a16:creationId xmlns:a16="http://schemas.microsoft.com/office/drawing/2014/main" id="{04FD56D5-1E4A-482E-A8F8-9B0DB6845EDE}"/>
                </a:ext>
              </a:extLst>
            </p:cNvPr>
            <p:cNvSpPr/>
            <p:nvPr/>
          </p:nvSpPr>
          <p:spPr>
            <a:xfrm>
              <a:off x="9828983" y="4336668"/>
              <a:ext cx="1820878" cy="397915"/>
            </a:xfrm>
            <a:prstGeom prst="roundRect">
              <a:avLst>
                <a:gd name="adj" fmla="val 14021"/>
              </a:avLst>
            </a:prstGeom>
            <a:solidFill>
              <a:srgbClr val="E6E6E6"/>
            </a:solidFill>
            <a:ln w="9525">
              <a:solidFill>
                <a:srgbClr val="DFE1E1"/>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200" dirty="0">
                  <a:latin typeface="Century Gothic" panose="020B0502020202020204" pitchFamily="34" charset="0"/>
                </a:rPr>
                <a:t>Flight behavior</a:t>
              </a:r>
            </a:p>
          </p:txBody>
        </p:sp>
        <p:sp>
          <p:nvSpPr>
            <p:cNvPr id="43" name="Rectangle: Rounded Corners 42">
              <a:extLst>
                <a:ext uri="{FF2B5EF4-FFF2-40B4-BE49-F238E27FC236}">
                  <a16:creationId xmlns:a16="http://schemas.microsoft.com/office/drawing/2014/main" id="{040024CF-7A36-4BD6-9AFC-39D42D78B6E8}"/>
                </a:ext>
              </a:extLst>
            </p:cNvPr>
            <p:cNvSpPr/>
            <p:nvPr/>
          </p:nvSpPr>
          <p:spPr>
            <a:xfrm>
              <a:off x="9828983" y="3763655"/>
              <a:ext cx="1820878" cy="397915"/>
            </a:xfrm>
            <a:prstGeom prst="roundRect">
              <a:avLst>
                <a:gd name="adj" fmla="val 14021"/>
              </a:avLst>
            </a:prstGeom>
            <a:solidFill>
              <a:srgbClr val="E6E6E6"/>
            </a:solidFill>
            <a:ln w="9525">
              <a:solidFill>
                <a:srgbClr val="DFE1E1"/>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200" dirty="0">
                  <a:latin typeface="Century Gothic" panose="020B0502020202020204" pitchFamily="34" charset="0"/>
                </a:rPr>
                <a:t>Maintenance</a:t>
              </a:r>
            </a:p>
          </p:txBody>
        </p:sp>
        <p:sp>
          <p:nvSpPr>
            <p:cNvPr id="44" name="Rectangle: Rounded Corners 43">
              <a:extLst>
                <a:ext uri="{FF2B5EF4-FFF2-40B4-BE49-F238E27FC236}">
                  <a16:creationId xmlns:a16="http://schemas.microsoft.com/office/drawing/2014/main" id="{ED41AF7D-E5CB-4259-8051-A5A66E1AD06F}"/>
                </a:ext>
              </a:extLst>
            </p:cNvPr>
            <p:cNvSpPr/>
            <p:nvPr/>
          </p:nvSpPr>
          <p:spPr>
            <a:xfrm>
              <a:off x="9828983" y="3190642"/>
              <a:ext cx="1820878" cy="397915"/>
            </a:xfrm>
            <a:prstGeom prst="roundRect">
              <a:avLst>
                <a:gd name="adj" fmla="val 14021"/>
              </a:avLst>
            </a:prstGeom>
            <a:solidFill>
              <a:srgbClr val="E6E6E6"/>
            </a:solidFill>
            <a:ln w="9525">
              <a:solidFill>
                <a:srgbClr val="DFE1E1"/>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200" dirty="0">
                  <a:latin typeface="Century Gothic" panose="020B0502020202020204" pitchFamily="34" charset="0"/>
                </a:rPr>
                <a:t>Routes</a:t>
              </a:r>
            </a:p>
          </p:txBody>
        </p:sp>
        <p:cxnSp>
          <p:nvCxnSpPr>
            <p:cNvPr id="45" name="Connector: Elbow 44">
              <a:extLst>
                <a:ext uri="{FF2B5EF4-FFF2-40B4-BE49-F238E27FC236}">
                  <a16:creationId xmlns:a16="http://schemas.microsoft.com/office/drawing/2014/main" id="{7F9F3C95-431A-4334-9489-E4DF9F6BCEA4}"/>
                </a:ext>
              </a:extLst>
            </p:cNvPr>
            <p:cNvCxnSpPr>
              <a:cxnSpLocks/>
              <a:stCxn id="4" idx="3"/>
              <a:endCxn id="38" idx="1"/>
            </p:cNvCxnSpPr>
            <p:nvPr/>
          </p:nvCxnSpPr>
          <p:spPr>
            <a:xfrm>
              <a:off x="2363017" y="3667429"/>
              <a:ext cx="500833" cy="1160911"/>
            </a:xfrm>
            <a:prstGeom prst="bentConnector3">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83D190A4-EC59-4445-BC7B-97698F53E135}"/>
                </a:ext>
              </a:extLst>
            </p:cNvPr>
            <p:cNvCxnSpPr>
              <a:cxnSpLocks/>
              <a:stCxn id="4" idx="3"/>
              <a:endCxn id="6" idx="1"/>
            </p:cNvCxnSpPr>
            <p:nvPr/>
          </p:nvCxnSpPr>
          <p:spPr>
            <a:xfrm flipV="1">
              <a:off x="2363017" y="2506517"/>
              <a:ext cx="500833" cy="1160912"/>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65BDE92-8747-495B-9B2B-DE4C4B22BB65}"/>
                </a:ext>
              </a:extLst>
            </p:cNvPr>
            <p:cNvCxnSpPr>
              <a:cxnSpLocks/>
              <a:stCxn id="6" idx="3"/>
              <a:endCxn id="10" idx="1"/>
            </p:cNvCxnSpPr>
            <p:nvPr/>
          </p:nvCxnSpPr>
          <p:spPr>
            <a:xfrm>
              <a:off x="4684728" y="2506517"/>
              <a:ext cx="500833" cy="336527"/>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345DD46D-56F4-4764-94CC-477ABB2ABB6C}"/>
                </a:ext>
              </a:extLst>
            </p:cNvPr>
            <p:cNvCxnSpPr>
              <a:cxnSpLocks/>
              <a:stCxn id="6" idx="3"/>
              <a:endCxn id="7" idx="1"/>
            </p:cNvCxnSpPr>
            <p:nvPr/>
          </p:nvCxnSpPr>
          <p:spPr>
            <a:xfrm flipV="1">
              <a:off x="4684728" y="2169991"/>
              <a:ext cx="500833" cy="336526"/>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9F72F9D-EEDC-4623-A835-641355923CC6}"/>
                </a:ext>
              </a:extLst>
            </p:cNvPr>
            <p:cNvCxnSpPr>
              <a:cxnSpLocks/>
              <a:stCxn id="38" idx="3"/>
              <a:endCxn id="22" idx="1"/>
            </p:cNvCxnSpPr>
            <p:nvPr/>
          </p:nvCxnSpPr>
          <p:spPr>
            <a:xfrm flipV="1">
              <a:off x="4684728" y="4062748"/>
              <a:ext cx="500833" cy="765592"/>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0F6A079-7241-4FC8-8B46-C5ADD8F0863A}"/>
                </a:ext>
              </a:extLst>
            </p:cNvPr>
            <p:cNvCxnSpPr>
              <a:cxnSpLocks/>
              <a:stCxn id="38" idx="3"/>
              <a:endCxn id="23" idx="1"/>
            </p:cNvCxnSpPr>
            <p:nvPr/>
          </p:nvCxnSpPr>
          <p:spPr>
            <a:xfrm>
              <a:off x="4684728" y="4828340"/>
              <a:ext cx="500833" cy="765592"/>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20FCAB1C-EB1B-4BD1-95CA-83146A170C66}"/>
                </a:ext>
              </a:extLst>
            </p:cNvPr>
            <p:cNvCxnSpPr>
              <a:cxnSpLocks/>
              <a:stCxn id="22" idx="3"/>
              <a:endCxn id="12" idx="1"/>
            </p:cNvCxnSpPr>
            <p:nvPr/>
          </p:nvCxnSpPr>
          <p:spPr>
            <a:xfrm flipV="1">
              <a:off x="7006439" y="3679044"/>
              <a:ext cx="500833" cy="383704"/>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986BE3-131B-4EA7-99E1-F1903CA09D66}"/>
                </a:ext>
              </a:extLst>
            </p:cNvPr>
            <p:cNvCxnSpPr>
              <a:cxnSpLocks/>
              <a:stCxn id="22" idx="3"/>
              <a:endCxn id="13" idx="1"/>
            </p:cNvCxnSpPr>
            <p:nvPr/>
          </p:nvCxnSpPr>
          <p:spPr>
            <a:xfrm>
              <a:off x="7006439" y="4062748"/>
              <a:ext cx="500833" cy="383704"/>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4BC525A2-4440-46D9-B5C8-3D1BCDC9B22E}"/>
                </a:ext>
              </a:extLst>
            </p:cNvPr>
            <p:cNvCxnSpPr>
              <a:cxnSpLocks/>
              <a:stCxn id="23" idx="3"/>
              <a:endCxn id="15" idx="1"/>
            </p:cNvCxnSpPr>
            <p:nvPr/>
          </p:nvCxnSpPr>
          <p:spPr>
            <a:xfrm>
              <a:off x="7006439" y="5593932"/>
              <a:ext cx="500833" cy="481745"/>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A93164E-C44A-476B-B1E8-231E9FDEB0FC}"/>
                </a:ext>
              </a:extLst>
            </p:cNvPr>
            <p:cNvCxnSpPr>
              <a:cxnSpLocks/>
              <a:stCxn id="23" idx="3"/>
              <a:endCxn id="14" idx="1"/>
            </p:cNvCxnSpPr>
            <p:nvPr/>
          </p:nvCxnSpPr>
          <p:spPr>
            <a:xfrm flipV="1">
              <a:off x="7006439" y="5212044"/>
              <a:ext cx="500833" cy="381888"/>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D8EA7CF4-B510-4DD1-91E1-D1C8C4ADF4C7}"/>
                </a:ext>
              </a:extLst>
            </p:cNvPr>
            <p:cNvCxnSpPr>
              <a:cxnSpLocks/>
              <a:stCxn id="12" idx="3"/>
              <a:endCxn id="8" idx="1"/>
            </p:cNvCxnSpPr>
            <p:nvPr/>
          </p:nvCxnSpPr>
          <p:spPr>
            <a:xfrm flipV="1">
              <a:off x="9328150" y="2816587"/>
              <a:ext cx="500833" cy="862457"/>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0074A2AC-0B1D-4171-92C5-65AFACA4B8FE}"/>
                </a:ext>
              </a:extLst>
            </p:cNvPr>
            <p:cNvCxnSpPr>
              <a:cxnSpLocks/>
              <a:stCxn id="12" idx="3"/>
              <a:endCxn id="42" idx="1"/>
            </p:cNvCxnSpPr>
            <p:nvPr/>
          </p:nvCxnSpPr>
          <p:spPr>
            <a:xfrm>
              <a:off x="9328150" y="3679044"/>
              <a:ext cx="500833" cy="856582"/>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75F1C52-28A2-4F2E-8AAE-AE5E69AD4F7D}"/>
                </a:ext>
              </a:extLst>
            </p:cNvPr>
            <p:cNvCxnSpPr>
              <a:cxnSpLocks/>
              <a:stCxn id="12" idx="3"/>
              <a:endCxn id="43" idx="1"/>
            </p:cNvCxnSpPr>
            <p:nvPr/>
          </p:nvCxnSpPr>
          <p:spPr>
            <a:xfrm>
              <a:off x="9328150" y="3679044"/>
              <a:ext cx="500833" cy="283569"/>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370224C4-B461-4F66-822A-9D920FD1C3B4}"/>
                </a:ext>
              </a:extLst>
            </p:cNvPr>
            <p:cNvCxnSpPr>
              <a:cxnSpLocks/>
              <a:stCxn id="12" idx="3"/>
              <a:endCxn id="44" idx="1"/>
            </p:cNvCxnSpPr>
            <p:nvPr/>
          </p:nvCxnSpPr>
          <p:spPr>
            <a:xfrm flipV="1">
              <a:off x="9328150" y="3389600"/>
              <a:ext cx="500833" cy="289444"/>
            </a:xfrm>
            <a:prstGeom prst="bentConnector3">
              <a:avLst>
                <a:gd name="adj1" fmla="val 50000"/>
              </a:avLst>
            </a:prstGeom>
            <a:ln w="12700">
              <a:solidFill>
                <a:srgbClr val="C6CACB"/>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EBC16FA1-BFFF-49E4-8AAD-020B1E211448}"/>
                </a:ext>
              </a:extLst>
            </p:cNvPr>
            <p:cNvSpPr>
              <a:spLocks noChangeAspect="1"/>
            </p:cNvSpPr>
            <p:nvPr/>
          </p:nvSpPr>
          <p:spPr>
            <a:xfrm>
              <a:off x="2454191" y="3508188"/>
              <a:ext cx="318484" cy="318482"/>
            </a:xfrm>
            <a:prstGeom prst="ellipse">
              <a:avLst/>
            </a:prstGeom>
            <a:solidFill>
              <a:schemeClr val="bg1"/>
            </a:solidFill>
            <a:ln>
              <a:solidFill>
                <a:srgbClr val="C6CA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r>
                <a:rPr kumimoji="0" lang="en-US" sz="1300" b="1" i="0" u="none" strike="noStrike" kern="0" cap="none" spc="0" normalizeH="0" baseline="0" noProof="0" dirty="0">
                  <a:ln>
                    <a:noFill/>
                  </a:ln>
                  <a:solidFill>
                    <a:srgbClr val="29719F"/>
                  </a:solidFill>
                  <a:effectLst/>
                  <a:uLnTx/>
                  <a:uFillTx/>
                  <a:latin typeface="Century Gothic" panose="020B0502020202020204" pitchFamily="34" charset="0"/>
                  <a:cs typeface="Calibri"/>
                  <a:sym typeface="Century Gothic"/>
                </a:rPr>
                <a:t>X</a:t>
              </a:r>
            </a:p>
          </p:txBody>
        </p:sp>
        <p:sp>
          <p:nvSpPr>
            <p:cNvPr id="88" name="Oval 87">
              <a:extLst>
                <a:ext uri="{FF2B5EF4-FFF2-40B4-BE49-F238E27FC236}">
                  <a16:creationId xmlns:a16="http://schemas.microsoft.com/office/drawing/2014/main" id="{D967D89C-9E8A-426F-8696-51DFC292821D}"/>
                </a:ext>
              </a:extLst>
            </p:cNvPr>
            <p:cNvSpPr>
              <a:spLocks noChangeAspect="1"/>
            </p:cNvSpPr>
            <p:nvPr/>
          </p:nvSpPr>
          <p:spPr>
            <a:xfrm>
              <a:off x="4775902" y="2347276"/>
              <a:ext cx="318484" cy="318482"/>
            </a:xfrm>
            <a:prstGeom prst="ellipse">
              <a:avLst/>
            </a:prstGeom>
            <a:solidFill>
              <a:schemeClr val="bg1"/>
            </a:solidFill>
            <a:ln>
              <a:solidFill>
                <a:srgbClr val="C6CA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r>
                <a:rPr kumimoji="0" lang="en-US" sz="1300" b="1" i="0" u="none" strike="noStrike" kern="0" cap="none" spc="0" normalizeH="0" baseline="0" noProof="0" dirty="0">
                  <a:ln>
                    <a:noFill/>
                  </a:ln>
                  <a:solidFill>
                    <a:srgbClr val="29719F"/>
                  </a:solidFill>
                  <a:effectLst/>
                  <a:uLnTx/>
                  <a:uFillTx/>
                  <a:latin typeface="Century Gothic" panose="020B0502020202020204" pitchFamily="34" charset="0"/>
                  <a:cs typeface="Calibri"/>
                  <a:sym typeface="Century Gothic"/>
                </a:rPr>
                <a:t>X</a:t>
              </a:r>
            </a:p>
          </p:txBody>
        </p:sp>
        <p:sp>
          <p:nvSpPr>
            <p:cNvPr id="89" name="Oval 88">
              <a:extLst>
                <a:ext uri="{FF2B5EF4-FFF2-40B4-BE49-F238E27FC236}">
                  <a16:creationId xmlns:a16="http://schemas.microsoft.com/office/drawing/2014/main" id="{A3FAE937-6C73-4204-B198-1C9EA6087A10}"/>
                </a:ext>
              </a:extLst>
            </p:cNvPr>
            <p:cNvSpPr>
              <a:spLocks noChangeAspect="1"/>
            </p:cNvSpPr>
            <p:nvPr/>
          </p:nvSpPr>
          <p:spPr>
            <a:xfrm>
              <a:off x="4775902" y="4669099"/>
              <a:ext cx="318484" cy="318482"/>
            </a:xfrm>
            <a:prstGeom prst="ellipse">
              <a:avLst/>
            </a:prstGeom>
            <a:solidFill>
              <a:schemeClr val="bg1"/>
            </a:solidFill>
            <a:ln>
              <a:solidFill>
                <a:srgbClr val="C6CA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r>
                <a:rPr kumimoji="0" lang="en-US" sz="1300" b="1" i="0" u="none" strike="noStrike" kern="0" cap="none" spc="0" normalizeH="0" baseline="0" noProof="0" dirty="0">
                  <a:ln>
                    <a:noFill/>
                  </a:ln>
                  <a:solidFill>
                    <a:srgbClr val="29719F"/>
                  </a:solidFill>
                  <a:effectLst/>
                  <a:uLnTx/>
                  <a:uFillTx/>
                  <a:latin typeface="Century Gothic" panose="020B0502020202020204" pitchFamily="34" charset="0"/>
                  <a:cs typeface="Calibri"/>
                  <a:sym typeface="Century Gothic"/>
                </a:rPr>
                <a:t>X</a:t>
              </a:r>
            </a:p>
          </p:txBody>
        </p:sp>
      </p:grpSp>
    </p:spTree>
    <p:extLst>
      <p:ext uri="{BB962C8B-B14F-4D97-AF65-F5344CB8AC3E}">
        <p14:creationId xmlns:p14="http://schemas.microsoft.com/office/powerpoint/2010/main" val="291421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4CB6BC40-630C-4B32-9AD3-B0A2401B6997}"/>
              </a:ext>
            </a:extLst>
          </p:cNvPr>
          <p:cNvSpPr>
            <a:spLocks noChangeAspect="1"/>
          </p:cNvSpPr>
          <p:nvPr/>
        </p:nvSpPr>
        <p:spPr>
          <a:xfrm>
            <a:off x="4416830" y="2306000"/>
            <a:ext cx="363703" cy="363702"/>
          </a:xfrm>
          <a:prstGeom prst="ellipse">
            <a:avLst/>
          </a:prstGeom>
          <a:gradFill flip="none" rotWithShape="1">
            <a:gsLst>
              <a:gs pos="51000">
                <a:srgbClr val="8BB2CB"/>
              </a:gs>
              <a:gs pos="0">
                <a:srgbClr val="2A729F"/>
              </a:gs>
              <a:gs pos="81000">
                <a:srgbClr val="ECF2F6"/>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r>
              <a:rPr kumimoji="0" lang="en-US" sz="1500" b="1" i="0" u="none" strike="noStrike" kern="0" cap="none" spc="0" normalizeH="0" baseline="0" noProof="0" dirty="0">
                <a:ln>
                  <a:noFill/>
                </a:ln>
                <a:solidFill>
                  <a:srgbClr val="FFFFFF"/>
                </a:solidFill>
                <a:effectLst/>
                <a:uLnTx/>
                <a:uFillTx/>
                <a:latin typeface="Century Gothic" panose="020B0502020202020204" pitchFamily="34" charset="0"/>
                <a:cs typeface="Calibri"/>
                <a:sym typeface="Century Gothic"/>
              </a:rPr>
              <a:t>=</a:t>
            </a:r>
          </a:p>
        </p:txBody>
      </p:sp>
      <p:sp>
        <p:nvSpPr>
          <p:cNvPr id="4" name="Rechteck 86">
            <a:extLst>
              <a:ext uri="{FF2B5EF4-FFF2-40B4-BE49-F238E27FC236}">
                <a16:creationId xmlns:a16="http://schemas.microsoft.com/office/drawing/2014/main" id="{8F2FAF6E-E120-4049-B87F-CB5378071151}"/>
              </a:ext>
            </a:extLst>
          </p:cNvPr>
          <p:cNvSpPr/>
          <p:nvPr/>
        </p:nvSpPr>
        <p:spPr bwMode="gray">
          <a:xfrm>
            <a:off x="-428" y="3126"/>
            <a:ext cx="12192428" cy="163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5" name="Titel 1">
            <a:extLst>
              <a:ext uri="{FF2B5EF4-FFF2-40B4-BE49-F238E27FC236}">
                <a16:creationId xmlns:a16="http://schemas.microsoft.com/office/drawing/2014/main" id="{384D7331-B6A9-4292-903F-D5269355B3DD}"/>
              </a:ext>
            </a:extLst>
          </p:cNvPr>
          <p:cNvSpPr txBox="1">
            <a:spLocks/>
          </p:cNvSpPr>
          <p:nvPr/>
        </p:nvSpPr>
        <p:spPr bwMode="gray">
          <a:xfrm>
            <a:off x="912834" y="558213"/>
            <a:ext cx="3790630" cy="5258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b="1" dirty="0">
                <a:latin typeface="Century Gothic" panose="020B0502020202020204" pitchFamily="34" charset="0"/>
              </a:rPr>
              <a:t>MARKET SIZE DRIVERS</a:t>
            </a:r>
          </a:p>
        </p:txBody>
      </p:sp>
      <p:sp>
        <p:nvSpPr>
          <p:cNvPr id="6" name="Rechteck 149">
            <a:extLst>
              <a:ext uri="{FF2B5EF4-FFF2-40B4-BE49-F238E27FC236}">
                <a16:creationId xmlns:a16="http://schemas.microsoft.com/office/drawing/2014/main" id="{2C967438-582A-43E8-9CE5-9187E216AAD0}"/>
              </a:ext>
            </a:extLst>
          </p:cNvPr>
          <p:cNvSpPr/>
          <p:nvPr/>
        </p:nvSpPr>
        <p:spPr bwMode="gray">
          <a:xfrm>
            <a:off x="4786254" y="232600"/>
            <a:ext cx="6488759" cy="1177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The Demand-side approach looks at all suppliers in a market and use their individual sales to build an overall figure. The Supply-side approach takes data about end-users and the product/service of interest</a:t>
            </a:r>
          </a:p>
        </p:txBody>
      </p:sp>
      <p:sp>
        <p:nvSpPr>
          <p:cNvPr id="37" name="Rectangle: Rounded Corners 36">
            <a:extLst>
              <a:ext uri="{FF2B5EF4-FFF2-40B4-BE49-F238E27FC236}">
                <a16:creationId xmlns:a16="http://schemas.microsoft.com/office/drawing/2014/main" id="{1BC9C17B-944D-424F-936E-4A76801448A3}"/>
              </a:ext>
            </a:extLst>
          </p:cNvPr>
          <p:cNvSpPr/>
          <p:nvPr/>
        </p:nvSpPr>
        <p:spPr>
          <a:xfrm>
            <a:off x="8023869" y="2164760"/>
            <a:ext cx="2133540" cy="646182"/>
          </a:xfrm>
          <a:prstGeom prst="roundRect">
            <a:avLst>
              <a:gd name="adj" fmla="val 17111"/>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300" dirty="0">
                <a:latin typeface="Century Gothic" panose="020B0502020202020204" pitchFamily="34" charset="0"/>
              </a:rPr>
              <a:t>Average Price Per Unit</a:t>
            </a:r>
          </a:p>
        </p:txBody>
      </p:sp>
      <p:sp>
        <p:nvSpPr>
          <p:cNvPr id="31" name="Rectangle: Rounded Corners 30">
            <a:extLst>
              <a:ext uri="{FF2B5EF4-FFF2-40B4-BE49-F238E27FC236}">
                <a16:creationId xmlns:a16="http://schemas.microsoft.com/office/drawing/2014/main" id="{639D6562-B8CB-4617-A54D-20A63C20AD5D}"/>
              </a:ext>
            </a:extLst>
          </p:cNvPr>
          <p:cNvSpPr/>
          <p:nvPr/>
        </p:nvSpPr>
        <p:spPr>
          <a:xfrm>
            <a:off x="5029231" y="2164760"/>
            <a:ext cx="2133540" cy="646182"/>
          </a:xfrm>
          <a:prstGeom prst="roundRect">
            <a:avLst>
              <a:gd name="adj" fmla="val 17111"/>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300" dirty="0">
                <a:latin typeface="Century Gothic" panose="020B0502020202020204" pitchFamily="34" charset="0"/>
              </a:rPr>
              <a:t># of Units</a:t>
            </a:r>
          </a:p>
        </p:txBody>
      </p:sp>
      <p:sp>
        <p:nvSpPr>
          <p:cNvPr id="33" name="Rectangle: Rounded Corners 32">
            <a:extLst>
              <a:ext uri="{FF2B5EF4-FFF2-40B4-BE49-F238E27FC236}">
                <a16:creationId xmlns:a16="http://schemas.microsoft.com/office/drawing/2014/main" id="{E010A242-9004-4AB7-9FD4-668B5AF445F9}"/>
              </a:ext>
            </a:extLst>
          </p:cNvPr>
          <p:cNvSpPr/>
          <p:nvPr/>
        </p:nvSpPr>
        <p:spPr>
          <a:xfrm>
            <a:off x="2034592" y="2164760"/>
            <a:ext cx="2133540" cy="646182"/>
          </a:xfrm>
          <a:prstGeom prst="roundRect">
            <a:avLst>
              <a:gd name="adj" fmla="val 16890"/>
            </a:avLst>
          </a:prstGeom>
          <a:solidFill>
            <a:srgbClr val="29719F"/>
          </a:solidFill>
          <a:ln w="9525">
            <a:noFill/>
            <a:prstDash val="sysDash"/>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300" b="1" dirty="0">
                <a:solidFill>
                  <a:schemeClr val="bg1"/>
                </a:solidFill>
                <a:latin typeface="Century Gothic" panose="020B0502020202020204" pitchFamily="34" charset="0"/>
              </a:rPr>
              <a:t>Market Size</a:t>
            </a:r>
          </a:p>
        </p:txBody>
      </p:sp>
      <p:sp>
        <p:nvSpPr>
          <p:cNvPr id="36" name="Oval 35">
            <a:extLst>
              <a:ext uri="{FF2B5EF4-FFF2-40B4-BE49-F238E27FC236}">
                <a16:creationId xmlns:a16="http://schemas.microsoft.com/office/drawing/2014/main" id="{FF7BDF49-1E19-4385-8DE9-F1806AAFC1B6}"/>
              </a:ext>
            </a:extLst>
          </p:cNvPr>
          <p:cNvSpPr>
            <a:spLocks noChangeAspect="1"/>
          </p:cNvSpPr>
          <p:nvPr/>
        </p:nvSpPr>
        <p:spPr>
          <a:xfrm>
            <a:off x="7411469" y="2306000"/>
            <a:ext cx="363703" cy="363702"/>
          </a:xfrm>
          <a:prstGeom prst="ellipse">
            <a:avLst/>
          </a:prstGeom>
          <a:gradFill flip="none" rotWithShape="1">
            <a:gsLst>
              <a:gs pos="51000">
                <a:srgbClr val="8BB2CB"/>
              </a:gs>
              <a:gs pos="0">
                <a:srgbClr val="2A729F"/>
              </a:gs>
              <a:gs pos="81000">
                <a:srgbClr val="ECF2F6"/>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90000"/>
              </a:lnSpc>
              <a:spcBef>
                <a:spcPts val="100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Century Gothic" panose="020B0502020202020204" pitchFamily="34" charset="0"/>
                <a:cs typeface="Calibri"/>
                <a:sym typeface="Century Gothic"/>
              </a:rPr>
              <a:t>X</a:t>
            </a:r>
          </a:p>
        </p:txBody>
      </p:sp>
      <p:sp>
        <p:nvSpPr>
          <p:cNvPr id="39" name="Rectangle: Rounded Corners 38">
            <a:extLst>
              <a:ext uri="{FF2B5EF4-FFF2-40B4-BE49-F238E27FC236}">
                <a16:creationId xmlns:a16="http://schemas.microsoft.com/office/drawing/2014/main" id="{73BFD26B-445B-4656-ADC0-3FFEF848B467}"/>
              </a:ext>
            </a:extLst>
          </p:cNvPr>
          <p:cNvSpPr/>
          <p:nvPr/>
        </p:nvSpPr>
        <p:spPr>
          <a:xfrm>
            <a:off x="916988" y="3451677"/>
            <a:ext cx="4360440" cy="2822710"/>
          </a:xfrm>
          <a:prstGeom prst="roundRect">
            <a:avLst>
              <a:gd name="adj" fmla="val 5578"/>
            </a:avLst>
          </a:prstGeom>
          <a:solidFill>
            <a:srgbClr val="E6E6E6">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endParaRPr lang="en-US" sz="1200" b="1" dirty="0">
              <a:solidFill>
                <a:schemeClr val="lt1"/>
              </a:solidFill>
              <a:latin typeface="Century Gothic" panose="020B0502020202020204" pitchFamily="34" charset="0"/>
            </a:endParaRPr>
          </a:p>
        </p:txBody>
      </p:sp>
      <p:sp>
        <p:nvSpPr>
          <p:cNvPr id="43" name="Rectangle: Top Corners Rounded 42">
            <a:extLst>
              <a:ext uri="{FF2B5EF4-FFF2-40B4-BE49-F238E27FC236}">
                <a16:creationId xmlns:a16="http://schemas.microsoft.com/office/drawing/2014/main" id="{446CEC3B-E0FB-4F68-B358-C48928B986BA}"/>
              </a:ext>
            </a:extLst>
          </p:cNvPr>
          <p:cNvSpPr/>
          <p:nvPr/>
        </p:nvSpPr>
        <p:spPr>
          <a:xfrm>
            <a:off x="1018847" y="3559576"/>
            <a:ext cx="4156722" cy="495532"/>
          </a:xfrm>
          <a:prstGeom prst="round2SameRect">
            <a:avLst>
              <a:gd name="adj1" fmla="val 2009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r>
              <a:rPr lang="en-US" sz="1500" b="1" dirty="0">
                <a:solidFill>
                  <a:srgbClr val="29719F"/>
                </a:solidFill>
                <a:latin typeface="Century Gothic" panose="020B0502020202020204" pitchFamily="34" charset="0"/>
              </a:rPr>
              <a:t>From the Demand Side</a:t>
            </a:r>
          </a:p>
        </p:txBody>
      </p:sp>
      <p:sp>
        <p:nvSpPr>
          <p:cNvPr id="46" name="Rectangle: Rounded Corners 45">
            <a:extLst>
              <a:ext uri="{FF2B5EF4-FFF2-40B4-BE49-F238E27FC236}">
                <a16:creationId xmlns:a16="http://schemas.microsoft.com/office/drawing/2014/main" id="{E472A41F-C0D6-4207-B2FC-C2F0520F7992}"/>
              </a:ext>
            </a:extLst>
          </p:cNvPr>
          <p:cNvSpPr/>
          <p:nvPr/>
        </p:nvSpPr>
        <p:spPr>
          <a:xfrm>
            <a:off x="2369457" y="4300233"/>
            <a:ext cx="1455502" cy="646182"/>
          </a:xfrm>
          <a:prstGeom prst="roundRect">
            <a:avLst>
              <a:gd name="adj" fmla="val 17111"/>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300" dirty="0">
                <a:latin typeface="Century Gothic" panose="020B0502020202020204" pitchFamily="34" charset="0"/>
              </a:rPr>
              <a:t># of Units</a:t>
            </a:r>
          </a:p>
        </p:txBody>
      </p:sp>
      <p:sp>
        <p:nvSpPr>
          <p:cNvPr id="47" name="Rectangle: Rounded Corners 46">
            <a:extLst>
              <a:ext uri="{FF2B5EF4-FFF2-40B4-BE49-F238E27FC236}">
                <a16:creationId xmlns:a16="http://schemas.microsoft.com/office/drawing/2014/main" id="{A4F9436C-5F3B-4EB9-A1AD-862D07F10058}"/>
              </a:ext>
            </a:extLst>
          </p:cNvPr>
          <p:cNvSpPr/>
          <p:nvPr/>
        </p:nvSpPr>
        <p:spPr>
          <a:xfrm>
            <a:off x="1188392" y="5347548"/>
            <a:ext cx="1771996" cy="646182"/>
          </a:xfrm>
          <a:prstGeom prst="roundRect">
            <a:avLst>
              <a:gd name="adj" fmla="val 17111"/>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300" dirty="0">
                <a:latin typeface="Century Gothic" panose="020B0502020202020204" pitchFamily="34" charset="0"/>
              </a:rPr>
              <a:t># of Customers</a:t>
            </a:r>
          </a:p>
        </p:txBody>
      </p:sp>
      <p:sp>
        <p:nvSpPr>
          <p:cNvPr id="48" name="Rectangle: Rounded Corners 47">
            <a:extLst>
              <a:ext uri="{FF2B5EF4-FFF2-40B4-BE49-F238E27FC236}">
                <a16:creationId xmlns:a16="http://schemas.microsoft.com/office/drawing/2014/main" id="{F5510E68-F118-4350-BC23-E45D75DCB4FA}"/>
              </a:ext>
            </a:extLst>
          </p:cNvPr>
          <p:cNvSpPr/>
          <p:nvPr/>
        </p:nvSpPr>
        <p:spPr>
          <a:xfrm>
            <a:off x="3234028" y="5347548"/>
            <a:ext cx="1771996" cy="646182"/>
          </a:xfrm>
          <a:prstGeom prst="roundRect">
            <a:avLst>
              <a:gd name="adj" fmla="val 17111"/>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300" dirty="0">
                <a:latin typeface="Century Gothic" panose="020B0502020202020204" pitchFamily="34" charset="0"/>
              </a:rPr>
              <a:t># of Units Bought per Customer</a:t>
            </a:r>
          </a:p>
        </p:txBody>
      </p:sp>
      <p:cxnSp>
        <p:nvCxnSpPr>
          <p:cNvPr id="58" name="Connector: Elbow 57">
            <a:extLst>
              <a:ext uri="{FF2B5EF4-FFF2-40B4-BE49-F238E27FC236}">
                <a16:creationId xmlns:a16="http://schemas.microsoft.com/office/drawing/2014/main" id="{F2D244D9-EEE7-4FC6-971F-891DF279F670}"/>
              </a:ext>
            </a:extLst>
          </p:cNvPr>
          <p:cNvCxnSpPr>
            <a:stCxn id="47" idx="0"/>
            <a:endCxn id="46" idx="2"/>
          </p:cNvCxnSpPr>
          <p:nvPr/>
        </p:nvCxnSpPr>
        <p:spPr>
          <a:xfrm rot="5400000" flipH="1" flipV="1">
            <a:off x="2385233" y="4635573"/>
            <a:ext cx="401133" cy="1022818"/>
          </a:xfrm>
          <a:prstGeom prst="bentConnector3">
            <a:avLst/>
          </a:prstGeom>
          <a:solidFill>
            <a:schemeClr val="bg1"/>
          </a:solidFill>
          <a:ln w="9525">
            <a:solidFill>
              <a:srgbClr val="A3AAAB"/>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A2AA25C-F823-4D84-AB46-966A48B7112B}"/>
              </a:ext>
            </a:extLst>
          </p:cNvPr>
          <p:cNvCxnSpPr>
            <a:cxnSpLocks/>
            <a:stCxn id="48" idx="0"/>
            <a:endCxn id="46" idx="2"/>
          </p:cNvCxnSpPr>
          <p:nvPr/>
        </p:nvCxnSpPr>
        <p:spPr>
          <a:xfrm rot="16200000" flipV="1">
            <a:off x="3408051" y="4635573"/>
            <a:ext cx="401133" cy="1022818"/>
          </a:xfrm>
          <a:prstGeom prst="bentConnector3">
            <a:avLst/>
          </a:prstGeom>
          <a:solidFill>
            <a:schemeClr val="bg1"/>
          </a:solidFill>
          <a:ln w="9525">
            <a:solidFill>
              <a:srgbClr val="A3AAAB"/>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401353E-6D55-42C2-87D5-381E1CA33896}"/>
              </a:ext>
            </a:extLst>
          </p:cNvPr>
          <p:cNvSpPr>
            <a:spLocks noChangeAspect="1"/>
          </p:cNvSpPr>
          <p:nvPr/>
        </p:nvSpPr>
        <p:spPr>
          <a:xfrm>
            <a:off x="2958911" y="5066196"/>
            <a:ext cx="276594" cy="276592"/>
          </a:xfrm>
          <a:prstGeom prst="ellipse">
            <a:avLst/>
          </a:prstGeom>
          <a:solidFill>
            <a:schemeClr val="bg1"/>
          </a:solidFill>
          <a:ln w="9525">
            <a:no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300" b="1" dirty="0">
                <a:solidFill>
                  <a:schemeClr val="accent1"/>
                </a:solidFill>
                <a:latin typeface="Century Gothic" panose="020B0502020202020204" pitchFamily="34" charset="0"/>
                <a:sym typeface="Century Gothic"/>
              </a:rPr>
              <a:t>X</a:t>
            </a:r>
          </a:p>
        </p:txBody>
      </p:sp>
      <p:sp>
        <p:nvSpPr>
          <p:cNvPr id="42" name="Rectangle: Rounded Corners 41">
            <a:extLst>
              <a:ext uri="{FF2B5EF4-FFF2-40B4-BE49-F238E27FC236}">
                <a16:creationId xmlns:a16="http://schemas.microsoft.com/office/drawing/2014/main" id="{D6619710-1CBD-4AFD-822A-DFFE5CD24E2E}"/>
              </a:ext>
            </a:extLst>
          </p:cNvPr>
          <p:cNvSpPr/>
          <p:nvPr/>
        </p:nvSpPr>
        <p:spPr>
          <a:xfrm>
            <a:off x="6914573" y="3451677"/>
            <a:ext cx="4360440" cy="2822710"/>
          </a:xfrm>
          <a:prstGeom prst="roundRect">
            <a:avLst>
              <a:gd name="adj" fmla="val 5578"/>
            </a:avLst>
          </a:prstGeom>
          <a:solidFill>
            <a:srgbClr val="E6E6E6">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endParaRPr lang="en-US" sz="1200" b="1" dirty="0">
              <a:solidFill>
                <a:schemeClr val="lt1"/>
              </a:solidFill>
              <a:latin typeface="Century Gothic" panose="020B0502020202020204" pitchFamily="34" charset="0"/>
            </a:endParaRPr>
          </a:p>
        </p:txBody>
      </p:sp>
      <p:sp>
        <p:nvSpPr>
          <p:cNvPr id="45" name="Rectangle: Top Corners Rounded 44">
            <a:extLst>
              <a:ext uri="{FF2B5EF4-FFF2-40B4-BE49-F238E27FC236}">
                <a16:creationId xmlns:a16="http://schemas.microsoft.com/office/drawing/2014/main" id="{287277A7-62F5-4B77-B2C8-3CF951110829}"/>
              </a:ext>
            </a:extLst>
          </p:cNvPr>
          <p:cNvSpPr/>
          <p:nvPr/>
        </p:nvSpPr>
        <p:spPr>
          <a:xfrm>
            <a:off x="7016430" y="3559576"/>
            <a:ext cx="4156722" cy="495532"/>
          </a:xfrm>
          <a:prstGeom prst="round2SameRect">
            <a:avLst>
              <a:gd name="adj1" fmla="val 20093"/>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r>
              <a:rPr lang="en-US" sz="1500" b="1" dirty="0">
                <a:solidFill>
                  <a:srgbClr val="29719F"/>
                </a:solidFill>
                <a:latin typeface="Century Gothic" panose="020B0502020202020204" pitchFamily="34" charset="0"/>
              </a:rPr>
              <a:t>From the Supply Side</a:t>
            </a:r>
          </a:p>
        </p:txBody>
      </p:sp>
      <p:sp>
        <p:nvSpPr>
          <p:cNvPr id="65" name="Rectangle: Rounded Corners 64">
            <a:extLst>
              <a:ext uri="{FF2B5EF4-FFF2-40B4-BE49-F238E27FC236}">
                <a16:creationId xmlns:a16="http://schemas.microsoft.com/office/drawing/2014/main" id="{BC7537BC-6C6B-4CC5-A398-00E524B95E87}"/>
              </a:ext>
            </a:extLst>
          </p:cNvPr>
          <p:cNvSpPr/>
          <p:nvPr/>
        </p:nvSpPr>
        <p:spPr>
          <a:xfrm>
            <a:off x="8367042" y="4300233"/>
            <a:ext cx="1455502" cy="646182"/>
          </a:xfrm>
          <a:prstGeom prst="roundRect">
            <a:avLst>
              <a:gd name="adj" fmla="val 17111"/>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300" dirty="0">
                <a:latin typeface="Century Gothic" panose="020B0502020202020204" pitchFamily="34" charset="0"/>
              </a:rPr>
              <a:t># of Units</a:t>
            </a:r>
          </a:p>
        </p:txBody>
      </p:sp>
      <p:sp>
        <p:nvSpPr>
          <p:cNvPr id="66" name="Rectangle: Rounded Corners 65">
            <a:extLst>
              <a:ext uri="{FF2B5EF4-FFF2-40B4-BE49-F238E27FC236}">
                <a16:creationId xmlns:a16="http://schemas.microsoft.com/office/drawing/2014/main" id="{4B105237-33C4-485C-9EEB-36DBC0578564}"/>
              </a:ext>
            </a:extLst>
          </p:cNvPr>
          <p:cNvSpPr/>
          <p:nvPr/>
        </p:nvSpPr>
        <p:spPr>
          <a:xfrm>
            <a:off x="7185977" y="5347548"/>
            <a:ext cx="1771996" cy="646182"/>
          </a:xfrm>
          <a:prstGeom prst="roundRect">
            <a:avLst>
              <a:gd name="adj" fmla="val 17111"/>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300" dirty="0">
                <a:latin typeface="Century Gothic" panose="020B0502020202020204" pitchFamily="34" charset="0"/>
              </a:rPr>
              <a:t># of Suppliers</a:t>
            </a:r>
          </a:p>
        </p:txBody>
      </p:sp>
      <p:sp>
        <p:nvSpPr>
          <p:cNvPr id="67" name="Rectangle: Rounded Corners 66">
            <a:extLst>
              <a:ext uri="{FF2B5EF4-FFF2-40B4-BE49-F238E27FC236}">
                <a16:creationId xmlns:a16="http://schemas.microsoft.com/office/drawing/2014/main" id="{CBADC25B-7C35-4E3E-9F5C-D69D376C73C7}"/>
              </a:ext>
            </a:extLst>
          </p:cNvPr>
          <p:cNvSpPr/>
          <p:nvPr/>
        </p:nvSpPr>
        <p:spPr>
          <a:xfrm>
            <a:off x="9231613" y="5347548"/>
            <a:ext cx="1771996" cy="646182"/>
          </a:xfrm>
          <a:prstGeom prst="roundRect">
            <a:avLst>
              <a:gd name="adj" fmla="val 17111"/>
            </a:avLst>
          </a:prstGeom>
          <a:solidFill>
            <a:schemeClr val="bg1"/>
          </a:solidFill>
          <a:ln w="9525">
            <a:solidFill>
              <a:srgbClr val="A3AAAB"/>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300" dirty="0">
                <a:latin typeface="Century Gothic" panose="020B0502020202020204" pitchFamily="34" charset="0"/>
              </a:rPr>
              <a:t># of Units Sold</a:t>
            </a:r>
          </a:p>
          <a:p>
            <a:pPr algn="ctr"/>
            <a:r>
              <a:rPr lang="en-US" sz="1300" dirty="0">
                <a:latin typeface="Century Gothic" panose="020B0502020202020204" pitchFamily="34" charset="0"/>
              </a:rPr>
              <a:t>per Supplier</a:t>
            </a:r>
          </a:p>
        </p:txBody>
      </p:sp>
      <p:cxnSp>
        <p:nvCxnSpPr>
          <p:cNvPr id="68" name="Connector: Elbow 67">
            <a:extLst>
              <a:ext uri="{FF2B5EF4-FFF2-40B4-BE49-F238E27FC236}">
                <a16:creationId xmlns:a16="http://schemas.microsoft.com/office/drawing/2014/main" id="{EBA2B8F8-9D6F-4FCC-9868-E6556DF14D15}"/>
              </a:ext>
            </a:extLst>
          </p:cNvPr>
          <p:cNvCxnSpPr>
            <a:stCxn id="66" idx="0"/>
            <a:endCxn id="65" idx="2"/>
          </p:cNvCxnSpPr>
          <p:nvPr/>
        </p:nvCxnSpPr>
        <p:spPr>
          <a:xfrm rot="5400000" flipH="1" flipV="1">
            <a:off x="8382818" y="4635573"/>
            <a:ext cx="401133" cy="1022818"/>
          </a:xfrm>
          <a:prstGeom prst="bentConnector3">
            <a:avLst/>
          </a:prstGeom>
          <a:solidFill>
            <a:schemeClr val="bg1"/>
          </a:solidFill>
          <a:ln w="9525">
            <a:solidFill>
              <a:srgbClr val="A3AAAB"/>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012CA739-6122-40AE-9F2D-DC50F5A3927D}"/>
              </a:ext>
            </a:extLst>
          </p:cNvPr>
          <p:cNvCxnSpPr>
            <a:cxnSpLocks/>
            <a:stCxn id="67" idx="0"/>
            <a:endCxn id="65" idx="2"/>
          </p:cNvCxnSpPr>
          <p:nvPr/>
        </p:nvCxnSpPr>
        <p:spPr>
          <a:xfrm rot="16200000" flipV="1">
            <a:off x="9405636" y="4635573"/>
            <a:ext cx="401133" cy="1022818"/>
          </a:xfrm>
          <a:prstGeom prst="bentConnector3">
            <a:avLst/>
          </a:prstGeom>
          <a:solidFill>
            <a:schemeClr val="bg1"/>
          </a:solidFill>
          <a:ln w="9525">
            <a:solidFill>
              <a:srgbClr val="A3AAAB"/>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D140ADA9-D2FB-4738-B725-080E0D38DB1D}"/>
              </a:ext>
            </a:extLst>
          </p:cNvPr>
          <p:cNvSpPr>
            <a:spLocks noChangeAspect="1"/>
          </p:cNvSpPr>
          <p:nvPr/>
        </p:nvSpPr>
        <p:spPr>
          <a:xfrm>
            <a:off x="8956496" y="5066196"/>
            <a:ext cx="276594" cy="276592"/>
          </a:xfrm>
          <a:prstGeom prst="ellipse">
            <a:avLst/>
          </a:prstGeom>
          <a:solidFill>
            <a:schemeClr val="bg1"/>
          </a:solidFill>
          <a:ln w="9525">
            <a:no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300" b="1" dirty="0">
                <a:solidFill>
                  <a:schemeClr val="accent1"/>
                </a:solidFill>
                <a:latin typeface="Century Gothic" panose="020B0502020202020204" pitchFamily="34" charset="0"/>
                <a:sym typeface="Century Gothic"/>
              </a:rPr>
              <a:t>X</a:t>
            </a:r>
          </a:p>
        </p:txBody>
      </p:sp>
      <p:sp>
        <p:nvSpPr>
          <p:cNvPr id="74" name="Arrow: Bent 73">
            <a:extLst>
              <a:ext uri="{FF2B5EF4-FFF2-40B4-BE49-F238E27FC236}">
                <a16:creationId xmlns:a16="http://schemas.microsoft.com/office/drawing/2014/main" id="{649859D2-162F-402A-873B-4EEA4B1F10F2}"/>
              </a:ext>
            </a:extLst>
          </p:cNvPr>
          <p:cNvSpPr/>
          <p:nvPr/>
        </p:nvSpPr>
        <p:spPr>
          <a:xfrm flipV="1">
            <a:off x="6027299" y="2979738"/>
            <a:ext cx="554476" cy="2007640"/>
          </a:xfrm>
          <a:prstGeom prst="bentArrow">
            <a:avLst/>
          </a:prstGeom>
          <a:gradFill flip="none" rotWithShape="1">
            <a:gsLst>
              <a:gs pos="0">
                <a:schemeClr val="accent1">
                  <a:lumMod val="60000"/>
                  <a:lumOff val="40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Bent 76">
            <a:extLst>
              <a:ext uri="{FF2B5EF4-FFF2-40B4-BE49-F238E27FC236}">
                <a16:creationId xmlns:a16="http://schemas.microsoft.com/office/drawing/2014/main" id="{A92CDD4D-E5A7-48E8-A5F4-A4D332F1F453}"/>
              </a:ext>
            </a:extLst>
          </p:cNvPr>
          <p:cNvSpPr/>
          <p:nvPr/>
        </p:nvSpPr>
        <p:spPr>
          <a:xfrm flipH="1" flipV="1">
            <a:off x="5610225" y="2979738"/>
            <a:ext cx="554476" cy="2007640"/>
          </a:xfrm>
          <a:prstGeom prst="bentArrow">
            <a:avLst/>
          </a:prstGeom>
          <a:gradFill flip="none" rotWithShape="1">
            <a:gsLst>
              <a:gs pos="0">
                <a:schemeClr val="accent1">
                  <a:lumMod val="60000"/>
                  <a:lumOff val="40000"/>
                </a:schemeClr>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TextBox 78">
            <a:extLst>
              <a:ext uri="{FF2B5EF4-FFF2-40B4-BE49-F238E27FC236}">
                <a16:creationId xmlns:a16="http://schemas.microsoft.com/office/drawing/2014/main" id="{F86AA804-67CC-402B-9807-636A7C68E0F4}"/>
              </a:ext>
            </a:extLst>
          </p:cNvPr>
          <p:cNvSpPr txBox="1"/>
          <p:nvPr/>
        </p:nvSpPr>
        <p:spPr>
          <a:xfrm>
            <a:off x="5900259" y="3082345"/>
            <a:ext cx="404278" cy="369332"/>
          </a:xfrm>
          <a:prstGeom prst="rect">
            <a:avLst/>
          </a:prstGeom>
          <a:noFill/>
        </p:spPr>
        <p:txBody>
          <a:bodyPr wrap="none" rtlCol="0">
            <a:spAutoFit/>
          </a:bodyPr>
          <a:lstStyle/>
          <a:p>
            <a:r>
              <a:rPr lang="en-US" dirty="0">
                <a:solidFill>
                  <a:srgbClr val="29719F"/>
                </a:solidFill>
                <a:latin typeface="Century Gothic" panose="020B0502020202020204" pitchFamily="34" charset="0"/>
              </a:rPr>
              <a:t>or</a:t>
            </a:r>
          </a:p>
        </p:txBody>
      </p:sp>
    </p:spTree>
    <p:extLst>
      <p:ext uri="{BB962C8B-B14F-4D97-AF65-F5344CB8AC3E}">
        <p14:creationId xmlns:p14="http://schemas.microsoft.com/office/powerpoint/2010/main" val="152010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par>
                                <p:cTn id="10" presetID="10" presetClass="entr" presetSubtype="0" fill="hold" grpId="0" nodeType="withEffect">
                                  <p:stCondLst>
                                    <p:cond delay="9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63" presetClass="path" presetSubtype="0" accel="50000" decel="50000" fill="hold" grpId="1" nodeType="withEffect">
                                  <p:stCondLst>
                                    <p:cond delay="900"/>
                                  </p:stCondLst>
                                  <p:childTnLst>
                                    <p:animMotion origin="layout" path="M -0.0552 -1.48148E-6 L -2.5E-6 -1.48148E-6 " pathEditMode="relative" rAng="0" ptsTypes="AA">
                                      <p:cBhvr>
                                        <p:cTn id="14" dur="1250" fill="hold"/>
                                        <p:tgtEl>
                                          <p:spTgt spid="35"/>
                                        </p:tgtEl>
                                        <p:attrNameLst>
                                          <p:attrName>ppt_x</p:attrName>
                                          <p:attrName>ppt_y</p:attrName>
                                        </p:attrNameLst>
                                      </p:cBhvr>
                                      <p:rCtr x="2734" y="0"/>
                                    </p:animMotion>
                                  </p:childTnLst>
                                </p:cTn>
                              </p:par>
                              <p:par>
                                <p:cTn id="15" presetID="22" presetClass="entr" presetSubtype="2" fill="hold" grpId="0" nodeType="withEffect">
                                  <p:stCondLst>
                                    <p:cond delay="175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1000"/>
                                        <p:tgtEl>
                                          <p:spTgt spid="31"/>
                                        </p:tgtEl>
                                      </p:cBhvr>
                                    </p:animEffect>
                                  </p:childTnLst>
                                </p:cTn>
                              </p:par>
                              <p:par>
                                <p:cTn id="18" presetID="22" presetClass="entr" presetSubtype="8" fill="hold" grpId="0" nodeType="withEffect">
                                  <p:stCondLst>
                                    <p:cond delay="175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1000"/>
                                        <p:tgtEl>
                                          <p:spTgt spid="37"/>
                                        </p:tgtEl>
                                      </p:cBhvr>
                                    </p:animEffect>
                                  </p:childTnLst>
                                </p:cTn>
                              </p:par>
                              <p:par>
                                <p:cTn id="21" presetID="49" presetClass="entr" presetSubtype="0" decel="100000" fill="hold" grpId="0" nodeType="withEffect">
                                  <p:stCondLst>
                                    <p:cond delay="1750"/>
                                  </p:stCondLst>
                                  <p:childTnLst>
                                    <p:set>
                                      <p:cBhvr>
                                        <p:cTn id="22" dur="1" fill="hold">
                                          <p:stCondLst>
                                            <p:cond delay="0"/>
                                          </p:stCondLst>
                                        </p:cTn>
                                        <p:tgtEl>
                                          <p:spTgt spid="36"/>
                                        </p:tgtEl>
                                        <p:attrNameLst>
                                          <p:attrName>style.visibility</p:attrName>
                                        </p:attrNameLst>
                                      </p:cBhvr>
                                      <p:to>
                                        <p:strVal val="visible"/>
                                      </p:to>
                                    </p:set>
                                    <p:anim calcmode="lin" valueType="num">
                                      <p:cBhvr>
                                        <p:cTn id="23" dur="1000" fill="hold"/>
                                        <p:tgtEl>
                                          <p:spTgt spid="36"/>
                                        </p:tgtEl>
                                        <p:attrNameLst>
                                          <p:attrName>ppt_w</p:attrName>
                                        </p:attrNameLst>
                                      </p:cBhvr>
                                      <p:tavLst>
                                        <p:tav tm="0">
                                          <p:val>
                                            <p:fltVal val="0"/>
                                          </p:val>
                                        </p:tav>
                                        <p:tav tm="100000">
                                          <p:val>
                                            <p:strVal val="#ppt_w"/>
                                          </p:val>
                                        </p:tav>
                                      </p:tavLst>
                                    </p:anim>
                                    <p:anim calcmode="lin" valueType="num">
                                      <p:cBhvr>
                                        <p:cTn id="24" dur="1000" fill="hold"/>
                                        <p:tgtEl>
                                          <p:spTgt spid="36"/>
                                        </p:tgtEl>
                                        <p:attrNameLst>
                                          <p:attrName>ppt_h</p:attrName>
                                        </p:attrNameLst>
                                      </p:cBhvr>
                                      <p:tavLst>
                                        <p:tav tm="0">
                                          <p:val>
                                            <p:fltVal val="0"/>
                                          </p:val>
                                        </p:tav>
                                        <p:tav tm="100000">
                                          <p:val>
                                            <p:strVal val="#ppt_h"/>
                                          </p:val>
                                        </p:tav>
                                      </p:tavLst>
                                    </p:anim>
                                    <p:anim calcmode="lin" valueType="num">
                                      <p:cBhvr>
                                        <p:cTn id="25" dur="1000" fill="hold"/>
                                        <p:tgtEl>
                                          <p:spTgt spid="36"/>
                                        </p:tgtEl>
                                        <p:attrNameLst>
                                          <p:attrName>style.rotation</p:attrName>
                                        </p:attrNameLst>
                                      </p:cBhvr>
                                      <p:tavLst>
                                        <p:tav tm="0">
                                          <p:val>
                                            <p:fltVal val="360"/>
                                          </p:val>
                                        </p:tav>
                                        <p:tav tm="100000">
                                          <p:val>
                                            <p:fltVal val="0"/>
                                          </p:val>
                                        </p:tav>
                                      </p:tavLst>
                                    </p:anim>
                                    <p:animEffect transition="in" filter="fade">
                                      <p:cBhvr>
                                        <p:cTn id="26" dur="1000"/>
                                        <p:tgtEl>
                                          <p:spTgt spid="36"/>
                                        </p:tgtEl>
                                      </p:cBhvr>
                                    </p:animEffect>
                                  </p:childTnLst>
                                </p:cTn>
                              </p:par>
                              <p:par>
                                <p:cTn id="27" presetID="10" presetClass="entr" presetSubtype="0" fill="hold" grpId="0" nodeType="withEffect">
                                  <p:stCondLst>
                                    <p:cond delay="250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par>
                                <p:cTn id="30" presetID="42" presetClass="path" presetSubtype="0" accel="50000" decel="50000" fill="hold" grpId="1" nodeType="withEffect">
                                  <p:stCondLst>
                                    <p:cond delay="2500"/>
                                  </p:stCondLst>
                                  <p:childTnLst>
                                    <p:animMotion origin="layout" path="M -8.33333E-7 -0.02685 L -8.33333E-7 2.22222E-6 " pathEditMode="relative" rAng="0" ptsTypes="AA">
                                      <p:cBhvr>
                                        <p:cTn id="31" dur="1000" fill="hold"/>
                                        <p:tgtEl>
                                          <p:spTgt spid="79"/>
                                        </p:tgtEl>
                                        <p:attrNameLst>
                                          <p:attrName>ppt_x</p:attrName>
                                          <p:attrName>ppt_y</p:attrName>
                                        </p:attrNameLst>
                                      </p:cBhvr>
                                      <p:rCtr x="0" y="1412"/>
                                    </p:animMotion>
                                  </p:childTnLst>
                                </p:cTn>
                              </p:par>
                              <p:par>
                                <p:cTn id="32" presetID="12" presetClass="entr" presetSubtype="8" fill="hold" grpId="0" nodeType="withEffect">
                                  <p:stCondLst>
                                    <p:cond delay="2500"/>
                                  </p:stCondLst>
                                  <p:childTnLst>
                                    <p:set>
                                      <p:cBhvr>
                                        <p:cTn id="33" dur="1" fill="hold">
                                          <p:stCondLst>
                                            <p:cond delay="0"/>
                                          </p:stCondLst>
                                        </p:cTn>
                                        <p:tgtEl>
                                          <p:spTgt spid="74"/>
                                        </p:tgtEl>
                                        <p:attrNameLst>
                                          <p:attrName>style.visibility</p:attrName>
                                        </p:attrNameLst>
                                      </p:cBhvr>
                                      <p:to>
                                        <p:strVal val="visible"/>
                                      </p:to>
                                    </p:set>
                                    <p:anim calcmode="lin" valueType="num">
                                      <p:cBhvr additive="base">
                                        <p:cTn id="34" dur="1000"/>
                                        <p:tgtEl>
                                          <p:spTgt spid="74"/>
                                        </p:tgtEl>
                                        <p:attrNameLst>
                                          <p:attrName>ppt_x</p:attrName>
                                        </p:attrNameLst>
                                      </p:cBhvr>
                                      <p:tavLst>
                                        <p:tav tm="0">
                                          <p:val>
                                            <p:strVal val="#ppt_x-#ppt_w*1.125000"/>
                                          </p:val>
                                        </p:tav>
                                        <p:tav tm="100000">
                                          <p:val>
                                            <p:strVal val="#ppt_x"/>
                                          </p:val>
                                        </p:tav>
                                      </p:tavLst>
                                    </p:anim>
                                    <p:animEffect transition="in" filter="wipe(right)">
                                      <p:cBhvr>
                                        <p:cTn id="35" dur="1000"/>
                                        <p:tgtEl>
                                          <p:spTgt spid="74"/>
                                        </p:tgtEl>
                                      </p:cBhvr>
                                    </p:animEffect>
                                  </p:childTnLst>
                                </p:cTn>
                              </p:par>
                              <p:par>
                                <p:cTn id="36" presetID="12" presetClass="entr" presetSubtype="2" fill="hold" grpId="0" nodeType="withEffect">
                                  <p:stCondLst>
                                    <p:cond delay="2500"/>
                                  </p:stCondLst>
                                  <p:childTnLst>
                                    <p:set>
                                      <p:cBhvr>
                                        <p:cTn id="37" dur="1" fill="hold">
                                          <p:stCondLst>
                                            <p:cond delay="0"/>
                                          </p:stCondLst>
                                        </p:cTn>
                                        <p:tgtEl>
                                          <p:spTgt spid="77"/>
                                        </p:tgtEl>
                                        <p:attrNameLst>
                                          <p:attrName>style.visibility</p:attrName>
                                        </p:attrNameLst>
                                      </p:cBhvr>
                                      <p:to>
                                        <p:strVal val="visible"/>
                                      </p:to>
                                    </p:set>
                                    <p:anim calcmode="lin" valueType="num">
                                      <p:cBhvr additive="base">
                                        <p:cTn id="38" dur="1000"/>
                                        <p:tgtEl>
                                          <p:spTgt spid="77"/>
                                        </p:tgtEl>
                                        <p:attrNameLst>
                                          <p:attrName>ppt_x</p:attrName>
                                        </p:attrNameLst>
                                      </p:cBhvr>
                                      <p:tavLst>
                                        <p:tav tm="0">
                                          <p:val>
                                            <p:strVal val="#ppt_x+#ppt_w*1.125000"/>
                                          </p:val>
                                        </p:tav>
                                        <p:tav tm="100000">
                                          <p:val>
                                            <p:strVal val="#ppt_x"/>
                                          </p:val>
                                        </p:tav>
                                      </p:tavLst>
                                    </p:anim>
                                    <p:animEffect transition="in" filter="wipe(left)">
                                      <p:cBhvr>
                                        <p:cTn id="39" dur="1000"/>
                                        <p:tgtEl>
                                          <p:spTgt spid="77"/>
                                        </p:tgtEl>
                                      </p:cBhvr>
                                    </p:animEffect>
                                  </p:childTnLst>
                                </p:cTn>
                              </p:par>
                              <p:par>
                                <p:cTn id="40" presetID="55" presetClass="entr" presetSubtype="0" fill="hold" grpId="0" nodeType="withEffect">
                                  <p:stCondLst>
                                    <p:cond delay="325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strVal val="#ppt_w*0.70"/>
                                          </p:val>
                                        </p:tav>
                                        <p:tav tm="100000">
                                          <p:val>
                                            <p:strVal val="#ppt_w"/>
                                          </p:val>
                                        </p:tav>
                                      </p:tavLst>
                                    </p:anim>
                                    <p:anim calcmode="lin" valueType="num">
                                      <p:cBhvr>
                                        <p:cTn id="43" dur="1000" fill="hold"/>
                                        <p:tgtEl>
                                          <p:spTgt spid="39"/>
                                        </p:tgtEl>
                                        <p:attrNameLst>
                                          <p:attrName>ppt_h</p:attrName>
                                        </p:attrNameLst>
                                      </p:cBhvr>
                                      <p:tavLst>
                                        <p:tav tm="0">
                                          <p:val>
                                            <p:strVal val="#ppt_h"/>
                                          </p:val>
                                        </p:tav>
                                        <p:tav tm="100000">
                                          <p:val>
                                            <p:strVal val="#ppt_h"/>
                                          </p:val>
                                        </p:tav>
                                      </p:tavLst>
                                    </p:anim>
                                    <p:animEffect transition="in" filter="fade">
                                      <p:cBhvr>
                                        <p:cTn id="44" dur="1000"/>
                                        <p:tgtEl>
                                          <p:spTgt spid="39"/>
                                        </p:tgtEl>
                                      </p:cBhvr>
                                    </p:animEffect>
                                  </p:childTnLst>
                                </p:cTn>
                              </p:par>
                              <p:par>
                                <p:cTn id="45" presetID="55" presetClass="entr" presetSubtype="0" fill="hold" grpId="0" nodeType="withEffect">
                                  <p:stCondLst>
                                    <p:cond delay="3500"/>
                                  </p:stCondLst>
                                  <p:childTnLst>
                                    <p:set>
                                      <p:cBhvr>
                                        <p:cTn id="46" dur="1" fill="hold">
                                          <p:stCondLst>
                                            <p:cond delay="0"/>
                                          </p:stCondLst>
                                        </p:cTn>
                                        <p:tgtEl>
                                          <p:spTgt spid="43"/>
                                        </p:tgtEl>
                                        <p:attrNameLst>
                                          <p:attrName>style.visibility</p:attrName>
                                        </p:attrNameLst>
                                      </p:cBhvr>
                                      <p:to>
                                        <p:strVal val="visible"/>
                                      </p:to>
                                    </p:set>
                                    <p:anim calcmode="lin" valueType="num">
                                      <p:cBhvr>
                                        <p:cTn id="47" dur="1000" fill="hold"/>
                                        <p:tgtEl>
                                          <p:spTgt spid="43"/>
                                        </p:tgtEl>
                                        <p:attrNameLst>
                                          <p:attrName>ppt_w</p:attrName>
                                        </p:attrNameLst>
                                      </p:cBhvr>
                                      <p:tavLst>
                                        <p:tav tm="0">
                                          <p:val>
                                            <p:strVal val="#ppt_w*0.70"/>
                                          </p:val>
                                        </p:tav>
                                        <p:tav tm="100000">
                                          <p:val>
                                            <p:strVal val="#ppt_w"/>
                                          </p:val>
                                        </p:tav>
                                      </p:tavLst>
                                    </p:anim>
                                    <p:anim calcmode="lin" valueType="num">
                                      <p:cBhvr>
                                        <p:cTn id="48" dur="1000" fill="hold"/>
                                        <p:tgtEl>
                                          <p:spTgt spid="43"/>
                                        </p:tgtEl>
                                        <p:attrNameLst>
                                          <p:attrName>ppt_h</p:attrName>
                                        </p:attrNameLst>
                                      </p:cBhvr>
                                      <p:tavLst>
                                        <p:tav tm="0">
                                          <p:val>
                                            <p:strVal val="#ppt_h"/>
                                          </p:val>
                                        </p:tav>
                                        <p:tav tm="100000">
                                          <p:val>
                                            <p:strVal val="#ppt_h"/>
                                          </p:val>
                                        </p:tav>
                                      </p:tavLst>
                                    </p:anim>
                                    <p:animEffect transition="in" filter="fade">
                                      <p:cBhvr>
                                        <p:cTn id="49" dur="1000"/>
                                        <p:tgtEl>
                                          <p:spTgt spid="43"/>
                                        </p:tgtEl>
                                      </p:cBhvr>
                                    </p:animEffect>
                                  </p:childTnLst>
                                </p:cTn>
                              </p:par>
                              <p:par>
                                <p:cTn id="50" presetID="55" presetClass="entr" presetSubtype="0" fill="hold" grpId="0" nodeType="withEffect">
                                  <p:stCondLst>
                                    <p:cond delay="3500"/>
                                  </p:stCondLst>
                                  <p:childTnLst>
                                    <p:set>
                                      <p:cBhvr>
                                        <p:cTn id="51" dur="1" fill="hold">
                                          <p:stCondLst>
                                            <p:cond delay="0"/>
                                          </p:stCondLst>
                                        </p:cTn>
                                        <p:tgtEl>
                                          <p:spTgt spid="45"/>
                                        </p:tgtEl>
                                        <p:attrNameLst>
                                          <p:attrName>style.visibility</p:attrName>
                                        </p:attrNameLst>
                                      </p:cBhvr>
                                      <p:to>
                                        <p:strVal val="visible"/>
                                      </p:to>
                                    </p:set>
                                    <p:anim calcmode="lin" valueType="num">
                                      <p:cBhvr>
                                        <p:cTn id="52" dur="1000" fill="hold"/>
                                        <p:tgtEl>
                                          <p:spTgt spid="45"/>
                                        </p:tgtEl>
                                        <p:attrNameLst>
                                          <p:attrName>ppt_w</p:attrName>
                                        </p:attrNameLst>
                                      </p:cBhvr>
                                      <p:tavLst>
                                        <p:tav tm="0">
                                          <p:val>
                                            <p:strVal val="#ppt_w*0.70"/>
                                          </p:val>
                                        </p:tav>
                                        <p:tav tm="100000">
                                          <p:val>
                                            <p:strVal val="#ppt_w"/>
                                          </p:val>
                                        </p:tav>
                                      </p:tavLst>
                                    </p:anim>
                                    <p:anim calcmode="lin" valueType="num">
                                      <p:cBhvr>
                                        <p:cTn id="53" dur="1000" fill="hold"/>
                                        <p:tgtEl>
                                          <p:spTgt spid="45"/>
                                        </p:tgtEl>
                                        <p:attrNameLst>
                                          <p:attrName>ppt_h</p:attrName>
                                        </p:attrNameLst>
                                      </p:cBhvr>
                                      <p:tavLst>
                                        <p:tav tm="0">
                                          <p:val>
                                            <p:strVal val="#ppt_h"/>
                                          </p:val>
                                        </p:tav>
                                        <p:tav tm="100000">
                                          <p:val>
                                            <p:strVal val="#ppt_h"/>
                                          </p:val>
                                        </p:tav>
                                      </p:tavLst>
                                    </p:anim>
                                    <p:animEffect transition="in" filter="fade">
                                      <p:cBhvr>
                                        <p:cTn id="54" dur="1000"/>
                                        <p:tgtEl>
                                          <p:spTgt spid="45"/>
                                        </p:tgtEl>
                                      </p:cBhvr>
                                    </p:animEffect>
                                  </p:childTnLst>
                                </p:cTn>
                              </p:par>
                              <p:par>
                                <p:cTn id="55" presetID="55" presetClass="entr" presetSubtype="0" fill="hold" grpId="0" nodeType="withEffect">
                                  <p:stCondLst>
                                    <p:cond delay="3250"/>
                                  </p:stCondLst>
                                  <p:childTnLst>
                                    <p:set>
                                      <p:cBhvr>
                                        <p:cTn id="56" dur="1" fill="hold">
                                          <p:stCondLst>
                                            <p:cond delay="0"/>
                                          </p:stCondLst>
                                        </p:cTn>
                                        <p:tgtEl>
                                          <p:spTgt spid="42"/>
                                        </p:tgtEl>
                                        <p:attrNameLst>
                                          <p:attrName>style.visibility</p:attrName>
                                        </p:attrNameLst>
                                      </p:cBhvr>
                                      <p:to>
                                        <p:strVal val="visible"/>
                                      </p:to>
                                    </p:set>
                                    <p:anim calcmode="lin" valueType="num">
                                      <p:cBhvr>
                                        <p:cTn id="57" dur="1000" fill="hold"/>
                                        <p:tgtEl>
                                          <p:spTgt spid="42"/>
                                        </p:tgtEl>
                                        <p:attrNameLst>
                                          <p:attrName>ppt_w</p:attrName>
                                        </p:attrNameLst>
                                      </p:cBhvr>
                                      <p:tavLst>
                                        <p:tav tm="0">
                                          <p:val>
                                            <p:strVal val="#ppt_w*0.70"/>
                                          </p:val>
                                        </p:tav>
                                        <p:tav tm="100000">
                                          <p:val>
                                            <p:strVal val="#ppt_w"/>
                                          </p:val>
                                        </p:tav>
                                      </p:tavLst>
                                    </p:anim>
                                    <p:anim calcmode="lin" valueType="num">
                                      <p:cBhvr>
                                        <p:cTn id="58" dur="1000" fill="hold"/>
                                        <p:tgtEl>
                                          <p:spTgt spid="42"/>
                                        </p:tgtEl>
                                        <p:attrNameLst>
                                          <p:attrName>ppt_h</p:attrName>
                                        </p:attrNameLst>
                                      </p:cBhvr>
                                      <p:tavLst>
                                        <p:tav tm="0">
                                          <p:val>
                                            <p:strVal val="#ppt_h"/>
                                          </p:val>
                                        </p:tav>
                                        <p:tav tm="100000">
                                          <p:val>
                                            <p:strVal val="#ppt_h"/>
                                          </p:val>
                                        </p:tav>
                                      </p:tavLst>
                                    </p:anim>
                                    <p:animEffect transition="in" filter="fade">
                                      <p:cBhvr>
                                        <p:cTn id="59" dur="1000"/>
                                        <p:tgtEl>
                                          <p:spTgt spid="42"/>
                                        </p:tgtEl>
                                      </p:cBhvr>
                                    </p:animEffect>
                                  </p:childTnLst>
                                </p:cTn>
                              </p:par>
                              <p:par>
                                <p:cTn id="60" presetID="12" presetClass="entr" presetSubtype="4" fill="hold" grpId="0" nodeType="withEffect">
                                  <p:stCondLst>
                                    <p:cond delay="4250"/>
                                  </p:stCondLst>
                                  <p:childTnLst>
                                    <p:set>
                                      <p:cBhvr>
                                        <p:cTn id="61" dur="1" fill="hold">
                                          <p:stCondLst>
                                            <p:cond delay="0"/>
                                          </p:stCondLst>
                                        </p:cTn>
                                        <p:tgtEl>
                                          <p:spTgt spid="66"/>
                                        </p:tgtEl>
                                        <p:attrNameLst>
                                          <p:attrName>style.visibility</p:attrName>
                                        </p:attrNameLst>
                                      </p:cBhvr>
                                      <p:to>
                                        <p:strVal val="visible"/>
                                      </p:to>
                                    </p:set>
                                    <p:anim calcmode="lin" valueType="num">
                                      <p:cBhvr additive="base">
                                        <p:cTn id="62" dur="1000"/>
                                        <p:tgtEl>
                                          <p:spTgt spid="66"/>
                                        </p:tgtEl>
                                        <p:attrNameLst>
                                          <p:attrName>ppt_y</p:attrName>
                                        </p:attrNameLst>
                                      </p:cBhvr>
                                      <p:tavLst>
                                        <p:tav tm="0">
                                          <p:val>
                                            <p:strVal val="#ppt_y+#ppt_h*1.125000"/>
                                          </p:val>
                                        </p:tav>
                                        <p:tav tm="100000">
                                          <p:val>
                                            <p:strVal val="#ppt_y"/>
                                          </p:val>
                                        </p:tav>
                                      </p:tavLst>
                                    </p:anim>
                                    <p:animEffect transition="in" filter="wipe(up)">
                                      <p:cBhvr>
                                        <p:cTn id="63" dur="1000"/>
                                        <p:tgtEl>
                                          <p:spTgt spid="66"/>
                                        </p:tgtEl>
                                      </p:cBhvr>
                                    </p:animEffect>
                                  </p:childTnLst>
                                </p:cTn>
                              </p:par>
                              <p:par>
                                <p:cTn id="64" presetID="12" presetClass="entr" presetSubtype="4" fill="hold" grpId="0" nodeType="withEffect">
                                  <p:stCondLst>
                                    <p:cond delay="4250"/>
                                  </p:stCondLst>
                                  <p:childTnLst>
                                    <p:set>
                                      <p:cBhvr>
                                        <p:cTn id="65" dur="1" fill="hold">
                                          <p:stCondLst>
                                            <p:cond delay="0"/>
                                          </p:stCondLst>
                                        </p:cTn>
                                        <p:tgtEl>
                                          <p:spTgt spid="67"/>
                                        </p:tgtEl>
                                        <p:attrNameLst>
                                          <p:attrName>style.visibility</p:attrName>
                                        </p:attrNameLst>
                                      </p:cBhvr>
                                      <p:to>
                                        <p:strVal val="visible"/>
                                      </p:to>
                                    </p:set>
                                    <p:anim calcmode="lin" valueType="num">
                                      <p:cBhvr additive="base">
                                        <p:cTn id="66" dur="1000"/>
                                        <p:tgtEl>
                                          <p:spTgt spid="67"/>
                                        </p:tgtEl>
                                        <p:attrNameLst>
                                          <p:attrName>ppt_y</p:attrName>
                                        </p:attrNameLst>
                                      </p:cBhvr>
                                      <p:tavLst>
                                        <p:tav tm="0">
                                          <p:val>
                                            <p:strVal val="#ppt_y+#ppt_h*1.125000"/>
                                          </p:val>
                                        </p:tav>
                                        <p:tav tm="100000">
                                          <p:val>
                                            <p:strVal val="#ppt_y"/>
                                          </p:val>
                                        </p:tav>
                                      </p:tavLst>
                                    </p:anim>
                                    <p:animEffect transition="in" filter="wipe(up)">
                                      <p:cBhvr>
                                        <p:cTn id="67" dur="1000"/>
                                        <p:tgtEl>
                                          <p:spTgt spid="67"/>
                                        </p:tgtEl>
                                      </p:cBhvr>
                                    </p:animEffect>
                                  </p:childTnLst>
                                </p:cTn>
                              </p:par>
                              <p:par>
                                <p:cTn id="68" presetID="12" presetClass="entr" presetSubtype="4" fill="hold" grpId="0" nodeType="withEffect">
                                  <p:stCondLst>
                                    <p:cond delay="4250"/>
                                  </p:stCondLst>
                                  <p:childTnLst>
                                    <p:set>
                                      <p:cBhvr>
                                        <p:cTn id="69" dur="1" fill="hold">
                                          <p:stCondLst>
                                            <p:cond delay="0"/>
                                          </p:stCondLst>
                                        </p:cTn>
                                        <p:tgtEl>
                                          <p:spTgt spid="48"/>
                                        </p:tgtEl>
                                        <p:attrNameLst>
                                          <p:attrName>style.visibility</p:attrName>
                                        </p:attrNameLst>
                                      </p:cBhvr>
                                      <p:to>
                                        <p:strVal val="visible"/>
                                      </p:to>
                                    </p:set>
                                    <p:anim calcmode="lin" valueType="num">
                                      <p:cBhvr additive="base">
                                        <p:cTn id="70" dur="1000"/>
                                        <p:tgtEl>
                                          <p:spTgt spid="48"/>
                                        </p:tgtEl>
                                        <p:attrNameLst>
                                          <p:attrName>ppt_y</p:attrName>
                                        </p:attrNameLst>
                                      </p:cBhvr>
                                      <p:tavLst>
                                        <p:tav tm="0">
                                          <p:val>
                                            <p:strVal val="#ppt_y+#ppt_h*1.125000"/>
                                          </p:val>
                                        </p:tav>
                                        <p:tav tm="100000">
                                          <p:val>
                                            <p:strVal val="#ppt_y"/>
                                          </p:val>
                                        </p:tav>
                                      </p:tavLst>
                                    </p:anim>
                                    <p:animEffect transition="in" filter="wipe(up)">
                                      <p:cBhvr>
                                        <p:cTn id="71" dur="1000"/>
                                        <p:tgtEl>
                                          <p:spTgt spid="48"/>
                                        </p:tgtEl>
                                      </p:cBhvr>
                                    </p:animEffect>
                                  </p:childTnLst>
                                </p:cTn>
                              </p:par>
                              <p:par>
                                <p:cTn id="72" presetID="12" presetClass="entr" presetSubtype="4" fill="hold" grpId="0" nodeType="withEffect">
                                  <p:stCondLst>
                                    <p:cond delay="425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1000"/>
                                        <p:tgtEl>
                                          <p:spTgt spid="47"/>
                                        </p:tgtEl>
                                        <p:attrNameLst>
                                          <p:attrName>ppt_y</p:attrName>
                                        </p:attrNameLst>
                                      </p:cBhvr>
                                      <p:tavLst>
                                        <p:tav tm="0">
                                          <p:val>
                                            <p:strVal val="#ppt_y+#ppt_h*1.125000"/>
                                          </p:val>
                                        </p:tav>
                                        <p:tav tm="100000">
                                          <p:val>
                                            <p:strVal val="#ppt_y"/>
                                          </p:val>
                                        </p:tav>
                                      </p:tavLst>
                                    </p:anim>
                                    <p:animEffect transition="in" filter="wipe(up)">
                                      <p:cBhvr>
                                        <p:cTn id="75" dur="1000"/>
                                        <p:tgtEl>
                                          <p:spTgt spid="47"/>
                                        </p:tgtEl>
                                      </p:cBhvr>
                                    </p:animEffect>
                                  </p:childTnLst>
                                </p:cTn>
                              </p:par>
                              <p:par>
                                <p:cTn id="76" presetID="22" presetClass="entr" presetSubtype="4" fill="hold" nodeType="withEffect">
                                  <p:stCondLst>
                                    <p:cond delay="4750"/>
                                  </p:stCondLst>
                                  <p:childTnLst>
                                    <p:set>
                                      <p:cBhvr>
                                        <p:cTn id="77" dur="1" fill="hold">
                                          <p:stCondLst>
                                            <p:cond delay="0"/>
                                          </p:stCondLst>
                                        </p:cTn>
                                        <p:tgtEl>
                                          <p:spTgt spid="58"/>
                                        </p:tgtEl>
                                        <p:attrNameLst>
                                          <p:attrName>style.visibility</p:attrName>
                                        </p:attrNameLst>
                                      </p:cBhvr>
                                      <p:to>
                                        <p:strVal val="visible"/>
                                      </p:to>
                                    </p:set>
                                    <p:animEffect transition="in" filter="wipe(down)">
                                      <p:cBhvr>
                                        <p:cTn id="78" dur="1000"/>
                                        <p:tgtEl>
                                          <p:spTgt spid="58"/>
                                        </p:tgtEl>
                                      </p:cBhvr>
                                    </p:animEffect>
                                  </p:childTnLst>
                                </p:cTn>
                              </p:par>
                              <p:par>
                                <p:cTn id="79" presetID="22" presetClass="entr" presetSubtype="4" fill="hold" nodeType="withEffect">
                                  <p:stCondLst>
                                    <p:cond delay="4750"/>
                                  </p:stCondLst>
                                  <p:childTnLst>
                                    <p:set>
                                      <p:cBhvr>
                                        <p:cTn id="80" dur="1" fill="hold">
                                          <p:stCondLst>
                                            <p:cond delay="0"/>
                                          </p:stCondLst>
                                        </p:cTn>
                                        <p:tgtEl>
                                          <p:spTgt spid="60"/>
                                        </p:tgtEl>
                                        <p:attrNameLst>
                                          <p:attrName>style.visibility</p:attrName>
                                        </p:attrNameLst>
                                      </p:cBhvr>
                                      <p:to>
                                        <p:strVal val="visible"/>
                                      </p:to>
                                    </p:set>
                                    <p:animEffect transition="in" filter="wipe(down)">
                                      <p:cBhvr>
                                        <p:cTn id="81" dur="1000"/>
                                        <p:tgtEl>
                                          <p:spTgt spid="60"/>
                                        </p:tgtEl>
                                      </p:cBhvr>
                                    </p:animEffect>
                                  </p:childTnLst>
                                </p:cTn>
                              </p:par>
                              <p:par>
                                <p:cTn id="82" presetID="22" presetClass="entr" presetSubtype="4" fill="hold" nodeType="withEffect">
                                  <p:stCondLst>
                                    <p:cond delay="4750"/>
                                  </p:stCondLst>
                                  <p:childTnLst>
                                    <p:set>
                                      <p:cBhvr>
                                        <p:cTn id="83" dur="1" fill="hold">
                                          <p:stCondLst>
                                            <p:cond delay="0"/>
                                          </p:stCondLst>
                                        </p:cTn>
                                        <p:tgtEl>
                                          <p:spTgt spid="68"/>
                                        </p:tgtEl>
                                        <p:attrNameLst>
                                          <p:attrName>style.visibility</p:attrName>
                                        </p:attrNameLst>
                                      </p:cBhvr>
                                      <p:to>
                                        <p:strVal val="visible"/>
                                      </p:to>
                                    </p:set>
                                    <p:animEffect transition="in" filter="wipe(down)">
                                      <p:cBhvr>
                                        <p:cTn id="84" dur="1000"/>
                                        <p:tgtEl>
                                          <p:spTgt spid="68"/>
                                        </p:tgtEl>
                                      </p:cBhvr>
                                    </p:animEffect>
                                  </p:childTnLst>
                                </p:cTn>
                              </p:par>
                              <p:par>
                                <p:cTn id="85" presetID="22" presetClass="entr" presetSubtype="4" fill="hold" nodeType="withEffect">
                                  <p:stCondLst>
                                    <p:cond delay="4750"/>
                                  </p:stCondLst>
                                  <p:childTnLst>
                                    <p:set>
                                      <p:cBhvr>
                                        <p:cTn id="86" dur="1" fill="hold">
                                          <p:stCondLst>
                                            <p:cond delay="0"/>
                                          </p:stCondLst>
                                        </p:cTn>
                                        <p:tgtEl>
                                          <p:spTgt spid="69"/>
                                        </p:tgtEl>
                                        <p:attrNameLst>
                                          <p:attrName>style.visibility</p:attrName>
                                        </p:attrNameLst>
                                      </p:cBhvr>
                                      <p:to>
                                        <p:strVal val="visible"/>
                                      </p:to>
                                    </p:set>
                                    <p:animEffect transition="in" filter="wipe(down)">
                                      <p:cBhvr>
                                        <p:cTn id="87" dur="1000"/>
                                        <p:tgtEl>
                                          <p:spTgt spid="69"/>
                                        </p:tgtEl>
                                      </p:cBhvr>
                                    </p:animEffect>
                                  </p:childTnLst>
                                </p:cTn>
                              </p:par>
                              <p:par>
                                <p:cTn id="88" presetID="53" presetClass="entr" presetSubtype="16" fill="hold" grpId="0" nodeType="withEffect">
                                  <p:stCondLst>
                                    <p:cond delay="4750"/>
                                  </p:stCondLst>
                                  <p:childTnLst>
                                    <p:set>
                                      <p:cBhvr>
                                        <p:cTn id="89" dur="1" fill="hold">
                                          <p:stCondLst>
                                            <p:cond delay="0"/>
                                          </p:stCondLst>
                                        </p:cTn>
                                        <p:tgtEl>
                                          <p:spTgt spid="70"/>
                                        </p:tgtEl>
                                        <p:attrNameLst>
                                          <p:attrName>style.visibility</p:attrName>
                                        </p:attrNameLst>
                                      </p:cBhvr>
                                      <p:to>
                                        <p:strVal val="visible"/>
                                      </p:to>
                                    </p:set>
                                    <p:anim calcmode="lin" valueType="num">
                                      <p:cBhvr>
                                        <p:cTn id="90" dur="1000" fill="hold"/>
                                        <p:tgtEl>
                                          <p:spTgt spid="70"/>
                                        </p:tgtEl>
                                        <p:attrNameLst>
                                          <p:attrName>ppt_w</p:attrName>
                                        </p:attrNameLst>
                                      </p:cBhvr>
                                      <p:tavLst>
                                        <p:tav tm="0">
                                          <p:val>
                                            <p:fltVal val="0"/>
                                          </p:val>
                                        </p:tav>
                                        <p:tav tm="100000">
                                          <p:val>
                                            <p:strVal val="#ppt_w"/>
                                          </p:val>
                                        </p:tav>
                                      </p:tavLst>
                                    </p:anim>
                                    <p:anim calcmode="lin" valueType="num">
                                      <p:cBhvr>
                                        <p:cTn id="91" dur="1000" fill="hold"/>
                                        <p:tgtEl>
                                          <p:spTgt spid="70"/>
                                        </p:tgtEl>
                                        <p:attrNameLst>
                                          <p:attrName>ppt_h</p:attrName>
                                        </p:attrNameLst>
                                      </p:cBhvr>
                                      <p:tavLst>
                                        <p:tav tm="0">
                                          <p:val>
                                            <p:fltVal val="0"/>
                                          </p:val>
                                        </p:tav>
                                        <p:tav tm="100000">
                                          <p:val>
                                            <p:strVal val="#ppt_h"/>
                                          </p:val>
                                        </p:tav>
                                      </p:tavLst>
                                    </p:anim>
                                    <p:animEffect transition="in" filter="fade">
                                      <p:cBhvr>
                                        <p:cTn id="92" dur="1000"/>
                                        <p:tgtEl>
                                          <p:spTgt spid="70"/>
                                        </p:tgtEl>
                                      </p:cBhvr>
                                    </p:animEffect>
                                  </p:childTnLst>
                                </p:cTn>
                              </p:par>
                              <p:par>
                                <p:cTn id="93" presetID="53" presetClass="entr" presetSubtype="16" fill="hold" grpId="0" nodeType="withEffect">
                                  <p:stCondLst>
                                    <p:cond delay="4750"/>
                                  </p:stCondLst>
                                  <p:childTnLst>
                                    <p:set>
                                      <p:cBhvr>
                                        <p:cTn id="94" dur="1" fill="hold">
                                          <p:stCondLst>
                                            <p:cond delay="0"/>
                                          </p:stCondLst>
                                        </p:cTn>
                                        <p:tgtEl>
                                          <p:spTgt spid="71"/>
                                        </p:tgtEl>
                                        <p:attrNameLst>
                                          <p:attrName>style.visibility</p:attrName>
                                        </p:attrNameLst>
                                      </p:cBhvr>
                                      <p:to>
                                        <p:strVal val="visible"/>
                                      </p:to>
                                    </p:set>
                                    <p:anim calcmode="lin" valueType="num">
                                      <p:cBhvr>
                                        <p:cTn id="95" dur="1000" fill="hold"/>
                                        <p:tgtEl>
                                          <p:spTgt spid="71"/>
                                        </p:tgtEl>
                                        <p:attrNameLst>
                                          <p:attrName>ppt_w</p:attrName>
                                        </p:attrNameLst>
                                      </p:cBhvr>
                                      <p:tavLst>
                                        <p:tav tm="0">
                                          <p:val>
                                            <p:fltVal val="0"/>
                                          </p:val>
                                        </p:tav>
                                        <p:tav tm="100000">
                                          <p:val>
                                            <p:strVal val="#ppt_w"/>
                                          </p:val>
                                        </p:tav>
                                      </p:tavLst>
                                    </p:anim>
                                    <p:anim calcmode="lin" valueType="num">
                                      <p:cBhvr>
                                        <p:cTn id="96" dur="1000" fill="hold"/>
                                        <p:tgtEl>
                                          <p:spTgt spid="71"/>
                                        </p:tgtEl>
                                        <p:attrNameLst>
                                          <p:attrName>ppt_h</p:attrName>
                                        </p:attrNameLst>
                                      </p:cBhvr>
                                      <p:tavLst>
                                        <p:tav tm="0">
                                          <p:val>
                                            <p:fltVal val="0"/>
                                          </p:val>
                                        </p:tav>
                                        <p:tav tm="100000">
                                          <p:val>
                                            <p:strVal val="#ppt_h"/>
                                          </p:val>
                                        </p:tav>
                                      </p:tavLst>
                                    </p:anim>
                                    <p:animEffect transition="in" filter="fade">
                                      <p:cBhvr>
                                        <p:cTn id="97" dur="1000"/>
                                        <p:tgtEl>
                                          <p:spTgt spid="71"/>
                                        </p:tgtEl>
                                      </p:cBhvr>
                                    </p:animEffect>
                                  </p:childTnLst>
                                </p:cTn>
                              </p:par>
                              <p:par>
                                <p:cTn id="98" presetID="12" presetClass="entr" presetSubtype="4" fill="hold" grpId="0" nodeType="withEffect">
                                  <p:stCondLst>
                                    <p:cond delay="5250"/>
                                  </p:stCondLst>
                                  <p:childTnLst>
                                    <p:set>
                                      <p:cBhvr>
                                        <p:cTn id="99" dur="1" fill="hold">
                                          <p:stCondLst>
                                            <p:cond delay="0"/>
                                          </p:stCondLst>
                                        </p:cTn>
                                        <p:tgtEl>
                                          <p:spTgt spid="46"/>
                                        </p:tgtEl>
                                        <p:attrNameLst>
                                          <p:attrName>style.visibility</p:attrName>
                                        </p:attrNameLst>
                                      </p:cBhvr>
                                      <p:to>
                                        <p:strVal val="visible"/>
                                      </p:to>
                                    </p:set>
                                    <p:anim calcmode="lin" valueType="num">
                                      <p:cBhvr additive="base">
                                        <p:cTn id="100" dur="1000"/>
                                        <p:tgtEl>
                                          <p:spTgt spid="46"/>
                                        </p:tgtEl>
                                        <p:attrNameLst>
                                          <p:attrName>ppt_y</p:attrName>
                                        </p:attrNameLst>
                                      </p:cBhvr>
                                      <p:tavLst>
                                        <p:tav tm="0">
                                          <p:val>
                                            <p:strVal val="#ppt_y+#ppt_h*1.125000"/>
                                          </p:val>
                                        </p:tav>
                                        <p:tav tm="100000">
                                          <p:val>
                                            <p:strVal val="#ppt_y"/>
                                          </p:val>
                                        </p:tav>
                                      </p:tavLst>
                                    </p:anim>
                                    <p:animEffect transition="in" filter="wipe(up)">
                                      <p:cBhvr>
                                        <p:cTn id="101" dur="1000"/>
                                        <p:tgtEl>
                                          <p:spTgt spid="46"/>
                                        </p:tgtEl>
                                      </p:cBhvr>
                                    </p:animEffect>
                                  </p:childTnLst>
                                </p:cTn>
                              </p:par>
                              <p:par>
                                <p:cTn id="102" presetID="12" presetClass="entr" presetSubtype="4" fill="hold" grpId="0" nodeType="withEffect">
                                  <p:stCondLst>
                                    <p:cond delay="5250"/>
                                  </p:stCondLst>
                                  <p:childTnLst>
                                    <p:set>
                                      <p:cBhvr>
                                        <p:cTn id="103" dur="1" fill="hold">
                                          <p:stCondLst>
                                            <p:cond delay="0"/>
                                          </p:stCondLst>
                                        </p:cTn>
                                        <p:tgtEl>
                                          <p:spTgt spid="65"/>
                                        </p:tgtEl>
                                        <p:attrNameLst>
                                          <p:attrName>style.visibility</p:attrName>
                                        </p:attrNameLst>
                                      </p:cBhvr>
                                      <p:to>
                                        <p:strVal val="visible"/>
                                      </p:to>
                                    </p:set>
                                    <p:anim calcmode="lin" valueType="num">
                                      <p:cBhvr additive="base">
                                        <p:cTn id="104" dur="1000"/>
                                        <p:tgtEl>
                                          <p:spTgt spid="65"/>
                                        </p:tgtEl>
                                        <p:attrNameLst>
                                          <p:attrName>ppt_y</p:attrName>
                                        </p:attrNameLst>
                                      </p:cBhvr>
                                      <p:tavLst>
                                        <p:tav tm="0">
                                          <p:val>
                                            <p:strVal val="#ppt_y+#ppt_h*1.125000"/>
                                          </p:val>
                                        </p:tav>
                                        <p:tav tm="100000">
                                          <p:val>
                                            <p:strVal val="#ppt_y"/>
                                          </p:val>
                                        </p:tav>
                                      </p:tavLst>
                                    </p:anim>
                                    <p:animEffect transition="in" filter="wipe(up)">
                                      <p:cBhvr>
                                        <p:cTn id="105"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7" grpId="0" animBg="1"/>
      <p:bldP spid="31" grpId="0" animBg="1"/>
      <p:bldP spid="33" grpId="0" animBg="1"/>
      <p:bldP spid="36" grpId="0" animBg="1"/>
      <p:bldP spid="39" grpId="0" animBg="1"/>
      <p:bldP spid="43" grpId="0" animBg="1"/>
      <p:bldP spid="46" grpId="0" animBg="1"/>
      <p:bldP spid="47" grpId="0" animBg="1"/>
      <p:bldP spid="48" grpId="0" animBg="1"/>
      <p:bldP spid="70" grpId="0" animBg="1"/>
      <p:bldP spid="42" grpId="0" animBg="1"/>
      <p:bldP spid="45" grpId="0" animBg="1"/>
      <p:bldP spid="65" grpId="0" animBg="1"/>
      <p:bldP spid="66" grpId="0" animBg="1"/>
      <p:bldP spid="67" grpId="0" animBg="1"/>
      <p:bldP spid="71" grpId="0" animBg="1"/>
      <p:bldP spid="74" grpId="0" animBg="1"/>
      <p:bldP spid="77" grpId="0" animBg="1"/>
      <p:bldP spid="79" grpId="0"/>
      <p:bldP spid="7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1CA9C4-E3C8-441E-B5AE-067A20CA412B}"/>
              </a:ext>
            </a:extLst>
          </p:cNvPr>
          <p:cNvGrpSpPr/>
          <p:nvPr/>
        </p:nvGrpSpPr>
        <p:grpSpPr>
          <a:xfrm>
            <a:off x="0" y="0"/>
            <a:ext cx="2860885" cy="6858001"/>
            <a:chOff x="9329528" y="0"/>
            <a:chExt cx="2860885" cy="6858001"/>
          </a:xfrm>
        </p:grpSpPr>
        <p:sp>
          <p:nvSpPr>
            <p:cNvPr id="26" name="Rechteck 86">
              <a:extLst>
                <a:ext uri="{FF2B5EF4-FFF2-40B4-BE49-F238E27FC236}">
                  <a16:creationId xmlns:a16="http://schemas.microsoft.com/office/drawing/2014/main" id="{DE41FF02-C6F6-40F7-BF0D-116F7C689FD2}"/>
                </a:ext>
              </a:extLst>
            </p:cNvPr>
            <p:cNvSpPr/>
            <p:nvPr/>
          </p:nvSpPr>
          <p:spPr>
            <a:xfrm>
              <a:off x="9329528" y="0"/>
              <a:ext cx="2860885" cy="6858001"/>
            </a:xfrm>
            <a:prstGeom prst="rect">
              <a:avLst/>
            </a:prstGeom>
            <a:solidFill>
              <a:srgbClr val="F2F2F2"/>
            </a:solidFill>
            <a:ln w="12700">
              <a:miter lim="400000"/>
            </a:ln>
          </p:spPr>
          <p:txBody>
            <a:bodyPr lIns="36000" tIns="36000" rIns="36000" bIns="36000" anchor="ctr"/>
            <a:lstStyle/>
            <a:p>
              <a:pPr marL="0" marR="0" lvl="0" indent="0" algn="ctr" defTabSz="914400" rtl="0" eaLnBrk="1" fontAlgn="auto" latinLnBrk="0" hangingPunct="0">
                <a:lnSpc>
                  <a:spcPct val="90000"/>
                </a:lnSpc>
                <a:spcBef>
                  <a:spcPts val="1000"/>
                </a:spcBef>
                <a:spcAft>
                  <a:spcPts val="0"/>
                </a:spcAft>
                <a:buClrTx/>
                <a:buSzTx/>
                <a:buFontTx/>
                <a:buNone/>
                <a:tabLst/>
                <a:defRPr sz="1800">
                  <a:solidFill>
                    <a:srgbClr val="FFFFFF"/>
                  </a:solidFill>
                  <a:latin typeface="Calibri Light"/>
                  <a:ea typeface="Calibri Light"/>
                  <a:cs typeface="Calibri Light"/>
                  <a:sym typeface="Calibri Light"/>
                </a:defRPr>
              </a:pPr>
              <a:endParaRPr kumimoji="0" sz="1800" b="0" i="0" u="none" strike="noStrike" kern="0" cap="none" spc="0" normalizeH="0" baseline="0" noProof="0">
                <a:ln>
                  <a:noFill/>
                </a:ln>
                <a:solidFill>
                  <a:srgbClr val="FFFFFF"/>
                </a:solidFill>
                <a:effectLst/>
                <a:uLnTx/>
                <a:uFillTx/>
                <a:latin typeface="Calibri Light"/>
                <a:cs typeface="Calibri Light"/>
                <a:sym typeface="Calibri Light"/>
              </a:endParaRPr>
            </a:p>
          </p:txBody>
        </p:sp>
        <p:sp>
          <p:nvSpPr>
            <p:cNvPr id="27" name="Rechteck 149">
              <a:extLst>
                <a:ext uri="{FF2B5EF4-FFF2-40B4-BE49-F238E27FC236}">
                  <a16:creationId xmlns:a16="http://schemas.microsoft.com/office/drawing/2014/main" id="{EE3F6C19-62B3-47D6-A1A2-CA59A44C14DB}"/>
                </a:ext>
              </a:extLst>
            </p:cNvPr>
            <p:cNvSpPr txBox="1"/>
            <p:nvPr/>
          </p:nvSpPr>
          <p:spPr>
            <a:xfrm>
              <a:off x="9621601" y="1908948"/>
              <a:ext cx="2367650" cy="3193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44000" rIns="144000" bIns="144000" anchor="t">
              <a:spAutoFit/>
            </a:bodyPr>
            <a:lstStyle/>
            <a:p>
              <a:pPr lvl="0" hangingPunct="0">
                <a:lnSpc>
                  <a:spcPts val="1880"/>
                </a:lnSpc>
                <a:spcAft>
                  <a:spcPts val="999"/>
                </a:spcAft>
                <a:defRPr/>
              </a:pPr>
              <a:r>
                <a:rPr lang="en-US" sz="1400" kern="0" dirty="0">
                  <a:solidFill>
                    <a:srgbClr val="000000"/>
                  </a:solidFill>
                  <a:latin typeface="Century Gothic" panose="020B0502020202020204" pitchFamily="34" charset="0"/>
                  <a:sym typeface="Century Gothic"/>
                </a:rPr>
                <a:t>The life cycle of a product is broken into four stages—introduction, growth, maturity, and decline. This concept is used as a factor to decide when it is appropriate to increase advertising, reduce prices, expand to new markets, or redesign packaging.</a:t>
              </a:r>
            </a:p>
          </p:txBody>
        </p:sp>
      </p:grpSp>
      <p:sp>
        <p:nvSpPr>
          <p:cNvPr id="28" name="Titel 1">
            <a:extLst>
              <a:ext uri="{FF2B5EF4-FFF2-40B4-BE49-F238E27FC236}">
                <a16:creationId xmlns:a16="http://schemas.microsoft.com/office/drawing/2014/main" id="{7EA46CEB-AEC2-4670-A3D3-7EFBC3591828}"/>
              </a:ext>
            </a:extLst>
          </p:cNvPr>
          <p:cNvSpPr txBox="1">
            <a:spLocks/>
          </p:cNvSpPr>
          <p:nvPr/>
        </p:nvSpPr>
        <p:spPr>
          <a:xfrm>
            <a:off x="3383278" y="571500"/>
            <a:ext cx="4047023"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r>
              <a:rPr lang="en-US" dirty="0"/>
              <a:t>LIFECYCLE ANALYSIS</a:t>
            </a:r>
          </a:p>
        </p:txBody>
      </p:sp>
      <p:sp>
        <p:nvSpPr>
          <p:cNvPr id="13" name="Line 12">
            <a:extLst>
              <a:ext uri="{FF2B5EF4-FFF2-40B4-BE49-F238E27FC236}">
                <a16:creationId xmlns:a16="http://schemas.microsoft.com/office/drawing/2014/main" id="{EB8CC778-3481-5D12-DDFA-512591B39BC0}"/>
              </a:ext>
            </a:extLst>
          </p:cNvPr>
          <p:cNvSpPr>
            <a:spLocks noChangeShapeType="1"/>
          </p:cNvSpPr>
          <p:nvPr/>
        </p:nvSpPr>
        <p:spPr bwMode="auto">
          <a:xfrm flipV="1">
            <a:off x="5978290" y="3629259"/>
            <a:ext cx="1588" cy="2046287"/>
          </a:xfrm>
          <a:prstGeom prst="line">
            <a:avLst/>
          </a:prstGeom>
          <a:noFill/>
          <a:ln w="25400" cap="rnd">
            <a:solidFill>
              <a:srgbClr val="81ABC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oAutofit/>
          </a:bodyPr>
          <a:lstStyle/>
          <a:p>
            <a:endParaRPr lang="en-AU" sz="1200" dirty="0">
              <a:latin typeface="Century Gothic" panose="020B0502020202020204" pitchFamily="34" charset="0"/>
            </a:endParaRPr>
          </a:p>
        </p:txBody>
      </p:sp>
      <p:sp>
        <p:nvSpPr>
          <p:cNvPr id="14" name="Line 13">
            <a:extLst>
              <a:ext uri="{FF2B5EF4-FFF2-40B4-BE49-F238E27FC236}">
                <a16:creationId xmlns:a16="http://schemas.microsoft.com/office/drawing/2014/main" id="{2CEE2A8C-7BC6-8393-7BCE-D19415B640E2}"/>
              </a:ext>
            </a:extLst>
          </p:cNvPr>
          <p:cNvSpPr>
            <a:spLocks noChangeShapeType="1"/>
          </p:cNvSpPr>
          <p:nvPr/>
        </p:nvSpPr>
        <p:spPr bwMode="auto">
          <a:xfrm flipV="1">
            <a:off x="8646878" y="3046646"/>
            <a:ext cx="1587" cy="2628900"/>
          </a:xfrm>
          <a:prstGeom prst="line">
            <a:avLst/>
          </a:prstGeom>
          <a:noFill/>
          <a:ln w="25400" cap="rnd">
            <a:solidFill>
              <a:srgbClr val="81ABC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oAutofit/>
          </a:bodyPr>
          <a:lstStyle/>
          <a:p>
            <a:endParaRPr lang="en-AU" sz="1200" dirty="0">
              <a:latin typeface="Century Gothic" panose="020B0502020202020204" pitchFamily="34" charset="0"/>
            </a:endParaRPr>
          </a:p>
        </p:txBody>
      </p:sp>
      <p:sp>
        <p:nvSpPr>
          <p:cNvPr id="15" name="Line 14">
            <a:extLst>
              <a:ext uri="{FF2B5EF4-FFF2-40B4-BE49-F238E27FC236}">
                <a16:creationId xmlns:a16="http://schemas.microsoft.com/office/drawing/2014/main" id="{3EDAD292-EDAB-6846-D6D5-0B90551E7307}"/>
              </a:ext>
            </a:extLst>
          </p:cNvPr>
          <p:cNvSpPr>
            <a:spLocks noChangeShapeType="1"/>
          </p:cNvSpPr>
          <p:nvPr/>
        </p:nvSpPr>
        <p:spPr bwMode="auto">
          <a:xfrm flipV="1">
            <a:off x="9418404" y="2675170"/>
            <a:ext cx="0" cy="3000375"/>
          </a:xfrm>
          <a:prstGeom prst="line">
            <a:avLst/>
          </a:prstGeom>
          <a:noFill/>
          <a:ln w="25400" cap="rnd">
            <a:solidFill>
              <a:srgbClr val="81ABC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oAutofit/>
          </a:bodyPr>
          <a:lstStyle/>
          <a:p>
            <a:endParaRPr lang="en-AU" sz="1200" dirty="0">
              <a:latin typeface="Century Gothic" panose="020B0502020202020204" pitchFamily="34" charset="0"/>
            </a:endParaRPr>
          </a:p>
        </p:txBody>
      </p:sp>
      <p:sp>
        <p:nvSpPr>
          <p:cNvPr id="4" name="Freeform 3">
            <a:extLst>
              <a:ext uri="{FF2B5EF4-FFF2-40B4-BE49-F238E27FC236}">
                <a16:creationId xmlns:a16="http://schemas.microsoft.com/office/drawing/2014/main" id="{066CEA29-E9D1-E4D2-2F28-8494D33DDA56}"/>
              </a:ext>
            </a:extLst>
          </p:cNvPr>
          <p:cNvSpPr>
            <a:spLocks/>
          </p:cNvSpPr>
          <p:nvPr/>
        </p:nvSpPr>
        <p:spPr bwMode="auto">
          <a:xfrm>
            <a:off x="5730640" y="4669072"/>
            <a:ext cx="2525713" cy="1012825"/>
          </a:xfrm>
          <a:custGeom>
            <a:avLst/>
            <a:gdLst>
              <a:gd name="T0" fmla="*/ 0 w 1832"/>
              <a:gd name="T1" fmla="*/ 889 h 897"/>
              <a:gd name="T2" fmla="*/ 930 w 1832"/>
              <a:gd name="T3" fmla="*/ 1 h 897"/>
              <a:gd name="T4" fmla="*/ 1832 w 1832"/>
              <a:gd name="T5" fmla="*/ 897 h 897"/>
            </a:gdLst>
            <a:ahLst/>
            <a:cxnLst>
              <a:cxn ang="0">
                <a:pos x="T0" y="T1"/>
              </a:cxn>
              <a:cxn ang="0">
                <a:pos x="T2" y="T3"/>
              </a:cxn>
              <a:cxn ang="0">
                <a:pos x="T4" y="T5"/>
              </a:cxn>
            </a:cxnLst>
            <a:rect l="0" t="0" r="r" b="b"/>
            <a:pathLst>
              <a:path w="1832" h="897">
                <a:moveTo>
                  <a:pt x="0" y="889"/>
                </a:moveTo>
                <a:cubicBezTo>
                  <a:pt x="392" y="473"/>
                  <a:pt x="625" y="0"/>
                  <a:pt x="930" y="1"/>
                </a:cubicBezTo>
                <a:cubicBezTo>
                  <a:pt x="1235" y="2"/>
                  <a:pt x="1576" y="633"/>
                  <a:pt x="1832" y="897"/>
                </a:cubicBezTo>
              </a:path>
            </a:pathLst>
          </a:custGeom>
          <a:noFill/>
          <a:ln w="19050" cap="rnd" cmpd="sng">
            <a:solidFill>
              <a:srgbClr val="6C727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oAutofit/>
          </a:bodyPr>
          <a:lstStyle/>
          <a:p>
            <a:endParaRPr lang="en-AU" sz="1200" dirty="0">
              <a:latin typeface="Century Gothic" panose="020B0502020202020204" pitchFamily="34" charset="0"/>
            </a:endParaRPr>
          </a:p>
        </p:txBody>
      </p:sp>
      <p:sp>
        <p:nvSpPr>
          <p:cNvPr id="5" name="Freeform 4">
            <a:extLst>
              <a:ext uri="{FF2B5EF4-FFF2-40B4-BE49-F238E27FC236}">
                <a16:creationId xmlns:a16="http://schemas.microsoft.com/office/drawing/2014/main" id="{B4ADE7E8-3CCA-0557-059F-9071BE183EBA}"/>
              </a:ext>
            </a:extLst>
          </p:cNvPr>
          <p:cNvSpPr>
            <a:spLocks/>
          </p:cNvSpPr>
          <p:nvPr/>
        </p:nvSpPr>
        <p:spPr bwMode="auto">
          <a:xfrm>
            <a:off x="7202253" y="3795459"/>
            <a:ext cx="3028950" cy="1886438"/>
          </a:xfrm>
          <a:custGeom>
            <a:avLst/>
            <a:gdLst>
              <a:gd name="T0" fmla="*/ 0 w 1832"/>
              <a:gd name="T1" fmla="*/ 1358 h 1358"/>
              <a:gd name="T2" fmla="*/ 930 w 1832"/>
              <a:gd name="T3" fmla="*/ 81 h 1358"/>
              <a:gd name="T4" fmla="*/ 1832 w 1832"/>
              <a:gd name="T5" fmla="*/ 873 h 1358"/>
              <a:gd name="connsiteX0" fmla="*/ 0 w 10000"/>
              <a:gd name="connsiteY0" fmla="*/ 9609 h 9609"/>
              <a:gd name="connsiteX1" fmla="*/ 5034 w 10000"/>
              <a:gd name="connsiteY1" fmla="*/ 60 h 9609"/>
              <a:gd name="connsiteX2" fmla="*/ 10000 w 10000"/>
              <a:gd name="connsiteY2" fmla="*/ 6038 h 9609"/>
              <a:gd name="connsiteX0" fmla="*/ 0 w 10000"/>
              <a:gd name="connsiteY0" fmla="*/ 9949 h 9949"/>
              <a:gd name="connsiteX1" fmla="*/ 5034 w 10000"/>
              <a:gd name="connsiteY1" fmla="*/ 11 h 9949"/>
              <a:gd name="connsiteX2" fmla="*/ 10000 w 10000"/>
              <a:gd name="connsiteY2" fmla="*/ 6233 h 9949"/>
            </a:gdLst>
            <a:ahLst/>
            <a:cxnLst>
              <a:cxn ang="0">
                <a:pos x="connsiteX0" y="connsiteY0"/>
              </a:cxn>
              <a:cxn ang="0">
                <a:pos x="connsiteX1" y="connsiteY1"/>
              </a:cxn>
              <a:cxn ang="0">
                <a:pos x="connsiteX2" y="connsiteY2"/>
              </a:cxn>
            </a:cxnLst>
            <a:rect l="l" t="t" r="r" b="b"/>
            <a:pathLst>
              <a:path w="10000" h="9949">
                <a:moveTo>
                  <a:pt x="0" y="9949"/>
                </a:moveTo>
                <a:cubicBezTo>
                  <a:pt x="2358" y="5129"/>
                  <a:pt x="2939" y="246"/>
                  <a:pt x="5034" y="11"/>
                </a:cubicBezTo>
                <a:cubicBezTo>
                  <a:pt x="7129" y="-224"/>
                  <a:pt x="8210" y="3535"/>
                  <a:pt x="10000" y="6233"/>
                </a:cubicBezTo>
              </a:path>
            </a:pathLst>
          </a:custGeom>
          <a:noFill/>
          <a:ln w="19050" cap="rnd" cmpd="sng">
            <a:solidFill>
              <a:srgbClr val="A4AAAD"/>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oAutofit/>
          </a:bodyPr>
          <a:lstStyle/>
          <a:p>
            <a:endParaRPr lang="en-AU" sz="1200" dirty="0">
              <a:latin typeface="Century Gothic" panose="020B0502020202020204" pitchFamily="34" charset="0"/>
            </a:endParaRPr>
          </a:p>
        </p:txBody>
      </p:sp>
      <p:sp>
        <p:nvSpPr>
          <p:cNvPr id="6" name="Freeform 5">
            <a:extLst>
              <a:ext uri="{FF2B5EF4-FFF2-40B4-BE49-F238E27FC236}">
                <a16:creationId xmlns:a16="http://schemas.microsoft.com/office/drawing/2014/main" id="{4286764E-8C76-A185-E839-99C9401929CE}"/>
              </a:ext>
            </a:extLst>
          </p:cNvPr>
          <p:cNvSpPr>
            <a:spLocks/>
          </p:cNvSpPr>
          <p:nvPr/>
        </p:nvSpPr>
        <p:spPr bwMode="auto">
          <a:xfrm>
            <a:off x="7986478" y="2837097"/>
            <a:ext cx="2235200" cy="2844800"/>
          </a:xfrm>
          <a:custGeom>
            <a:avLst/>
            <a:gdLst>
              <a:gd name="T0" fmla="*/ 0 w 1352"/>
              <a:gd name="T1" fmla="*/ 1957 h 1957"/>
              <a:gd name="T2" fmla="*/ 1352 w 1352"/>
              <a:gd name="T3" fmla="*/ 0 h 1957"/>
            </a:gdLst>
            <a:ahLst/>
            <a:cxnLst>
              <a:cxn ang="0">
                <a:pos x="T0" y="T1"/>
              </a:cxn>
              <a:cxn ang="0">
                <a:pos x="T2" y="T3"/>
              </a:cxn>
            </a:cxnLst>
            <a:rect l="0" t="0" r="r" b="b"/>
            <a:pathLst>
              <a:path w="1352" h="1957">
                <a:moveTo>
                  <a:pt x="0" y="1957"/>
                </a:moveTo>
                <a:cubicBezTo>
                  <a:pt x="288" y="1672"/>
                  <a:pt x="840" y="120"/>
                  <a:pt x="1352" y="0"/>
                </a:cubicBezTo>
              </a:path>
            </a:pathLst>
          </a:custGeom>
          <a:noFill/>
          <a:ln w="19050" cap="rnd" cmpd="sng">
            <a:solidFill>
              <a:srgbClr val="C6CACB"/>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oAutofit/>
          </a:bodyPr>
          <a:lstStyle/>
          <a:p>
            <a:endParaRPr lang="en-AU" sz="1200" dirty="0">
              <a:latin typeface="Century Gothic" panose="020B0502020202020204" pitchFamily="34" charset="0"/>
            </a:endParaRPr>
          </a:p>
        </p:txBody>
      </p:sp>
      <p:sp>
        <p:nvSpPr>
          <p:cNvPr id="7" name="Text Box 6">
            <a:extLst>
              <a:ext uri="{FF2B5EF4-FFF2-40B4-BE49-F238E27FC236}">
                <a16:creationId xmlns:a16="http://schemas.microsoft.com/office/drawing/2014/main" id="{336AFDEB-DBA7-04E6-0BA9-3FE366B3FE3D}"/>
              </a:ext>
            </a:extLst>
          </p:cNvPr>
          <p:cNvSpPr txBox="1">
            <a:spLocks noChangeArrowheads="1"/>
          </p:cNvSpPr>
          <p:nvPr/>
        </p:nvSpPr>
        <p:spPr bwMode="auto">
          <a:xfrm>
            <a:off x="4068527" y="5810484"/>
            <a:ext cx="103895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noAutofit/>
          </a:bodyPr>
          <a:lstStyle/>
          <a:p>
            <a:pPr algn="ctr" eaLnBrk="0" hangingPunct="0"/>
            <a:r>
              <a:rPr lang="en-US" altLang="en-US" sz="1200" dirty="0">
                <a:latin typeface="Century Gothic" panose="020B0502020202020204" pitchFamily="34" charset="0"/>
              </a:rPr>
              <a:t>Period 1</a:t>
            </a:r>
            <a:endParaRPr lang="en-US" altLang="en-US" sz="1200" b="0" dirty="0">
              <a:latin typeface="Century Gothic" panose="020B0502020202020204" pitchFamily="34" charset="0"/>
            </a:endParaRPr>
          </a:p>
        </p:txBody>
      </p:sp>
      <p:sp>
        <p:nvSpPr>
          <p:cNvPr id="8" name="Text Box 7">
            <a:extLst>
              <a:ext uri="{FF2B5EF4-FFF2-40B4-BE49-F238E27FC236}">
                <a16:creationId xmlns:a16="http://schemas.microsoft.com/office/drawing/2014/main" id="{674166E8-A5B1-CE36-2668-D8A57DBD444E}"/>
              </a:ext>
            </a:extLst>
          </p:cNvPr>
          <p:cNvSpPr txBox="1">
            <a:spLocks noChangeArrowheads="1"/>
          </p:cNvSpPr>
          <p:nvPr/>
        </p:nvSpPr>
        <p:spPr bwMode="auto">
          <a:xfrm>
            <a:off x="5506800" y="5810484"/>
            <a:ext cx="9567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noAutofit/>
          </a:bodyPr>
          <a:lstStyle/>
          <a:p>
            <a:pPr algn="ctr" eaLnBrk="0" hangingPunct="0"/>
            <a:r>
              <a:rPr lang="en-US" altLang="en-US" sz="1200" b="0" dirty="0">
                <a:latin typeface="Century Gothic" panose="020B0502020202020204" pitchFamily="34" charset="0"/>
              </a:rPr>
              <a:t>Period 2</a:t>
            </a:r>
          </a:p>
        </p:txBody>
      </p:sp>
      <p:sp>
        <p:nvSpPr>
          <p:cNvPr id="9" name="Text Box 8">
            <a:extLst>
              <a:ext uri="{FF2B5EF4-FFF2-40B4-BE49-F238E27FC236}">
                <a16:creationId xmlns:a16="http://schemas.microsoft.com/office/drawing/2014/main" id="{12FFDB4D-FA60-C443-33E6-21185867E696}"/>
              </a:ext>
            </a:extLst>
          </p:cNvPr>
          <p:cNvSpPr txBox="1">
            <a:spLocks noChangeArrowheads="1"/>
          </p:cNvSpPr>
          <p:nvPr/>
        </p:nvSpPr>
        <p:spPr bwMode="auto">
          <a:xfrm>
            <a:off x="7805502" y="5810484"/>
            <a:ext cx="113616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noAutofit/>
          </a:bodyPr>
          <a:lstStyle/>
          <a:p>
            <a:pPr algn="ctr" eaLnBrk="0" hangingPunct="0"/>
            <a:r>
              <a:rPr lang="en-US" altLang="en-US" sz="1200" b="0" dirty="0">
                <a:latin typeface="Century Gothic" panose="020B0502020202020204" pitchFamily="34" charset="0"/>
              </a:rPr>
              <a:t>Period 3</a:t>
            </a:r>
          </a:p>
        </p:txBody>
      </p:sp>
      <p:sp>
        <p:nvSpPr>
          <p:cNvPr id="10" name="Text Box 9">
            <a:extLst>
              <a:ext uri="{FF2B5EF4-FFF2-40B4-BE49-F238E27FC236}">
                <a16:creationId xmlns:a16="http://schemas.microsoft.com/office/drawing/2014/main" id="{76509DC4-0604-416F-8EF0-7C290E73CAF6}"/>
              </a:ext>
            </a:extLst>
          </p:cNvPr>
          <p:cNvSpPr txBox="1">
            <a:spLocks noChangeArrowheads="1"/>
          </p:cNvSpPr>
          <p:nvPr/>
        </p:nvSpPr>
        <p:spPr bwMode="auto">
          <a:xfrm>
            <a:off x="10262953" y="5810484"/>
            <a:ext cx="101600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noAutofit/>
          </a:bodyPr>
          <a:lstStyle/>
          <a:p>
            <a:pPr algn="ctr" eaLnBrk="0" hangingPunct="0"/>
            <a:r>
              <a:rPr lang="en-US" altLang="en-US" sz="1200" b="0" dirty="0">
                <a:latin typeface="Century Gothic" panose="020B0502020202020204" pitchFamily="34" charset="0"/>
              </a:rPr>
              <a:t>Period 4</a:t>
            </a:r>
          </a:p>
        </p:txBody>
      </p:sp>
      <p:sp>
        <p:nvSpPr>
          <p:cNvPr id="11" name="Text Box 10">
            <a:extLst>
              <a:ext uri="{FF2B5EF4-FFF2-40B4-BE49-F238E27FC236}">
                <a16:creationId xmlns:a16="http://schemas.microsoft.com/office/drawing/2014/main" id="{E2CEEAC8-A05D-3F7D-4A80-76A875FC24C9}"/>
              </a:ext>
            </a:extLst>
          </p:cNvPr>
          <p:cNvSpPr txBox="1">
            <a:spLocks noChangeArrowheads="1"/>
          </p:cNvSpPr>
          <p:nvPr/>
        </p:nvSpPr>
        <p:spPr bwMode="auto">
          <a:xfrm rot="16200000">
            <a:off x="3046972" y="3599860"/>
            <a:ext cx="60483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oAutofit/>
          </a:bodyPr>
          <a:lstStyle/>
          <a:p>
            <a:pPr algn="ctr" eaLnBrk="0" hangingPunct="0"/>
            <a:r>
              <a:rPr lang="en-US" altLang="en-US" sz="1300" b="1" dirty="0">
                <a:latin typeface="Century Gothic" panose="020B0502020202020204" pitchFamily="34" charset="0"/>
              </a:rPr>
              <a:t>Sales</a:t>
            </a:r>
          </a:p>
        </p:txBody>
      </p:sp>
      <p:sp>
        <p:nvSpPr>
          <p:cNvPr id="12" name="Text Box 11">
            <a:extLst>
              <a:ext uri="{FF2B5EF4-FFF2-40B4-BE49-F238E27FC236}">
                <a16:creationId xmlns:a16="http://schemas.microsoft.com/office/drawing/2014/main" id="{B941EE90-31B0-5550-D180-FE23E1D439AD}"/>
              </a:ext>
            </a:extLst>
          </p:cNvPr>
          <p:cNvSpPr txBox="1">
            <a:spLocks noChangeArrowheads="1"/>
          </p:cNvSpPr>
          <p:nvPr/>
        </p:nvSpPr>
        <p:spPr bwMode="auto">
          <a:xfrm>
            <a:off x="7214581" y="6130452"/>
            <a:ext cx="781794"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oAutofit/>
          </a:bodyPr>
          <a:lstStyle>
            <a:defPPr>
              <a:defRPr lang="en-US"/>
            </a:defPPr>
            <a:lvl1pPr algn="ctr" eaLnBrk="0" hangingPunct="0">
              <a:defRPr sz="1300" b="1">
                <a:latin typeface="Century Gothic" panose="020B0502020202020204" pitchFamily="34" charset="0"/>
              </a:defRPr>
            </a:lvl1pPr>
          </a:lstStyle>
          <a:p>
            <a:r>
              <a:rPr lang="en-US" altLang="en-US" dirty="0"/>
              <a:t>Time</a:t>
            </a:r>
          </a:p>
        </p:txBody>
      </p:sp>
      <p:sp>
        <p:nvSpPr>
          <p:cNvPr id="16" name="Text Box 15">
            <a:extLst>
              <a:ext uri="{FF2B5EF4-FFF2-40B4-BE49-F238E27FC236}">
                <a16:creationId xmlns:a16="http://schemas.microsoft.com/office/drawing/2014/main" id="{92F27713-3071-D037-1D09-833549CDFD32}"/>
              </a:ext>
            </a:extLst>
          </p:cNvPr>
          <p:cNvSpPr txBox="1">
            <a:spLocks noChangeArrowheads="1"/>
          </p:cNvSpPr>
          <p:nvPr/>
        </p:nvSpPr>
        <p:spPr bwMode="auto">
          <a:xfrm>
            <a:off x="5424009" y="3046646"/>
            <a:ext cx="112236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oAutofit/>
          </a:bodyPr>
          <a:lstStyle/>
          <a:p>
            <a:pPr algn="ctr" eaLnBrk="0" hangingPunct="0"/>
            <a:r>
              <a:rPr lang="en-US" altLang="en-US" sz="1200" b="1" dirty="0">
                <a:solidFill>
                  <a:srgbClr val="578FB3"/>
                </a:solidFill>
                <a:latin typeface="Century Gothic" panose="020B0502020202020204" pitchFamily="34" charset="0"/>
              </a:rPr>
              <a:t>Critical Event A</a:t>
            </a:r>
          </a:p>
        </p:txBody>
      </p:sp>
      <p:sp>
        <p:nvSpPr>
          <p:cNvPr id="17" name="Text Box 16">
            <a:extLst>
              <a:ext uri="{FF2B5EF4-FFF2-40B4-BE49-F238E27FC236}">
                <a16:creationId xmlns:a16="http://schemas.microsoft.com/office/drawing/2014/main" id="{AFDE3AEE-046C-0128-B498-A3D706312F9F}"/>
              </a:ext>
            </a:extLst>
          </p:cNvPr>
          <p:cNvSpPr txBox="1">
            <a:spLocks noChangeArrowheads="1"/>
          </p:cNvSpPr>
          <p:nvPr/>
        </p:nvSpPr>
        <p:spPr bwMode="auto">
          <a:xfrm>
            <a:off x="8107129" y="2391204"/>
            <a:ext cx="108426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oAutofit/>
          </a:bodyPr>
          <a:lstStyle/>
          <a:p>
            <a:pPr algn="ctr" eaLnBrk="0" hangingPunct="0"/>
            <a:r>
              <a:rPr lang="en-US" altLang="en-US" sz="1200" b="1" dirty="0">
                <a:solidFill>
                  <a:srgbClr val="578FB3"/>
                </a:solidFill>
                <a:latin typeface="Century Gothic" panose="020B0502020202020204" pitchFamily="34" charset="0"/>
              </a:rPr>
              <a:t>Critical Event B</a:t>
            </a:r>
          </a:p>
        </p:txBody>
      </p:sp>
      <p:sp>
        <p:nvSpPr>
          <p:cNvPr id="18" name="Text Box 17">
            <a:extLst>
              <a:ext uri="{FF2B5EF4-FFF2-40B4-BE49-F238E27FC236}">
                <a16:creationId xmlns:a16="http://schemas.microsoft.com/office/drawing/2014/main" id="{84B914C4-335C-AAF4-58B4-E140AF26B098}"/>
              </a:ext>
            </a:extLst>
          </p:cNvPr>
          <p:cNvSpPr txBox="1">
            <a:spLocks noChangeArrowheads="1"/>
          </p:cNvSpPr>
          <p:nvPr/>
        </p:nvSpPr>
        <p:spPr bwMode="auto">
          <a:xfrm>
            <a:off x="8846110" y="2004777"/>
            <a:ext cx="114458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oAutofit/>
          </a:bodyPr>
          <a:lstStyle/>
          <a:p>
            <a:pPr algn="ctr" eaLnBrk="0" hangingPunct="0"/>
            <a:r>
              <a:rPr lang="en-US" altLang="en-US" sz="1200" b="1" dirty="0">
                <a:solidFill>
                  <a:srgbClr val="578FB3"/>
                </a:solidFill>
                <a:latin typeface="Century Gothic" panose="020B0502020202020204" pitchFamily="34" charset="0"/>
              </a:rPr>
              <a:t>Critical Event C</a:t>
            </a:r>
          </a:p>
        </p:txBody>
      </p:sp>
      <p:sp>
        <p:nvSpPr>
          <p:cNvPr id="22" name="Text Box 21">
            <a:extLst>
              <a:ext uri="{FF2B5EF4-FFF2-40B4-BE49-F238E27FC236}">
                <a16:creationId xmlns:a16="http://schemas.microsoft.com/office/drawing/2014/main" id="{6422D0EC-7703-018F-0123-C72CE3E36810}"/>
              </a:ext>
            </a:extLst>
          </p:cNvPr>
          <p:cNvSpPr txBox="1">
            <a:spLocks noChangeArrowheads="1"/>
          </p:cNvSpPr>
          <p:nvPr/>
        </p:nvSpPr>
        <p:spPr bwMode="auto">
          <a:xfrm>
            <a:off x="10402337" y="2620754"/>
            <a:ext cx="1330642" cy="63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oAutofit/>
          </a:bodyPr>
          <a:lstStyle/>
          <a:p>
            <a:pPr algn="l" eaLnBrk="0" hangingPunct="0"/>
            <a:r>
              <a:rPr lang="en-US" altLang="en-US" sz="1200" b="0" dirty="0">
                <a:latin typeface="Century Gothic" panose="020B0502020202020204" pitchFamily="34" charset="0"/>
              </a:rPr>
              <a:t>Demand for</a:t>
            </a:r>
            <a:br>
              <a:rPr lang="en-US" altLang="en-US" sz="1200" b="0" dirty="0">
                <a:latin typeface="Century Gothic" panose="020B0502020202020204" pitchFamily="34" charset="0"/>
              </a:rPr>
            </a:br>
            <a:r>
              <a:rPr lang="en-US" altLang="en-US" sz="1200" b="0" dirty="0">
                <a:latin typeface="Century Gothic" panose="020B0502020202020204" pitchFamily="34" charset="0"/>
              </a:rPr>
              <a:t>Technologies</a:t>
            </a:r>
            <a:br>
              <a:rPr lang="en-US" altLang="en-US" sz="1200" b="0" dirty="0">
                <a:latin typeface="Century Gothic" panose="020B0502020202020204" pitchFamily="34" charset="0"/>
              </a:rPr>
            </a:br>
            <a:r>
              <a:rPr lang="en-US" altLang="en-US" sz="1200" b="0" dirty="0">
                <a:latin typeface="Century Gothic" panose="020B0502020202020204" pitchFamily="34" charset="0"/>
              </a:rPr>
              <a:t>Life Cycles</a:t>
            </a:r>
          </a:p>
        </p:txBody>
      </p:sp>
      <p:sp>
        <p:nvSpPr>
          <p:cNvPr id="23" name="Freeform 22">
            <a:extLst>
              <a:ext uri="{FF2B5EF4-FFF2-40B4-BE49-F238E27FC236}">
                <a16:creationId xmlns:a16="http://schemas.microsoft.com/office/drawing/2014/main" id="{6D37CB65-0526-E84B-67ED-AB6E0F79686A}"/>
              </a:ext>
            </a:extLst>
          </p:cNvPr>
          <p:cNvSpPr>
            <a:spLocks/>
          </p:cNvSpPr>
          <p:nvPr/>
        </p:nvSpPr>
        <p:spPr bwMode="auto">
          <a:xfrm>
            <a:off x="3598628" y="2340209"/>
            <a:ext cx="6664325" cy="3138487"/>
          </a:xfrm>
          <a:custGeom>
            <a:avLst/>
            <a:gdLst>
              <a:gd name="T0" fmla="*/ 0 w 4032"/>
              <a:gd name="T1" fmla="*/ 2160 h 2160"/>
              <a:gd name="T2" fmla="*/ 4032 w 4032"/>
              <a:gd name="T3" fmla="*/ 0 h 2160"/>
            </a:gdLst>
            <a:ahLst/>
            <a:cxnLst>
              <a:cxn ang="0">
                <a:pos x="T0" y="T1"/>
              </a:cxn>
              <a:cxn ang="0">
                <a:pos x="T2" y="T3"/>
              </a:cxn>
            </a:cxnLst>
            <a:rect l="0" t="0" r="r" b="b"/>
            <a:pathLst>
              <a:path w="4032" h="2160">
                <a:moveTo>
                  <a:pt x="0" y="2160"/>
                </a:moveTo>
                <a:cubicBezTo>
                  <a:pt x="1856" y="1912"/>
                  <a:pt x="2440" y="584"/>
                  <a:pt x="4032" y="0"/>
                </a:cubicBezTo>
              </a:path>
            </a:pathLst>
          </a:custGeom>
          <a:noFill/>
          <a:ln w="19050" cap="rnd" cmpd="sng">
            <a:solidFill>
              <a:srgbClr val="29719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oAutofit/>
          </a:bodyPr>
          <a:lstStyle/>
          <a:p>
            <a:endParaRPr lang="en-AU" sz="1200" dirty="0">
              <a:latin typeface="Century Gothic" panose="020B0502020202020204" pitchFamily="34" charset="0"/>
            </a:endParaRPr>
          </a:p>
        </p:txBody>
      </p:sp>
      <p:sp>
        <p:nvSpPr>
          <p:cNvPr id="24" name="Text Box 23">
            <a:extLst>
              <a:ext uri="{FF2B5EF4-FFF2-40B4-BE49-F238E27FC236}">
                <a16:creationId xmlns:a16="http://schemas.microsoft.com/office/drawing/2014/main" id="{EB7D52FF-7234-741A-284E-B1F8EDA51194}"/>
              </a:ext>
            </a:extLst>
          </p:cNvPr>
          <p:cNvSpPr txBox="1">
            <a:spLocks noChangeArrowheads="1"/>
          </p:cNvSpPr>
          <p:nvPr/>
        </p:nvSpPr>
        <p:spPr bwMode="auto">
          <a:xfrm>
            <a:off x="10414162" y="2021915"/>
            <a:ext cx="10652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oAutofit/>
          </a:bodyPr>
          <a:lstStyle/>
          <a:p>
            <a:pPr algn="l" eaLnBrk="0" hangingPunct="0"/>
            <a:r>
              <a:rPr lang="en-US" altLang="en-US" sz="1200" b="1" dirty="0">
                <a:solidFill>
                  <a:srgbClr val="29719F"/>
                </a:solidFill>
                <a:latin typeface="Century Gothic" panose="020B0502020202020204" pitchFamily="34" charset="0"/>
              </a:rPr>
              <a:t>Demand Life Cycles</a:t>
            </a:r>
          </a:p>
        </p:txBody>
      </p:sp>
      <p:sp>
        <p:nvSpPr>
          <p:cNvPr id="3" name="Freeform 2">
            <a:extLst>
              <a:ext uri="{FF2B5EF4-FFF2-40B4-BE49-F238E27FC236}">
                <a16:creationId xmlns:a16="http://schemas.microsoft.com/office/drawing/2014/main" id="{467DC0BD-8743-C2BF-0BE9-D53D581B5BE3}"/>
              </a:ext>
            </a:extLst>
          </p:cNvPr>
          <p:cNvSpPr>
            <a:spLocks/>
          </p:cNvSpPr>
          <p:nvPr/>
        </p:nvSpPr>
        <p:spPr bwMode="auto">
          <a:xfrm>
            <a:off x="3598628" y="1789285"/>
            <a:ext cx="8013700" cy="3892612"/>
          </a:xfrm>
          <a:custGeom>
            <a:avLst/>
            <a:gdLst>
              <a:gd name="T0" fmla="*/ 0 w 4552"/>
              <a:gd name="T1" fmla="*/ 0 h 2752"/>
              <a:gd name="T2" fmla="*/ 0 w 4552"/>
              <a:gd name="T3" fmla="*/ 2752 h 2752"/>
              <a:gd name="T4" fmla="*/ 4552 w 4552"/>
              <a:gd name="T5" fmla="*/ 2752 h 2752"/>
            </a:gdLst>
            <a:ahLst/>
            <a:cxnLst>
              <a:cxn ang="0">
                <a:pos x="T0" y="T1"/>
              </a:cxn>
              <a:cxn ang="0">
                <a:pos x="T2" y="T3"/>
              </a:cxn>
              <a:cxn ang="0">
                <a:pos x="T4" y="T5"/>
              </a:cxn>
            </a:cxnLst>
            <a:rect l="0" t="0" r="r" b="b"/>
            <a:pathLst>
              <a:path w="4552" h="2752">
                <a:moveTo>
                  <a:pt x="0" y="0"/>
                </a:moveTo>
                <a:lnTo>
                  <a:pt x="0" y="2752"/>
                </a:lnTo>
                <a:lnTo>
                  <a:pt x="4552" y="2752"/>
                </a:lnTo>
              </a:path>
            </a:pathLst>
          </a:custGeom>
          <a:noFill/>
          <a:ln w="19050"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oAutofit/>
          </a:bodyPr>
          <a:lstStyle/>
          <a:p>
            <a:endParaRPr lang="en-AU" sz="1200" dirty="0">
              <a:latin typeface="Century Gothic" panose="020B0502020202020204" pitchFamily="34" charset="0"/>
            </a:endParaRPr>
          </a:p>
        </p:txBody>
      </p:sp>
    </p:spTree>
    <p:extLst>
      <p:ext uri="{BB962C8B-B14F-4D97-AF65-F5344CB8AC3E}">
        <p14:creationId xmlns:p14="http://schemas.microsoft.com/office/powerpoint/2010/main" val="16315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strVal val="2/3*#ppt_w"/>
                                          </p:val>
                                        </p:tav>
                                        <p:tav tm="100000">
                                          <p:val>
                                            <p:strVal val="#ppt_w"/>
                                          </p:val>
                                        </p:tav>
                                      </p:tavLst>
                                    </p:anim>
                                    <p:anim calcmode="lin" valueType="num">
                                      <p:cBhvr>
                                        <p:cTn id="11" dur="1000" fill="hold"/>
                                        <p:tgtEl>
                                          <p:spTgt spid="3"/>
                                        </p:tgtEl>
                                        <p:attrNameLst>
                                          <p:attrName>ppt_h</p:attrName>
                                        </p:attrNameLst>
                                      </p:cBhvr>
                                      <p:tavLst>
                                        <p:tav tm="0">
                                          <p:val>
                                            <p:strVal val="2/3*#ppt_h"/>
                                          </p:val>
                                        </p:tav>
                                        <p:tav tm="100000">
                                          <p:val>
                                            <p:strVal val="#ppt_h"/>
                                          </p:val>
                                        </p:tav>
                                      </p:tavLst>
                                    </p:anim>
                                  </p:childTnLst>
                                </p:cTn>
                              </p:par>
                              <p:par>
                                <p:cTn id="12" presetID="12" presetClass="entr" presetSubtype="2" fill="hold" grpId="0" nodeType="withEffect">
                                  <p:stCondLst>
                                    <p:cond delay="75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p:tgtEl>
                                          <p:spTgt spid="11"/>
                                        </p:tgtEl>
                                        <p:attrNameLst>
                                          <p:attrName>ppt_x</p:attrName>
                                        </p:attrNameLst>
                                      </p:cBhvr>
                                      <p:tavLst>
                                        <p:tav tm="0">
                                          <p:val>
                                            <p:strVal val="#ppt_x+#ppt_w*1.125000"/>
                                          </p:val>
                                        </p:tav>
                                        <p:tav tm="100000">
                                          <p:val>
                                            <p:strVal val="#ppt_x"/>
                                          </p:val>
                                        </p:tav>
                                      </p:tavLst>
                                    </p:anim>
                                    <p:animEffect transition="in" filter="wipe(left)">
                                      <p:cBhvr>
                                        <p:cTn id="15" dur="1000"/>
                                        <p:tgtEl>
                                          <p:spTgt spid="11"/>
                                        </p:tgtEl>
                                      </p:cBhvr>
                                    </p:animEffect>
                                  </p:childTnLst>
                                </p:cTn>
                              </p:par>
                              <p:par>
                                <p:cTn id="16" presetID="12" presetClass="entr" presetSubtype="1" fill="hold" grpId="0" nodeType="withEffect">
                                  <p:stCondLst>
                                    <p:cond delay="75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p:tgtEl>
                                          <p:spTgt spid="12"/>
                                        </p:tgtEl>
                                        <p:attrNameLst>
                                          <p:attrName>ppt_y</p:attrName>
                                        </p:attrNameLst>
                                      </p:cBhvr>
                                      <p:tavLst>
                                        <p:tav tm="0">
                                          <p:val>
                                            <p:strVal val="#ppt_y-#ppt_h*1.125000"/>
                                          </p:val>
                                        </p:tav>
                                        <p:tav tm="100000">
                                          <p:val>
                                            <p:strVal val="#ppt_y"/>
                                          </p:val>
                                        </p:tav>
                                      </p:tavLst>
                                    </p:anim>
                                    <p:animEffect transition="in" filter="wipe(down)">
                                      <p:cBhvr>
                                        <p:cTn id="19" dur="1000"/>
                                        <p:tgtEl>
                                          <p:spTgt spid="12"/>
                                        </p:tgtEl>
                                      </p:cBhvr>
                                    </p:animEffect>
                                  </p:childTnLst>
                                </p:cTn>
                              </p:par>
                              <p:par>
                                <p:cTn id="20" presetID="12" presetClass="entr" presetSubtype="1" fill="hold" grpId="0" nodeType="withEffect">
                                  <p:stCondLst>
                                    <p:cond delay="75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000"/>
                                        <p:tgtEl>
                                          <p:spTgt spid="7"/>
                                        </p:tgtEl>
                                        <p:attrNameLst>
                                          <p:attrName>ppt_y</p:attrName>
                                        </p:attrNameLst>
                                      </p:cBhvr>
                                      <p:tavLst>
                                        <p:tav tm="0">
                                          <p:val>
                                            <p:strVal val="#ppt_y-#ppt_h*1.125000"/>
                                          </p:val>
                                        </p:tav>
                                        <p:tav tm="100000">
                                          <p:val>
                                            <p:strVal val="#ppt_y"/>
                                          </p:val>
                                        </p:tav>
                                      </p:tavLst>
                                    </p:anim>
                                    <p:animEffect transition="in" filter="wipe(down)">
                                      <p:cBhvr>
                                        <p:cTn id="23" dur="1000"/>
                                        <p:tgtEl>
                                          <p:spTgt spid="7"/>
                                        </p:tgtEl>
                                      </p:cBhvr>
                                    </p:animEffect>
                                  </p:childTnLst>
                                </p:cTn>
                              </p:par>
                              <p:par>
                                <p:cTn id="24" presetID="12" presetClass="entr" presetSubtype="1" fill="hold" grpId="0" nodeType="withEffect">
                                  <p:stCondLst>
                                    <p:cond delay="7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p:tgtEl>
                                          <p:spTgt spid="8"/>
                                        </p:tgtEl>
                                        <p:attrNameLst>
                                          <p:attrName>ppt_y</p:attrName>
                                        </p:attrNameLst>
                                      </p:cBhvr>
                                      <p:tavLst>
                                        <p:tav tm="0">
                                          <p:val>
                                            <p:strVal val="#ppt_y-#ppt_h*1.125000"/>
                                          </p:val>
                                        </p:tav>
                                        <p:tav tm="100000">
                                          <p:val>
                                            <p:strVal val="#ppt_y"/>
                                          </p:val>
                                        </p:tav>
                                      </p:tavLst>
                                    </p:anim>
                                    <p:animEffect transition="in" filter="wipe(down)">
                                      <p:cBhvr>
                                        <p:cTn id="27" dur="1000"/>
                                        <p:tgtEl>
                                          <p:spTgt spid="8"/>
                                        </p:tgtEl>
                                      </p:cBhvr>
                                    </p:animEffect>
                                  </p:childTnLst>
                                </p:cTn>
                              </p:par>
                              <p:par>
                                <p:cTn id="28" presetID="12" presetClass="entr" presetSubtype="1" fill="hold" grpId="0" nodeType="withEffect">
                                  <p:stCondLst>
                                    <p:cond delay="75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000"/>
                                        <p:tgtEl>
                                          <p:spTgt spid="9"/>
                                        </p:tgtEl>
                                        <p:attrNameLst>
                                          <p:attrName>ppt_y</p:attrName>
                                        </p:attrNameLst>
                                      </p:cBhvr>
                                      <p:tavLst>
                                        <p:tav tm="0">
                                          <p:val>
                                            <p:strVal val="#ppt_y-#ppt_h*1.125000"/>
                                          </p:val>
                                        </p:tav>
                                        <p:tav tm="100000">
                                          <p:val>
                                            <p:strVal val="#ppt_y"/>
                                          </p:val>
                                        </p:tav>
                                      </p:tavLst>
                                    </p:anim>
                                    <p:animEffect transition="in" filter="wipe(down)">
                                      <p:cBhvr>
                                        <p:cTn id="31" dur="1000"/>
                                        <p:tgtEl>
                                          <p:spTgt spid="9"/>
                                        </p:tgtEl>
                                      </p:cBhvr>
                                    </p:animEffect>
                                  </p:childTnLst>
                                </p:cTn>
                              </p:par>
                              <p:par>
                                <p:cTn id="32" presetID="12" presetClass="entr" presetSubtype="1" fill="hold" grpId="0" nodeType="withEffect">
                                  <p:stCondLst>
                                    <p:cond delay="75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1000"/>
                                        <p:tgtEl>
                                          <p:spTgt spid="10"/>
                                        </p:tgtEl>
                                        <p:attrNameLst>
                                          <p:attrName>ppt_y</p:attrName>
                                        </p:attrNameLst>
                                      </p:cBhvr>
                                      <p:tavLst>
                                        <p:tav tm="0">
                                          <p:val>
                                            <p:strVal val="#ppt_y-#ppt_h*1.125000"/>
                                          </p:val>
                                        </p:tav>
                                        <p:tav tm="100000">
                                          <p:val>
                                            <p:strVal val="#ppt_y"/>
                                          </p:val>
                                        </p:tav>
                                      </p:tavLst>
                                    </p:anim>
                                    <p:animEffect transition="in" filter="wipe(down)">
                                      <p:cBhvr>
                                        <p:cTn id="35" dur="1000"/>
                                        <p:tgtEl>
                                          <p:spTgt spid="10"/>
                                        </p:tgtEl>
                                      </p:cBhvr>
                                    </p:animEffect>
                                  </p:childTnLst>
                                </p:cTn>
                              </p:par>
                              <p:par>
                                <p:cTn id="36" presetID="22" presetClass="entr" presetSubtype="8" fill="hold" grpId="0" nodeType="withEffect">
                                  <p:stCondLst>
                                    <p:cond delay="150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1250"/>
                                        <p:tgtEl>
                                          <p:spTgt spid="4"/>
                                        </p:tgtEl>
                                      </p:cBhvr>
                                    </p:animEffect>
                                  </p:childTnLst>
                                </p:cTn>
                              </p:par>
                              <p:par>
                                <p:cTn id="39" presetID="22" presetClass="entr" presetSubtype="8" fill="hold" grpId="0" nodeType="withEffect">
                                  <p:stCondLst>
                                    <p:cond delay="225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1250"/>
                                        <p:tgtEl>
                                          <p:spTgt spid="5"/>
                                        </p:tgtEl>
                                      </p:cBhvr>
                                    </p:animEffect>
                                  </p:childTnLst>
                                </p:cTn>
                              </p:par>
                              <p:par>
                                <p:cTn id="42" presetID="22" presetClass="entr" presetSubtype="8" fill="hold" grpId="0" nodeType="withEffect">
                                  <p:stCondLst>
                                    <p:cond delay="300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1250"/>
                                        <p:tgtEl>
                                          <p:spTgt spid="6"/>
                                        </p:tgtEl>
                                      </p:cBhvr>
                                    </p:animEffect>
                                  </p:childTnLst>
                                </p:cTn>
                              </p:par>
                              <p:par>
                                <p:cTn id="45" presetID="22" presetClass="entr" presetSubtype="8" fill="hold" grpId="0" nodeType="withEffect">
                                  <p:stCondLst>
                                    <p:cond delay="10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3250"/>
                                        <p:tgtEl>
                                          <p:spTgt spid="23"/>
                                        </p:tgtEl>
                                      </p:cBhvr>
                                    </p:animEffect>
                                  </p:childTnLst>
                                </p:cTn>
                              </p:par>
                              <p:par>
                                <p:cTn id="48" presetID="22" presetClass="entr" presetSubtype="8" fill="hold" grpId="0" nodeType="withEffect">
                                  <p:stCondLst>
                                    <p:cond delay="425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1000"/>
                                        <p:tgtEl>
                                          <p:spTgt spid="24"/>
                                        </p:tgtEl>
                                      </p:cBhvr>
                                    </p:animEffect>
                                  </p:childTnLst>
                                </p:cTn>
                              </p:par>
                              <p:par>
                                <p:cTn id="51" presetID="22" presetClass="entr" presetSubtype="8" fill="hold" grpId="0" nodeType="withEffect">
                                  <p:stCondLst>
                                    <p:cond delay="425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1000"/>
                                        <p:tgtEl>
                                          <p:spTgt spid="22"/>
                                        </p:tgtEl>
                                      </p:cBhvr>
                                    </p:animEffect>
                                  </p:childTnLst>
                                </p:cTn>
                              </p:par>
                              <p:par>
                                <p:cTn id="54" presetID="12" presetClass="entr" presetSubtype="4" fill="hold" grpId="0" nodeType="withEffect">
                                  <p:stCondLst>
                                    <p:cond delay="150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1000"/>
                                        <p:tgtEl>
                                          <p:spTgt spid="16"/>
                                        </p:tgtEl>
                                        <p:attrNameLst>
                                          <p:attrName>ppt_y</p:attrName>
                                        </p:attrNameLst>
                                      </p:cBhvr>
                                      <p:tavLst>
                                        <p:tav tm="0">
                                          <p:val>
                                            <p:strVal val="#ppt_y+#ppt_h*1.125000"/>
                                          </p:val>
                                        </p:tav>
                                        <p:tav tm="100000">
                                          <p:val>
                                            <p:strVal val="#ppt_y"/>
                                          </p:val>
                                        </p:tav>
                                      </p:tavLst>
                                    </p:anim>
                                    <p:animEffect transition="in" filter="wipe(up)">
                                      <p:cBhvr>
                                        <p:cTn id="57" dur="1000"/>
                                        <p:tgtEl>
                                          <p:spTgt spid="16"/>
                                        </p:tgtEl>
                                      </p:cBhvr>
                                    </p:animEffect>
                                  </p:childTnLst>
                                </p:cTn>
                              </p:par>
                              <p:par>
                                <p:cTn id="58" presetID="12" presetClass="entr" presetSubtype="4" fill="hold" grpId="0" nodeType="withEffect">
                                  <p:stCondLst>
                                    <p:cond delay="250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1000"/>
                                        <p:tgtEl>
                                          <p:spTgt spid="17"/>
                                        </p:tgtEl>
                                        <p:attrNameLst>
                                          <p:attrName>ppt_y</p:attrName>
                                        </p:attrNameLst>
                                      </p:cBhvr>
                                      <p:tavLst>
                                        <p:tav tm="0">
                                          <p:val>
                                            <p:strVal val="#ppt_y+#ppt_h*1.125000"/>
                                          </p:val>
                                        </p:tav>
                                        <p:tav tm="100000">
                                          <p:val>
                                            <p:strVal val="#ppt_y"/>
                                          </p:val>
                                        </p:tav>
                                      </p:tavLst>
                                    </p:anim>
                                    <p:animEffect transition="in" filter="wipe(up)">
                                      <p:cBhvr>
                                        <p:cTn id="61" dur="1000"/>
                                        <p:tgtEl>
                                          <p:spTgt spid="17"/>
                                        </p:tgtEl>
                                      </p:cBhvr>
                                    </p:animEffect>
                                  </p:childTnLst>
                                </p:cTn>
                              </p:par>
                              <p:par>
                                <p:cTn id="62" presetID="12" presetClass="entr" presetSubtype="4" fill="hold" grpId="0" nodeType="withEffect">
                                  <p:stCondLst>
                                    <p:cond delay="350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1000"/>
                                        <p:tgtEl>
                                          <p:spTgt spid="18"/>
                                        </p:tgtEl>
                                        <p:attrNameLst>
                                          <p:attrName>ppt_y</p:attrName>
                                        </p:attrNameLst>
                                      </p:cBhvr>
                                      <p:tavLst>
                                        <p:tav tm="0">
                                          <p:val>
                                            <p:strVal val="#ppt_y+#ppt_h*1.125000"/>
                                          </p:val>
                                        </p:tav>
                                        <p:tav tm="100000">
                                          <p:val>
                                            <p:strVal val="#ppt_y"/>
                                          </p:val>
                                        </p:tav>
                                      </p:tavLst>
                                    </p:anim>
                                    <p:animEffect transition="in" filter="wipe(up)">
                                      <p:cBhvr>
                                        <p:cTn id="65" dur="1000"/>
                                        <p:tgtEl>
                                          <p:spTgt spid="18"/>
                                        </p:tgtEl>
                                      </p:cBhvr>
                                    </p:animEffect>
                                  </p:childTnLst>
                                </p:cTn>
                              </p:par>
                              <p:par>
                                <p:cTn id="66" presetID="22" presetClass="entr" presetSubtype="1" fill="hold" grpId="0" nodeType="withEffect">
                                  <p:stCondLst>
                                    <p:cond delay="1500"/>
                                  </p:stCondLst>
                                  <p:childTnLst>
                                    <p:set>
                                      <p:cBhvr>
                                        <p:cTn id="67" dur="1" fill="hold">
                                          <p:stCondLst>
                                            <p:cond delay="0"/>
                                          </p:stCondLst>
                                        </p:cTn>
                                        <p:tgtEl>
                                          <p:spTgt spid="13"/>
                                        </p:tgtEl>
                                        <p:attrNameLst>
                                          <p:attrName>style.visibility</p:attrName>
                                        </p:attrNameLst>
                                      </p:cBhvr>
                                      <p:to>
                                        <p:strVal val="visible"/>
                                      </p:to>
                                    </p:set>
                                    <p:animEffect transition="in" filter="wipe(up)">
                                      <p:cBhvr>
                                        <p:cTn id="68" dur="1000"/>
                                        <p:tgtEl>
                                          <p:spTgt spid="13"/>
                                        </p:tgtEl>
                                      </p:cBhvr>
                                    </p:animEffect>
                                  </p:childTnLst>
                                </p:cTn>
                              </p:par>
                              <p:par>
                                <p:cTn id="69" presetID="22" presetClass="entr" presetSubtype="1" fill="hold" grpId="0" nodeType="withEffect">
                                  <p:stCondLst>
                                    <p:cond delay="2500"/>
                                  </p:stCondLst>
                                  <p:childTnLst>
                                    <p:set>
                                      <p:cBhvr>
                                        <p:cTn id="70" dur="1" fill="hold">
                                          <p:stCondLst>
                                            <p:cond delay="0"/>
                                          </p:stCondLst>
                                        </p:cTn>
                                        <p:tgtEl>
                                          <p:spTgt spid="14"/>
                                        </p:tgtEl>
                                        <p:attrNameLst>
                                          <p:attrName>style.visibility</p:attrName>
                                        </p:attrNameLst>
                                      </p:cBhvr>
                                      <p:to>
                                        <p:strVal val="visible"/>
                                      </p:to>
                                    </p:set>
                                    <p:animEffect transition="in" filter="wipe(up)">
                                      <p:cBhvr>
                                        <p:cTn id="71" dur="1000"/>
                                        <p:tgtEl>
                                          <p:spTgt spid="14"/>
                                        </p:tgtEl>
                                      </p:cBhvr>
                                    </p:animEffect>
                                  </p:childTnLst>
                                </p:cTn>
                              </p:par>
                              <p:par>
                                <p:cTn id="72" presetID="22" presetClass="entr" presetSubtype="1" fill="hold" grpId="0" nodeType="withEffect">
                                  <p:stCondLst>
                                    <p:cond delay="3500"/>
                                  </p:stCondLst>
                                  <p:childTnLst>
                                    <p:set>
                                      <p:cBhvr>
                                        <p:cTn id="73" dur="1" fill="hold">
                                          <p:stCondLst>
                                            <p:cond delay="0"/>
                                          </p:stCondLst>
                                        </p:cTn>
                                        <p:tgtEl>
                                          <p:spTgt spid="15"/>
                                        </p:tgtEl>
                                        <p:attrNameLst>
                                          <p:attrName>style.visibility</p:attrName>
                                        </p:attrNameLst>
                                      </p:cBhvr>
                                      <p:to>
                                        <p:strVal val="visible"/>
                                      </p:to>
                                    </p:set>
                                    <p:animEffect transition="in" filter="wipe(up)">
                                      <p:cBhvr>
                                        <p:cTn id="7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4" grpId="0" animBg="1"/>
      <p:bldP spid="5" grpId="0" animBg="1"/>
      <p:bldP spid="6" grpId="0" animBg="1"/>
      <p:bldP spid="7" grpId="0"/>
      <p:bldP spid="8" grpId="0"/>
      <p:bldP spid="9" grpId="0"/>
      <p:bldP spid="10" grpId="0"/>
      <p:bldP spid="11" grpId="0"/>
      <p:bldP spid="12" grpId="0"/>
      <p:bldP spid="16" grpId="0"/>
      <p:bldP spid="17" grpId="0"/>
      <p:bldP spid="18" grpId="0"/>
      <p:bldP spid="22" grpId="0"/>
      <p:bldP spid="23" grpId="0" animBg="1"/>
      <p:bldP spid="24" grpId="0"/>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3">
            <a:extLst>
              <a:ext uri="{FF2B5EF4-FFF2-40B4-BE49-F238E27FC236}">
                <a16:creationId xmlns:a16="http://schemas.microsoft.com/office/drawing/2014/main" id="{01A77B58-A6EA-0C84-201D-8590629C5D9D}"/>
              </a:ext>
            </a:extLst>
          </p:cNvPr>
          <p:cNvGraphicFramePr>
            <a:graphicFrameLocks noChangeAspect="1"/>
          </p:cNvGraphicFramePr>
          <p:nvPr>
            <p:extLst>
              <p:ext uri="{D42A27DB-BD31-4B8C-83A1-F6EECF244321}">
                <p14:modId xmlns:p14="http://schemas.microsoft.com/office/powerpoint/2010/main" val="991858524"/>
              </p:ext>
            </p:extLst>
          </p:nvPr>
        </p:nvGraphicFramePr>
        <p:xfrm>
          <a:off x="419101" y="1959898"/>
          <a:ext cx="11353800" cy="4574252"/>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hteck 86">
            <a:extLst>
              <a:ext uri="{FF2B5EF4-FFF2-40B4-BE49-F238E27FC236}">
                <a16:creationId xmlns:a16="http://schemas.microsoft.com/office/drawing/2014/main" id="{82650144-0E28-47CB-8E7E-7F76E4C44492}"/>
              </a:ext>
            </a:extLst>
          </p:cNvPr>
          <p:cNvSpPr/>
          <p:nvPr/>
        </p:nvSpPr>
        <p:spPr bwMode="gray">
          <a:xfrm>
            <a:off x="-428" y="3126"/>
            <a:ext cx="12179728" cy="163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13" name="Titel 1">
            <a:extLst>
              <a:ext uri="{FF2B5EF4-FFF2-40B4-BE49-F238E27FC236}">
                <a16:creationId xmlns:a16="http://schemas.microsoft.com/office/drawing/2014/main" id="{41AFF89F-C7B9-4543-93C9-8745CA3C82E4}"/>
              </a:ext>
            </a:extLst>
          </p:cNvPr>
          <p:cNvSpPr txBox="1">
            <a:spLocks/>
          </p:cNvSpPr>
          <p:nvPr/>
        </p:nvSpPr>
        <p:spPr bwMode="gray">
          <a:xfrm>
            <a:off x="912833" y="323850"/>
            <a:ext cx="10860067" cy="994600"/>
          </a:xfrm>
          <a:prstGeom prst="rect">
            <a:avLst/>
          </a:prstGeom>
        </p:spPr>
        <p:txBody>
          <a:bodyPr vert="horz" lIns="91440" tIns="45720" rIns="91440" bIns="45720" rtlCol="0" anchor="ctr">
            <a:noAutofit/>
          </a:bodyPr>
          <a:lstStyle>
            <a:defPPr>
              <a:defRPr lang="en-US"/>
            </a:defPPr>
            <a:lvl1pPr>
              <a:lnSpc>
                <a:spcPts val="3500"/>
              </a:lnSpc>
              <a:spcBef>
                <a:spcPct val="0"/>
              </a:spcBef>
              <a:buNone/>
              <a:defRPr sz="2600" b="1">
                <a:latin typeface="Century Gothic" panose="020B0502020202020204" pitchFamily="34" charset="0"/>
                <a:ea typeface="+mj-ea"/>
                <a:cs typeface="+mj-cs"/>
              </a:defRPr>
            </a:lvl1pPr>
          </a:lstStyle>
          <a:p>
            <a:r>
              <a:rPr lang="en-US" dirty="0"/>
              <a:t>IMPLEMENTATION PLANNING AND SEQUENCING</a:t>
            </a:r>
          </a:p>
        </p:txBody>
      </p:sp>
      <p:sp>
        <p:nvSpPr>
          <p:cNvPr id="4" name="Rectangle 66">
            <a:extLst>
              <a:ext uri="{FF2B5EF4-FFF2-40B4-BE49-F238E27FC236}">
                <a16:creationId xmlns:a16="http://schemas.microsoft.com/office/drawing/2014/main" id="{8CC199B5-1FF7-A860-2C57-2E812498904A}"/>
              </a:ext>
            </a:extLst>
          </p:cNvPr>
          <p:cNvSpPr>
            <a:spLocks noChangeArrowheads="1"/>
          </p:cNvSpPr>
          <p:nvPr/>
        </p:nvSpPr>
        <p:spPr bwMode="auto">
          <a:xfrm>
            <a:off x="7567562" y="4857830"/>
            <a:ext cx="2522588" cy="661126"/>
          </a:xfrm>
          <a:prstGeom prst="roundRect">
            <a:avLst>
              <a:gd name="adj" fmla="val 13209"/>
            </a:avLst>
          </a:prstGeom>
          <a:solidFill>
            <a:schemeClr val="bg1"/>
          </a:solidFill>
          <a:ln>
            <a:solidFill>
              <a:srgbClr val="A4AAAD"/>
            </a:solidFill>
          </a:ln>
        </p:spPr>
        <p:txBody>
          <a:bodyPr wrap="square" bIns="91440" anchor="ctr" anchorCtr="0">
            <a:noAutofit/>
          </a:bodyPr>
          <a:lstStyle/>
          <a:p>
            <a:pPr algn="ctr">
              <a:lnSpc>
                <a:spcPts val="1800"/>
              </a:lnSpc>
            </a:pPr>
            <a:r>
              <a:rPr lang="en-GB" altLang="en-US" sz="1200" dirty="0">
                <a:latin typeface="Century Gothic" panose="020B0502020202020204" pitchFamily="34" charset="0"/>
              </a:rPr>
              <a:t>Initiatives sequenced for minimum short term disruption</a:t>
            </a:r>
            <a:endParaRPr lang="en-AU" altLang="en-US" sz="1200" dirty="0">
              <a:latin typeface="Century Gothic" panose="020B0502020202020204" pitchFamily="34" charset="0"/>
            </a:endParaRPr>
          </a:p>
        </p:txBody>
      </p:sp>
      <p:sp>
        <p:nvSpPr>
          <p:cNvPr id="5" name="Rectangle 69">
            <a:extLst>
              <a:ext uri="{FF2B5EF4-FFF2-40B4-BE49-F238E27FC236}">
                <a16:creationId xmlns:a16="http://schemas.microsoft.com/office/drawing/2014/main" id="{EB7EB5E4-F311-3605-7222-EBF27E4DA66E}"/>
              </a:ext>
            </a:extLst>
          </p:cNvPr>
          <p:cNvSpPr>
            <a:spLocks noChangeArrowheads="1"/>
          </p:cNvSpPr>
          <p:nvPr/>
        </p:nvSpPr>
        <p:spPr bwMode="auto">
          <a:xfrm>
            <a:off x="7758062" y="3816350"/>
            <a:ext cx="2729789" cy="661126"/>
          </a:xfrm>
          <a:prstGeom prst="roundRect">
            <a:avLst>
              <a:gd name="adj" fmla="val 12057"/>
            </a:avLst>
          </a:prstGeom>
          <a:solidFill>
            <a:schemeClr val="bg1"/>
          </a:solidFill>
          <a:ln>
            <a:solidFill>
              <a:srgbClr val="6C7275"/>
            </a:solidFill>
          </a:ln>
        </p:spPr>
        <p:txBody>
          <a:bodyPr wrap="square" bIns="91440" anchor="ctr" anchorCtr="0">
            <a:noAutofit/>
          </a:bodyPr>
          <a:lstStyle/>
          <a:p>
            <a:pPr algn="ctr">
              <a:lnSpc>
                <a:spcPts val="1800"/>
              </a:lnSpc>
            </a:pPr>
            <a:r>
              <a:rPr lang="en-GB" altLang="en-US" sz="1200" dirty="0">
                <a:latin typeface="Century Gothic" panose="020B0502020202020204" pitchFamily="34" charset="0"/>
              </a:rPr>
              <a:t>Initiatives sequenced to reduce negative earning impact</a:t>
            </a:r>
            <a:endParaRPr lang="en-AU" altLang="en-US" sz="1200" dirty="0">
              <a:latin typeface="Century Gothic" panose="020B0502020202020204" pitchFamily="34" charset="0"/>
            </a:endParaRPr>
          </a:p>
        </p:txBody>
      </p:sp>
      <p:sp>
        <p:nvSpPr>
          <p:cNvPr id="7" name="Rectangle 59">
            <a:extLst>
              <a:ext uri="{FF2B5EF4-FFF2-40B4-BE49-F238E27FC236}">
                <a16:creationId xmlns:a16="http://schemas.microsoft.com/office/drawing/2014/main" id="{01FF4846-43EC-D144-5E18-B3341C1B3196}"/>
              </a:ext>
            </a:extLst>
          </p:cNvPr>
          <p:cNvSpPr>
            <a:spLocks noChangeArrowheads="1"/>
          </p:cNvSpPr>
          <p:nvPr/>
        </p:nvSpPr>
        <p:spPr bwMode="auto">
          <a:xfrm>
            <a:off x="1374458" y="2113252"/>
            <a:ext cx="2207930" cy="663012"/>
          </a:xfrm>
          <a:prstGeom prst="roundRect">
            <a:avLst>
              <a:gd name="adj" fmla="val 10716"/>
            </a:avLst>
          </a:prstGeom>
          <a:solidFill>
            <a:schemeClr val="bg1"/>
          </a:solidFill>
          <a:ln>
            <a:solidFill>
              <a:srgbClr val="93B7CD"/>
            </a:solidFill>
          </a:ln>
        </p:spPr>
        <p:txBody>
          <a:bodyPr wrap="square" bIns="91440" anchor="ctr" anchorCtr="0">
            <a:noAutofit/>
          </a:bodyPr>
          <a:lstStyle>
            <a:lvl1pPr algn="l">
              <a:defRPr sz="2400">
                <a:solidFill>
                  <a:schemeClr val="tx1"/>
                </a:solidFill>
                <a:latin typeface="Arial" charset="0"/>
              </a:defRPr>
            </a:lvl1pPr>
            <a:lvl2pPr marL="742950" indent="-285750" algn="l">
              <a:defRPr sz="2400">
                <a:solidFill>
                  <a:schemeClr val="tx1"/>
                </a:solidFill>
                <a:latin typeface="Arial" charset="0"/>
              </a:defRPr>
            </a:lvl2pPr>
            <a:lvl3pPr marL="1143000" indent="-228600" algn="l">
              <a:defRPr sz="2400">
                <a:solidFill>
                  <a:schemeClr val="tx1"/>
                </a:solidFill>
                <a:latin typeface="Arial" charset="0"/>
              </a:defRPr>
            </a:lvl3pPr>
            <a:lvl4pPr marL="1600200" indent="-228600" algn="l">
              <a:defRPr sz="2400">
                <a:solidFill>
                  <a:schemeClr val="tx1"/>
                </a:solidFill>
                <a:latin typeface="Arial" charset="0"/>
              </a:defRPr>
            </a:lvl4pPr>
            <a:lvl5pPr marL="2057400" indent="-228600" algn="l">
              <a:defRPr sz="2400">
                <a:solidFill>
                  <a:schemeClr val="tx1"/>
                </a:solidFill>
                <a:latin typeface="Arial" charset="0"/>
              </a:defRPr>
            </a:lvl5pPr>
            <a:lvl6pPr marL="2514600" indent="-228600" fontAlgn="base">
              <a:spcBef>
                <a:spcPct val="0"/>
              </a:spcBef>
              <a:spcAft>
                <a:spcPct val="0"/>
              </a:spcAft>
              <a:defRPr sz="2400">
                <a:solidFill>
                  <a:schemeClr val="tx1"/>
                </a:solidFill>
                <a:latin typeface="Arial" charset="0"/>
              </a:defRPr>
            </a:lvl6pPr>
            <a:lvl7pPr marL="2971800" indent="-228600" fontAlgn="base">
              <a:spcBef>
                <a:spcPct val="0"/>
              </a:spcBef>
              <a:spcAft>
                <a:spcPct val="0"/>
              </a:spcAft>
              <a:defRPr sz="2400">
                <a:solidFill>
                  <a:schemeClr val="tx1"/>
                </a:solidFill>
                <a:latin typeface="Arial" charset="0"/>
              </a:defRPr>
            </a:lvl7pPr>
            <a:lvl8pPr marL="3429000" indent="-228600" fontAlgn="base">
              <a:spcBef>
                <a:spcPct val="0"/>
              </a:spcBef>
              <a:spcAft>
                <a:spcPct val="0"/>
              </a:spcAft>
              <a:defRPr sz="2400">
                <a:solidFill>
                  <a:schemeClr val="tx1"/>
                </a:solidFill>
                <a:latin typeface="Arial" charset="0"/>
              </a:defRPr>
            </a:lvl8pPr>
            <a:lvl9pPr marL="3886200" indent="-228600" fontAlgn="base">
              <a:spcBef>
                <a:spcPct val="0"/>
              </a:spcBef>
              <a:spcAft>
                <a:spcPct val="0"/>
              </a:spcAft>
              <a:defRPr sz="2400">
                <a:solidFill>
                  <a:schemeClr val="tx1"/>
                </a:solidFill>
                <a:latin typeface="Arial" charset="0"/>
              </a:defRPr>
            </a:lvl9pPr>
          </a:lstStyle>
          <a:p>
            <a:pPr algn="ctr">
              <a:lnSpc>
                <a:spcPts val="1800"/>
              </a:lnSpc>
            </a:pPr>
            <a:r>
              <a:rPr lang="en-GB" altLang="en-US" sz="1200" b="0" dirty="0">
                <a:latin typeface="Century Gothic" panose="020B0502020202020204" pitchFamily="34" charset="0"/>
              </a:rPr>
              <a:t>Initiatives sequenced with regard to faster payback</a:t>
            </a:r>
            <a:endParaRPr lang="en-AU" altLang="en-US" sz="1200" b="0" dirty="0">
              <a:latin typeface="Century Gothic" panose="020B0502020202020204" pitchFamily="34" charset="0"/>
            </a:endParaRPr>
          </a:p>
        </p:txBody>
      </p:sp>
      <p:sp>
        <p:nvSpPr>
          <p:cNvPr id="18" name="Arc 17">
            <a:extLst>
              <a:ext uri="{FF2B5EF4-FFF2-40B4-BE49-F238E27FC236}">
                <a16:creationId xmlns:a16="http://schemas.microsoft.com/office/drawing/2014/main" id="{FD222B0A-475B-48DF-9804-F0231DB29423}"/>
              </a:ext>
            </a:extLst>
          </p:cNvPr>
          <p:cNvSpPr/>
          <p:nvPr/>
        </p:nvSpPr>
        <p:spPr>
          <a:xfrm>
            <a:off x="2941998" y="2444758"/>
            <a:ext cx="1280780" cy="427030"/>
          </a:xfrm>
          <a:prstGeom prst="arc">
            <a:avLst>
              <a:gd name="adj1" fmla="val 16200000"/>
              <a:gd name="adj2" fmla="val 21353926"/>
            </a:avLst>
          </a:prstGeom>
          <a:ln w="9525" cap="rnd">
            <a:solidFill>
              <a:srgbClr val="29719F"/>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FDBBFEE0-F059-4EFA-B78C-D6F7638DFBF8}"/>
              </a:ext>
            </a:extLst>
          </p:cNvPr>
          <p:cNvSpPr/>
          <p:nvPr/>
        </p:nvSpPr>
        <p:spPr>
          <a:xfrm>
            <a:off x="2941998" y="2444758"/>
            <a:ext cx="1280780" cy="1280780"/>
          </a:xfrm>
          <a:prstGeom prst="arc">
            <a:avLst>
              <a:gd name="adj1" fmla="val 16200000"/>
              <a:gd name="adj2" fmla="val 21353926"/>
            </a:avLst>
          </a:prstGeom>
          <a:ln w="9525" cap="rnd">
            <a:solidFill>
              <a:srgbClr val="93B7CD"/>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F072F287-EF6E-47AF-9F82-906AE26A646C}"/>
              </a:ext>
            </a:extLst>
          </p:cNvPr>
          <p:cNvSpPr/>
          <p:nvPr/>
        </p:nvSpPr>
        <p:spPr>
          <a:xfrm flipH="1" flipV="1">
            <a:off x="6974104" y="3307079"/>
            <a:ext cx="1567916" cy="852977"/>
          </a:xfrm>
          <a:prstGeom prst="arc">
            <a:avLst>
              <a:gd name="adj1" fmla="val 16200000"/>
              <a:gd name="adj2" fmla="val 21353926"/>
            </a:avLst>
          </a:prstGeom>
          <a:ln w="9525" cap="rnd">
            <a:solidFill>
              <a:srgbClr val="6C7275"/>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0B4883B3-D6EB-48EC-97F7-C48723E1B1AC}"/>
              </a:ext>
            </a:extLst>
          </p:cNvPr>
          <p:cNvSpPr/>
          <p:nvPr/>
        </p:nvSpPr>
        <p:spPr>
          <a:xfrm flipH="1">
            <a:off x="6585484" y="5107173"/>
            <a:ext cx="1567916" cy="852977"/>
          </a:xfrm>
          <a:prstGeom prst="arc">
            <a:avLst>
              <a:gd name="adj1" fmla="val 14605261"/>
              <a:gd name="adj2" fmla="val 20263424"/>
            </a:avLst>
          </a:prstGeom>
          <a:ln w="9525" cap="rnd">
            <a:solidFill>
              <a:srgbClr val="A4AAAD"/>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2019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anim calcmode="lin" valueType="num">
                                      <p:cBhvr>
                                        <p:cTn id="7" dur="1250" fill="hold"/>
                                        <p:tgtEl>
                                          <p:spTgt spid="15">
                                            <p:graphicEl>
                                              <a:chart seriesIdx="-3" categoryIdx="-3" bldStep="gridLegend"/>
                                            </p:graphicEl>
                                          </p:spTgt>
                                        </p:tgtEl>
                                        <p:attrNameLst>
                                          <p:attrName>ppt_w</p:attrName>
                                        </p:attrNameLst>
                                      </p:cBhvr>
                                      <p:tavLst>
                                        <p:tav tm="0">
                                          <p:val>
                                            <p:strVal val="#ppt_w*0.70"/>
                                          </p:val>
                                        </p:tav>
                                        <p:tav tm="100000">
                                          <p:val>
                                            <p:strVal val="#ppt_w"/>
                                          </p:val>
                                        </p:tav>
                                      </p:tavLst>
                                    </p:anim>
                                    <p:anim calcmode="lin" valueType="num">
                                      <p:cBhvr>
                                        <p:cTn id="8" dur="1250" fill="hold"/>
                                        <p:tgtEl>
                                          <p:spTgt spid="15">
                                            <p:graphicEl>
                                              <a:chart seriesIdx="-3" categoryIdx="-3" bldStep="gridLegend"/>
                                            </p:graphicEl>
                                          </p:spTgt>
                                        </p:tgtEl>
                                        <p:attrNameLst>
                                          <p:attrName>ppt_h</p:attrName>
                                        </p:attrNameLst>
                                      </p:cBhvr>
                                      <p:tavLst>
                                        <p:tav tm="0">
                                          <p:val>
                                            <p:strVal val="#ppt_h"/>
                                          </p:val>
                                        </p:tav>
                                        <p:tav tm="100000">
                                          <p:val>
                                            <p:strVal val="#ppt_h"/>
                                          </p:val>
                                        </p:tav>
                                      </p:tavLst>
                                    </p:anim>
                                    <p:animEffect transition="in" filter="fade">
                                      <p:cBhvr>
                                        <p:cTn id="9" dur="1250"/>
                                        <p:tgtEl>
                                          <p:spTgt spid="15">
                                            <p:graphicEl>
                                              <a:chart seriesIdx="-3" categoryIdx="-3" bldStep="gridLegend"/>
                                            </p:graphicEl>
                                          </p:spTgt>
                                        </p:tgtEl>
                                      </p:cBhvr>
                                    </p:animEffect>
                                  </p:childTnLst>
                                </p:cTn>
                              </p:par>
                              <p:par>
                                <p:cTn id="10" presetID="22" presetClass="entr" presetSubtype="8" fill="hold" grpId="0" nodeType="withEffect">
                                  <p:stCondLst>
                                    <p:cond delay="750"/>
                                  </p:stCondLst>
                                  <p:childTnLst>
                                    <p:set>
                                      <p:cBhvr>
                                        <p:cTn id="11" dur="1" fill="hold">
                                          <p:stCondLst>
                                            <p:cond delay="0"/>
                                          </p:stCondLst>
                                        </p:cTn>
                                        <p:tgtEl>
                                          <p:spTgt spid="15">
                                            <p:graphicEl>
                                              <a:chart seriesIdx="0" categoryIdx="-4" bldStep="series"/>
                                            </p:graphicEl>
                                          </p:spTgt>
                                        </p:tgtEl>
                                        <p:attrNameLst>
                                          <p:attrName>style.visibility</p:attrName>
                                        </p:attrNameLst>
                                      </p:cBhvr>
                                      <p:to>
                                        <p:strVal val="visible"/>
                                      </p:to>
                                    </p:set>
                                    <p:animEffect transition="in" filter="wipe(left)">
                                      <p:cBhvr>
                                        <p:cTn id="12" dur="2000"/>
                                        <p:tgtEl>
                                          <p:spTgt spid="15">
                                            <p:graphicEl>
                                              <a:chart seriesIdx="0" categoryIdx="-4" bldStep="series"/>
                                            </p:graphicEl>
                                          </p:spTgt>
                                        </p:tgtEl>
                                      </p:cBhvr>
                                    </p:animEffect>
                                  </p:childTnLst>
                                </p:cTn>
                              </p:par>
                              <p:par>
                                <p:cTn id="13" presetID="22" presetClass="entr" presetSubtype="8" fill="hold" grpId="0" nodeType="withEffect">
                                  <p:stCondLst>
                                    <p:cond delay="3000"/>
                                  </p:stCondLst>
                                  <p:childTnLst>
                                    <p:set>
                                      <p:cBhvr>
                                        <p:cTn id="14" dur="1" fill="hold">
                                          <p:stCondLst>
                                            <p:cond delay="0"/>
                                          </p:stCondLst>
                                        </p:cTn>
                                        <p:tgtEl>
                                          <p:spTgt spid="15">
                                            <p:graphicEl>
                                              <a:chart seriesIdx="1" categoryIdx="-4" bldStep="series"/>
                                            </p:graphicEl>
                                          </p:spTgt>
                                        </p:tgtEl>
                                        <p:attrNameLst>
                                          <p:attrName>style.visibility</p:attrName>
                                        </p:attrNameLst>
                                      </p:cBhvr>
                                      <p:to>
                                        <p:strVal val="visible"/>
                                      </p:to>
                                    </p:set>
                                    <p:animEffect transition="in" filter="wipe(left)">
                                      <p:cBhvr>
                                        <p:cTn id="15" dur="2000"/>
                                        <p:tgtEl>
                                          <p:spTgt spid="15">
                                            <p:graphicEl>
                                              <a:chart seriesIdx="1" categoryIdx="-4" bldStep="series"/>
                                            </p:graphicEl>
                                          </p:spTgt>
                                        </p:tgtEl>
                                      </p:cBhvr>
                                    </p:animEffect>
                                  </p:childTnLst>
                                </p:cTn>
                              </p:par>
                              <p:par>
                                <p:cTn id="16" presetID="22" presetClass="entr" presetSubtype="8" fill="hold" grpId="0" nodeType="withEffect">
                                  <p:stCondLst>
                                    <p:cond delay="1500"/>
                                  </p:stCondLst>
                                  <p:childTnLst>
                                    <p:set>
                                      <p:cBhvr>
                                        <p:cTn id="17" dur="1" fill="hold">
                                          <p:stCondLst>
                                            <p:cond delay="0"/>
                                          </p:stCondLst>
                                        </p:cTn>
                                        <p:tgtEl>
                                          <p:spTgt spid="15">
                                            <p:graphicEl>
                                              <a:chart seriesIdx="2" categoryIdx="-4" bldStep="series"/>
                                            </p:graphicEl>
                                          </p:spTgt>
                                        </p:tgtEl>
                                        <p:attrNameLst>
                                          <p:attrName>style.visibility</p:attrName>
                                        </p:attrNameLst>
                                      </p:cBhvr>
                                      <p:to>
                                        <p:strVal val="visible"/>
                                      </p:to>
                                    </p:set>
                                    <p:animEffect transition="in" filter="wipe(left)">
                                      <p:cBhvr>
                                        <p:cTn id="18" dur="2000"/>
                                        <p:tgtEl>
                                          <p:spTgt spid="15">
                                            <p:graphicEl>
                                              <a:chart seriesIdx="2" categoryIdx="-4" bldStep="series"/>
                                            </p:graphicEl>
                                          </p:spTgt>
                                        </p:tgtEl>
                                      </p:cBhvr>
                                    </p:animEffect>
                                  </p:childTnLst>
                                </p:cTn>
                              </p:par>
                              <p:par>
                                <p:cTn id="19" presetID="22" presetClass="entr" presetSubtype="8" fill="hold" grpId="0" nodeType="withEffect">
                                  <p:stCondLst>
                                    <p:cond delay="2250"/>
                                  </p:stCondLst>
                                  <p:childTnLst>
                                    <p:set>
                                      <p:cBhvr>
                                        <p:cTn id="20" dur="1" fill="hold">
                                          <p:stCondLst>
                                            <p:cond delay="0"/>
                                          </p:stCondLst>
                                        </p:cTn>
                                        <p:tgtEl>
                                          <p:spTgt spid="15">
                                            <p:graphicEl>
                                              <a:chart seriesIdx="3" categoryIdx="-4" bldStep="series"/>
                                            </p:graphicEl>
                                          </p:spTgt>
                                        </p:tgtEl>
                                        <p:attrNameLst>
                                          <p:attrName>style.visibility</p:attrName>
                                        </p:attrNameLst>
                                      </p:cBhvr>
                                      <p:to>
                                        <p:strVal val="visible"/>
                                      </p:to>
                                    </p:set>
                                    <p:animEffect transition="in" filter="wipe(left)">
                                      <p:cBhvr>
                                        <p:cTn id="21" dur="2000"/>
                                        <p:tgtEl>
                                          <p:spTgt spid="15">
                                            <p:graphicEl>
                                              <a:chart seriesIdx="3" categoryIdx="-4" bldStep="series"/>
                                            </p:graphicEl>
                                          </p:spTgt>
                                        </p:tgtEl>
                                      </p:cBhvr>
                                    </p:animEffect>
                                  </p:childTnLst>
                                </p:cTn>
                              </p:par>
                              <p:par>
                                <p:cTn id="22" presetID="12" presetClass="entr" presetSubtype="8"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p:tgtEl>
                                          <p:spTgt spid="7"/>
                                        </p:tgtEl>
                                        <p:attrNameLst>
                                          <p:attrName>ppt_x</p:attrName>
                                        </p:attrNameLst>
                                      </p:cBhvr>
                                      <p:tavLst>
                                        <p:tav tm="0">
                                          <p:val>
                                            <p:strVal val="#ppt_x-#ppt_w*1.125000"/>
                                          </p:val>
                                        </p:tav>
                                        <p:tav tm="100000">
                                          <p:val>
                                            <p:strVal val="#ppt_x"/>
                                          </p:val>
                                        </p:tav>
                                      </p:tavLst>
                                    </p:anim>
                                    <p:animEffect transition="in" filter="wipe(right)">
                                      <p:cBhvr>
                                        <p:cTn id="25" dur="1000"/>
                                        <p:tgtEl>
                                          <p:spTgt spid="7"/>
                                        </p:tgtEl>
                                      </p:cBhvr>
                                    </p:animEffect>
                                  </p:childTnLst>
                                </p:cTn>
                              </p:par>
                              <p:par>
                                <p:cTn id="26" presetID="12" presetClass="entr" presetSubtype="2" fill="hold" grpId="0" nodeType="withEffect">
                                  <p:stCondLst>
                                    <p:cond delay="400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1000"/>
                                        <p:tgtEl>
                                          <p:spTgt spid="5"/>
                                        </p:tgtEl>
                                        <p:attrNameLst>
                                          <p:attrName>ppt_x</p:attrName>
                                        </p:attrNameLst>
                                      </p:cBhvr>
                                      <p:tavLst>
                                        <p:tav tm="0">
                                          <p:val>
                                            <p:strVal val="#ppt_x+#ppt_w*1.125000"/>
                                          </p:val>
                                        </p:tav>
                                        <p:tav tm="100000">
                                          <p:val>
                                            <p:strVal val="#ppt_x"/>
                                          </p:val>
                                        </p:tav>
                                      </p:tavLst>
                                    </p:anim>
                                    <p:animEffect transition="in" filter="wipe(left)">
                                      <p:cBhvr>
                                        <p:cTn id="29" dur="1000"/>
                                        <p:tgtEl>
                                          <p:spTgt spid="5"/>
                                        </p:tgtEl>
                                      </p:cBhvr>
                                    </p:animEffect>
                                  </p:childTnLst>
                                </p:cTn>
                              </p:par>
                              <p:par>
                                <p:cTn id="30" presetID="12" presetClass="entr" presetSubtype="2" fill="hold" grpId="0" nodeType="withEffect">
                                  <p:stCondLst>
                                    <p:cond delay="400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1000"/>
                                        <p:tgtEl>
                                          <p:spTgt spid="4"/>
                                        </p:tgtEl>
                                        <p:attrNameLst>
                                          <p:attrName>ppt_x</p:attrName>
                                        </p:attrNameLst>
                                      </p:cBhvr>
                                      <p:tavLst>
                                        <p:tav tm="0">
                                          <p:val>
                                            <p:strVal val="#ppt_x+#ppt_w*1.125000"/>
                                          </p:val>
                                        </p:tav>
                                        <p:tav tm="100000">
                                          <p:val>
                                            <p:strVal val="#ppt_x"/>
                                          </p:val>
                                        </p:tav>
                                      </p:tavLst>
                                    </p:anim>
                                    <p:animEffect transition="in" filter="wipe(left)">
                                      <p:cBhvr>
                                        <p:cTn id="33" dur="1000"/>
                                        <p:tgtEl>
                                          <p:spTgt spid="4"/>
                                        </p:tgtEl>
                                      </p:cBhvr>
                                    </p:animEffect>
                                  </p:childTnLst>
                                </p:cTn>
                              </p:par>
                              <p:par>
                                <p:cTn id="34" presetID="22" presetClass="entr" presetSubtype="8" fill="hold" grpId="0" nodeType="withEffect">
                                  <p:stCondLst>
                                    <p:cond delay="475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1000"/>
                                        <p:tgtEl>
                                          <p:spTgt spid="18"/>
                                        </p:tgtEl>
                                      </p:cBhvr>
                                    </p:animEffect>
                                  </p:childTnLst>
                                </p:cTn>
                              </p:par>
                              <p:par>
                                <p:cTn id="37" presetID="22" presetClass="entr" presetSubtype="8" fill="hold" grpId="0" nodeType="withEffect">
                                  <p:stCondLst>
                                    <p:cond delay="475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1000"/>
                                        <p:tgtEl>
                                          <p:spTgt spid="17"/>
                                        </p:tgtEl>
                                      </p:cBhvr>
                                    </p:animEffect>
                                  </p:childTnLst>
                                </p:cTn>
                              </p:par>
                              <p:par>
                                <p:cTn id="40" presetID="22" presetClass="entr" presetSubtype="2" fill="hold" grpId="0" nodeType="withEffect">
                                  <p:stCondLst>
                                    <p:cond delay="4750"/>
                                  </p:stCondLst>
                                  <p:childTnLst>
                                    <p:set>
                                      <p:cBhvr>
                                        <p:cTn id="41" dur="1" fill="hold">
                                          <p:stCondLst>
                                            <p:cond delay="0"/>
                                          </p:stCondLst>
                                        </p:cTn>
                                        <p:tgtEl>
                                          <p:spTgt spid="20"/>
                                        </p:tgtEl>
                                        <p:attrNameLst>
                                          <p:attrName>style.visibility</p:attrName>
                                        </p:attrNameLst>
                                      </p:cBhvr>
                                      <p:to>
                                        <p:strVal val="visible"/>
                                      </p:to>
                                    </p:set>
                                    <p:animEffect transition="in" filter="wipe(right)">
                                      <p:cBhvr>
                                        <p:cTn id="42" dur="1000"/>
                                        <p:tgtEl>
                                          <p:spTgt spid="20"/>
                                        </p:tgtEl>
                                      </p:cBhvr>
                                    </p:animEffect>
                                  </p:childTnLst>
                                </p:cTn>
                              </p:par>
                              <p:par>
                                <p:cTn id="43" presetID="22" presetClass="entr" presetSubtype="2" fill="hold" grpId="0" nodeType="withEffect">
                                  <p:stCondLst>
                                    <p:cond delay="4750"/>
                                  </p:stCondLst>
                                  <p:childTnLst>
                                    <p:set>
                                      <p:cBhvr>
                                        <p:cTn id="44" dur="1" fill="hold">
                                          <p:stCondLst>
                                            <p:cond delay="0"/>
                                          </p:stCondLst>
                                        </p:cTn>
                                        <p:tgtEl>
                                          <p:spTgt spid="21"/>
                                        </p:tgtEl>
                                        <p:attrNameLst>
                                          <p:attrName>style.visibility</p:attrName>
                                        </p:attrNameLst>
                                      </p:cBhvr>
                                      <p:to>
                                        <p:strVal val="visible"/>
                                      </p:to>
                                    </p:set>
                                    <p:animEffect transition="in" filter="wipe(right)">
                                      <p:cBhvr>
                                        <p:cTn id="4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Chart bld="series"/>
        </p:bldSub>
      </p:bldGraphic>
      <p:bldP spid="4" grpId="0" animBg="1"/>
      <p:bldP spid="5" grpId="0" animBg="1"/>
      <p:bldP spid="7" grpId="0" animBg="1"/>
      <p:bldP spid="18" grpId="0" animBg="1"/>
      <p:bldP spid="17"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86">
            <a:extLst>
              <a:ext uri="{FF2B5EF4-FFF2-40B4-BE49-F238E27FC236}">
                <a16:creationId xmlns:a16="http://schemas.microsoft.com/office/drawing/2014/main" id="{A48D63CD-E6C8-273F-3280-1B317EFAB9AA}"/>
              </a:ext>
            </a:extLst>
          </p:cNvPr>
          <p:cNvSpPr/>
          <p:nvPr/>
        </p:nvSpPr>
        <p:spPr bwMode="gray">
          <a:xfrm>
            <a:off x="9291130" y="0"/>
            <a:ext cx="288817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15" name="Rectangle: Rounded Corners 14">
            <a:extLst>
              <a:ext uri="{FF2B5EF4-FFF2-40B4-BE49-F238E27FC236}">
                <a16:creationId xmlns:a16="http://schemas.microsoft.com/office/drawing/2014/main" id="{B2DDF9F8-91B1-4A96-9C4E-0FF4CB3E29BD}"/>
              </a:ext>
            </a:extLst>
          </p:cNvPr>
          <p:cNvSpPr/>
          <p:nvPr/>
        </p:nvSpPr>
        <p:spPr>
          <a:xfrm>
            <a:off x="1099074" y="1424291"/>
            <a:ext cx="3668930" cy="2176540"/>
          </a:xfrm>
          <a:prstGeom prst="roundRect">
            <a:avLst>
              <a:gd name="adj" fmla="val 4764"/>
            </a:avLst>
          </a:prstGeom>
          <a:solidFill>
            <a:schemeClr val="bg1">
              <a:lumMod val="85000"/>
            </a:schemeClr>
          </a:solidFill>
          <a:ln w="12700" cap="rnd">
            <a:noFill/>
            <a:prstDash val="sysDash"/>
            <a:round/>
            <a:headEnd type="triangle" w="med" len="med"/>
            <a:tailEnd type="triangle" w="med" len="med"/>
          </a:ln>
          <a:effectLst/>
        </p:spPr>
        <p:txBody>
          <a:bodyPr rot="0" spcFirstLastPara="0" vertOverflow="overflow" horzOverflow="overflow" vert="horz" wrap="square" lIns="35966" tIns="35966" rIns="35966" bIns="35966" numCol="1" spcCol="0" rtlCol="0" fromWordArt="0" anchor="ctr" anchorCtr="0" forceAA="0" compatLnSpc="1">
            <a:prstTxWarp prst="textNoShape">
              <a:avLst/>
            </a:prstTxWarp>
            <a:noAutofit/>
          </a:bodyPr>
          <a:lstStyle/>
          <a:p>
            <a:pPr algn="ctr" defTabSz="913561" hangingPunct="0">
              <a:lnSpc>
                <a:spcPct val="90000"/>
              </a:lnSpc>
              <a:spcBef>
                <a:spcPts val="999"/>
              </a:spcBef>
              <a:tabLst>
                <a:tab pos="647104" algn="l"/>
                <a:tab pos="1306899" algn="l"/>
                <a:tab pos="1966690" algn="l"/>
              </a:tabLst>
            </a:pPr>
            <a:endParaRPr lang="en-US" sz="1398" kern="0">
              <a:solidFill>
                <a:srgbClr val="FFFFFF"/>
              </a:solidFill>
              <a:latin typeface="Bebas Neue"/>
            </a:endParaRPr>
          </a:p>
        </p:txBody>
      </p:sp>
      <p:sp>
        <p:nvSpPr>
          <p:cNvPr id="21" name="Rectangle: Rounded Corners 20">
            <a:extLst>
              <a:ext uri="{FF2B5EF4-FFF2-40B4-BE49-F238E27FC236}">
                <a16:creationId xmlns:a16="http://schemas.microsoft.com/office/drawing/2014/main" id="{FF3DE5CD-8AAD-4014-B1D4-B2A372A7E6AC}"/>
              </a:ext>
            </a:extLst>
          </p:cNvPr>
          <p:cNvSpPr/>
          <p:nvPr/>
        </p:nvSpPr>
        <p:spPr>
          <a:xfrm>
            <a:off x="4844550" y="1424291"/>
            <a:ext cx="3668930" cy="2176540"/>
          </a:xfrm>
          <a:prstGeom prst="roundRect">
            <a:avLst>
              <a:gd name="adj" fmla="val 4764"/>
            </a:avLst>
          </a:prstGeom>
          <a:solidFill>
            <a:schemeClr val="bg1">
              <a:lumMod val="75000"/>
            </a:schemeClr>
          </a:solidFill>
          <a:ln w="12700" cap="rnd">
            <a:noFill/>
            <a:prstDash val="sysDash"/>
            <a:round/>
            <a:headEnd type="triangle" w="med" len="med"/>
            <a:tailEnd type="triangle" w="med" len="med"/>
          </a:ln>
          <a:effectLst/>
        </p:spPr>
        <p:txBody>
          <a:bodyPr rot="0" spcFirstLastPara="0" vertOverflow="overflow" horzOverflow="overflow" vert="horz" wrap="square" lIns="35966" tIns="35966" rIns="35966" bIns="35966" numCol="1" spcCol="0" rtlCol="0" fromWordArt="0" anchor="ctr" anchorCtr="0" forceAA="0" compatLnSpc="1">
            <a:prstTxWarp prst="textNoShape">
              <a:avLst/>
            </a:prstTxWarp>
            <a:noAutofit/>
          </a:bodyPr>
          <a:lstStyle/>
          <a:p>
            <a:pPr algn="ctr" defTabSz="913561" hangingPunct="0">
              <a:lnSpc>
                <a:spcPct val="90000"/>
              </a:lnSpc>
              <a:spcBef>
                <a:spcPts val="999"/>
              </a:spcBef>
              <a:tabLst>
                <a:tab pos="647104" algn="l"/>
                <a:tab pos="1306899" algn="l"/>
                <a:tab pos="1966690" algn="l"/>
              </a:tabLst>
            </a:pPr>
            <a:endParaRPr lang="en-US" sz="1398" kern="0">
              <a:solidFill>
                <a:srgbClr val="FFFFFF"/>
              </a:solidFill>
              <a:latin typeface="Bebas Neue"/>
            </a:endParaRPr>
          </a:p>
        </p:txBody>
      </p:sp>
      <p:sp>
        <p:nvSpPr>
          <p:cNvPr id="22" name="Rectangle: Rounded Corners 21">
            <a:extLst>
              <a:ext uri="{FF2B5EF4-FFF2-40B4-BE49-F238E27FC236}">
                <a16:creationId xmlns:a16="http://schemas.microsoft.com/office/drawing/2014/main" id="{5040C426-4656-48B4-9508-2C6B98E8D07B}"/>
              </a:ext>
            </a:extLst>
          </p:cNvPr>
          <p:cNvSpPr/>
          <p:nvPr/>
        </p:nvSpPr>
        <p:spPr>
          <a:xfrm>
            <a:off x="1099074" y="3667355"/>
            <a:ext cx="3668930" cy="2176540"/>
          </a:xfrm>
          <a:prstGeom prst="roundRect">
            <a:avLst>
              <a:gd name="adj" fmla="val 4764"/>
            </a:avLst>
          </a:prstGeom>
          <a:solidFill>
            <a:srgbClr val="E6E6E6"/>
          </a:solidFill>
          <a:ln w="12700" cap="rnd">
            <a:noFill/>
            <a:prstDash val="sysDash"/>
            <a:round/>
            <a:headEnd type="triangle" w="med" len="med"/>
            <a:tailEnd type="triangle" w="med" len="med"/>
          </a:ln>
          <a:effectLst/>
        </p:spPr>
        <p:txBody>
          <a:bodyPr rot="0" spcFirstLastPara="0" vertOverflow="overflow" horzOverflow="overflow" vert="horz" wrap="square" lIns="35966" tIns="35966" rIns="35966" bIns="35966" numCol="1" spcCol="0" rtlCol="0" fromWordArt="0" anchor="ctr" anchorCtr="0" forceAA="0" compatLnSpc="1">
            <a:prstTxWarp prst="textNoShape">
              <a:avLst/>
            </a:prstTxWarp>
            <a:noAutofit/>
          </a:bodyPr>
          <a:lstStyle/>
          <a:p>
            <a:pPr algn="ctr" defTabSz="913561" hangingPunct="0">
              <a:lnSpc>
                <a:spcPct val="90000"/>
              </a:lnSpc>
              <a:spcBef>
                <a:spcPts val="999"/>
              </a:spcBef>
              <a:tabLst>
                <a:tab pos="647104" algn="l"/>
                <a:tab pos="1306899" algn="l"/>
                <a:tab pos="1966690" algn="l"/>
              </a:tabLst>
            </a:pPr>
            <a:endParaRPr lang="en-US" sz="1398" kern="0">
              <a:solidFill>
                <a:srgbClr val="FFFFFF"/>
              </a:solidFill>
              <a:latin typeface="Bebas Neue"/>
            </a:endParaRPr>
          </a:p>
        </p:txBody>
      </p:sp>
      <p:sp>
        <p:nvSpPr>
          <p:cNvPr id="23" name="Rectangle: Rounded Corners 22">
            <a:extLst>
              <a:ext uri="{FF2B5EF4-FFF2-40B4-BE49-F238E27FC236}">
                <a16:creationId xmlns:a16="http://schemas.microsoft.com/office/drawing/2014/main" id="{06F2211A-7F2D-45F4-81FE-733EB5B2D24F}"/>
              </a:ext>
            </a:extLst>
          </p:cNvPr>
          <p:cNvSpPr/>
          <p:nvPr/>
        </p:nvSpPr>
        <p:spPr>
          <a:xfrm>
            <a:off x="4844550" y="3667355"/>
            <a:ext cx="3668930" cy="2176540"/>
          </a:xfrm>
          <a:prstGeom prst="roundRect">
            <a:avLst>
              <a:gd name="adj" fmla="val 4764"/>
            </a:avLst>
          </a:prstGeom>
          <a:solidFill>
            <a:schemeClr val="bg1">
              <a:lumMod val="85000"/>
            </a:schemeClr>
          </a:solidFill>
          <a:ln w="12700" cap="rnd">
            <a:noFill/>
            <a:prstDash val="sysDash"/>
            <a:round/>
            <a:headEnd type="triangle" w="med" len="med"/>
            <a:tailEnd type="triangle" w="med" len="med"/>
          </a:ln>
          <a:effectLst/>
        </p:spPr>
        <p:txBody>
          <a:bodyPr rot="0" spcFirstLastPara="0" vertOverflow="overflow" horzOverflow="overflow" vert="horz" wrap="square" lIns="35966" tIns="35966" rIns="35966" bIns="35966" numCol="1" spcCol="0" rtlCol="0" fromWordArt="0" anchor="ctr" anchorCtr="0" forceAA="0" compatLnSpc="1">
            <a:prstTxWarp prst="textNoShape">
              <a:avLst/>
            </a:prstTxWarp>
            <a:noAutofit/>
          </a:bodyPr>
          <a:lstStyle/>
          <a:p>
            <a:pPr algn="ctr" defTabSz="913561" hangingPunct="0">
              <a:lnSpc>
                <a:spcPct val="90000"/>
              </a:lnSpc>
              <a:spcBef>
                <a:spcPts val="999"/>
              </a:spcBef>
              <a:tabLst>
                <a:tab pos="647104" algn="l"/>
                <a:tab pos="1306899" algn="l"/>
                <a:tab pos="1966690" algn="l"/>
              </a:tabLst>
            </a:pPr>
            <a:endParaRPr lang="en-US" sz="1398" kern="0">
              <a:solidFill>
                <a:srgbClr val="FFFFFF"/>
              </a:solidFill>
              <a:latin typeface="Bebas Neue"/>
            </a:endParaRPr>
          </a:p>
        </p:txBody>
      </p:sp>
      <p:grpSp>
        <p:nvGrpSpPr>
          <p:cNvPr id="4" name="Group 3">
            <a:extLst>
              <a:ext uri="{FF2B5EF4-FFF2-40B4-BE49-F238E27FC236}">
                <a16:creationId xmlns:a16="http://schemas.microsoft.com/office/drawing/2014/main" id="{1ED318A1-C125-482B-AA29-85E84CC537AC}"/>
              </a:ext>
            </a:extLst>
          </p:cNvPr>
          <p:cNvGrpSpPr/>
          <p:nvPr/>
        </p:nvGrpSpPr>
        <p:grpSpPr>
          <a:xfrm>
            <a:off x="582169" y="1424296"/>
            <a:ext cx="442612" cy="4419603"/>
            <a:chOff x="791682" y="1625600"/>
            <a:chExt cx="442612" cy="4419603"/>
          </a:xfrm>
        </p:grpSpPr>
        <p:sp>
          <p:nvSpPr>
            <p:cNvPr id="5" name="Arrow: Left 4">
              <a:extLst>
                <a:ext uri="{FF2B5EF4-FFF2-40B4-BE49-F238E27FC236}">
                  <a16:creationId xmlns:a16="http://schemas.microsoft.com/office/drawing/2014/main" id="{02BE9983-52B1-4B05-A8F9-E083D6401C19}"/>
                </a:ext>
              </a:extLst>
            </p:cNvPr>
            <p:cNvSpPr/>
            <p:nvPr/>
          </p:nvSpPr>
          <p:spPr>
            <a:xfrm rot="16200000" flipH="1">
              <a:off x="-1196814" y="3614096"/>
              <a:ext cx="4419603" cy="442612"/>
            </a:xfrm>
            <a:prstGeom prst="leftArrow">
              <a:avLst>
                <a:gd name="adj1" fmla="val 68939"/>
                <a:gd name="adj2" fmla="val 61298"/>
              </a:avLst>
            </a:prstGeom>
            <a:gradFill flip="none" rotWithShape="1">
              <a:gsLst>
                <a:gs pos="22000">
                  <a:srgbClr val="94B8CF">
                    <a:alpha val="30000"/>
                  </a:srgbClr>
                </a:gs>
                <a:gs pos="0">
                  <a:schemeClr val="bg1"/>
                </a:gs>
                <a:gs pos="100000">
                  <a:srgbClr val="29719F">
                    <a:alpha val="8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US"/>
            </a:p>
          </p:txBody>
        </p:sp>
        <p:sp>
          <p:nvSpPr>
            <p:cNvPr id="6" name="TextBox 5">
              <a:extLst>
                <a:ext uri="{FF2B5EF4-FFF2-40B4-BE49-F238E27FC236}">
                  <a16:creationId xmlns:a16="http://schemas.microsoft.com/office/drawing/2014/main" id="{7A1B2F24-A60A-403B-909C-C31DDB3A7A0D}"/>
                </a:ext>
              </a:extLst>
            </p:cNvPr>
            <p:cNvSpPr txBox="1"/>
            <p:nvPr/>
          </p:nvSpPr>
          <p:spPr>
            <a:xfrm rot="16200000">
              <a:off x="753141" y="1855577"/>
              <a:ext cx="519693" cy="230832"/>
            </a:xfrm>
            <a:prstGeom prst="rect">
              <a:avLst/>
            </a:prstGeom>
            <a:noFill/>
          </p:spPr>
          <p:txBody>
            <a:bodyPr wrap="none" tIns="0" rtlCol="0">
              <a:spAutoFit/>
            </a:bodyPr>
            <a:lstStyle/>
            <a:p>
              <a:pPr algn="r"/>
              <a:r>
                <a:rPr lang="en-US" sz="1200" dirty="0">
                  <a:solidFill>
                    <a:schemeClr val="bg1"/>
                  </a:solidFill>
                  <a:latin typeface="Century Gothic" panose="020B0502020202020204" pitchFamily="34" charset="0"/>
                </a:rPr>
                <a:t>High</a:t>
              </a:r>
            </a:p>
          </p:txBody>
        </p:sp>
        <p:sp>
          <p:nvSpPr>
            <p:cNvPr id="7" name="TextBox 6">
              <a:extLst>
                <a:ext uri="{FF2B5EF4-FFF2-40B4-BE49-F238E27FC236}">
                  <a16:creationId xmlns:a16="http://schemas.microsoft.com/office/drawing/2014/main" id="{81C2F079-2FCA-4118-8FC8-6789E79547DD}"/>
                </a:ext>
              </a:extLst>
            </p:cNvPr>
            <p:cNvSpPr txBox="1"/>
            <p:nvPr/>
          </p:nvSpPr>
          <p:spPr>
            <a:xfrm rot="16200000">
              <a:off x="770773" y="5687569"/>
              <a:ext cx="484428" cy="230832"/>
            </a:xfrm>
            <a:prstGeom prst="rect">
              <a:avLst/>
            </a:prstGeom>
            <a:noFill/>
          </p:spPr>
          <p:txBody>
            <a:bodyPr wrap="none" tIns="0" rtlCol="0">
              <a:spAutoFit/>
            </a:bodyPr>
            <a:lstStyle/>
            <a:p>
              <a:r>
                <a:rPr lang="en-US" sz="1200" dirty="0">
                  <a:solidFill>
                    <a:srgbClr val="29719F"/>
                  </a:solidFill>
                  <a:latin typeface="Century Gothic" panose="020B0502020202020204" pitchFamily="34" charset="0"/>
                </a:rPr>
                <a:t>Low</a:t>
              </a:r>
            </a:p>
          </p:txBody>
        </p:sp>
        <p:sp>
          <p:nvSpPr>
            <p:cNvPr id="8" name="TextBox 7">
              <a:extLst>
                <a:ext uri="{FF2B5EF4-FFF2-40B4-BE49-F238E27FC236}">
                  <a16:creationId xmlns:a16="http://schemas.microsoft.com/office/drawing/2014/main" id="{5D3B0739-ADD1-490B-8E33-EE6D51004CEF}"/>
                </a:ext>
              </a:extLst>
            </p:cNvPr>
            <p:cNvSpPr txBox="1"/>
            <p:nvPr/>
          </p:nvSpPr>
          <p:spPr>
            <a:xfrm rot="16200000">
              <a:off x="653754" y="3543610"/>
              <a:ext cx="718466" cy="230832"/>
            </a:xfrm>
            <a:prstGeom prst="rect">
              <a:avLst/>
            </a:prstGeom>
            <a:noFill/>
          </p:spPr>
          <p:txBody>
            <a:bodyPr wrap="none" tIns="0" rtlCol="0">
              <a:spAutoFit/>
            </a:bodyPr>
            <a:lstStyle>
              <a:defPPr>
                <a:defRPr lang="en-US"/>
              </a:defPPr>
              <a:lvl1pPr algn="ctr">
                <a:defRPr sz="1200" b="1">
                  <a:latin typeface="Century Gothic" panose="020B0502020202020204" pitchFamily="34" charset="0"/>
                </a:defRPr>
              </a:lvl1pPr>
            </a:lstStyle>
            <a:p>
              <a:r>
                <a:rPr lang="en-US" dirty="0"/>
                <a:t>Impact</a:t>
              </a:r>
            </a:p>
          </p:txBody>
        </p:sp>
      </p:grpSp>
      <p:grpSp>
        <p:nvGrpSpPr>
          <p:cNvPr id="10" name="Group 9">
            <a:extLst>
              <a:ext uri="{FF2B5EF4-FFF2-40B4-BE49-F238E27FC236}">
                <a16:creationId xmlns:a16="http://schemas.microsoft.com/office/drawing/2014/main" id="{4D34416C-D96C-4BDE-AE95-8C08B0A3E05D}"/>
              </a:ext>
            </a:extLst>
          </p:cNvPr>
          <p:cNvGrpSpPr/>
          <p:nvPr/>
        </p:nvGrpSpPr>
        <p:grpSpPr>
          <a:xfrm rot="5400000">
            <a:off x="4584972" y="2432294"/>
            <a:ext cx="442612" cy="7414407"/>
            <a:chOff x="791682" y="1625600"/>
            <a:chExt cx="442612" cy="4419603"/>
          </a:xfrm>
        </p:grpSpPr>
        <p:sp>
          <p:nvSpPr>
            <p:cNvPr id="11" name="Arrow: Left 10">
              <a:extLst>
                <a:ext uri="{FF2B5EF4-FFF2-40B4-BE49-F238E27FC236}">
                  <a16:creationId xmlns:a16="http://schemas.microsoft.com/office/drawing/2014/main" id="{5C82E006-555A-4C2F-AC13-16208DF31F6D}"/>
                </a:ext>
              </a:extLst>
            </p:cNvPr>
            <p:cNvSpPr/>
            <p:nvPr/>
          </p:nvSpPr>
          <p:spPr>
            <a:xfrm rot="16200000" flipH="1">
              <a:off x="-1196814" y="3614096"/>
              <a:ext cx="4419603" cy="442612"/>
            </a:xfrm>
            <a:prstGeom prst="leftArrow">
              <a:avLst>
                <a:gd name="adj1" fmla="val 68939"/>
                <a:gd name="adj2" fmla="val 61298"/>
              </a:avLst>
            </a:prstGeom>
            <a:gradFill flip="none" rotWithShape="1">
              <a:gsLst>
                <a:gs pos="22000">
                  <a:srgbClr val="94B8CF">
                    <a:alpha val="30000"/>
                  </a:srgbClr>
                </a:gs>
                <a:gs pos="0">
                  <a:schemeClr val="bg1"/>
                </a:gs>
                <a:gs pos="100000">
                  <a:srgbClr val="29719F">
                    <a:alpha val="8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63AC50D-722B-4070-B0FF-7D4F258F5886}"/>
                </a:ext>
              </a:extLst>
            </p:cNvPr>
            <p:cNvSpPr txBox="1"/>
            <p:nvPr/>
          </p:nvSpPr>
          <p:spPr>
            <a:xfrm rot="16200000">
              <a:off x="753140" y="1832494"/>
              <a:ext cx="519693" cy="276999"/>
            </a:xfrm>
            <a:prstGeom prst="rect">
              <a:avLst/>
            </a:prstGeom>
            <a:noFill/>
          </p:spPr>
          <p:txBody>
            <a:bodyPr wrap="none" rtlCol="0">
              <a:spAutoFit/>
            </a:bodyPr>
            <a:lstStyle/>
            <a:p>
              <a:pPr algn="r"/>
              <a:r>
                <a:rPr lang="en-US" sz="1200" dirty="0">
                  <a:solidFill>
                    <a:schemeClr val="bg1"/>
                  </a:solidFill>
                  <a:latin typeface="Century Gothic" panose="020B0502020202020204" pitchFamily="34" charset="0"/>
                </a:rPr>
                <a:t>High</a:t>
              </a:r>
            </a:p>
          </p:txBody>
        </p:sp>
        <p:sp>
          <p:nvSpPr>
            <p:cNvPr id="13" name="TextBox 12">
              <a:extLst>
                <a:ext uri="{FF2B5EF4-FFF2-40B4-BE49-F238E27FC236}">
                  <a16:creationId xmlns:a16="http://schemas.microsoft.com/office/drawing/2014/main" id="{EAF759EF-CA57-48E0-B558-BE4D3D0DDD71}"/>
                </a:ext>
              </a:extLst>
            </p:cNvPr>
            <p:cNvSpPr txBox="1"/>
            <p:nvPr/>
          </p:nvSpPr>
          <p:spPr>
            <a:xfrm rot="16200000">
              <a:off x="770773" y="5664486"/>
              <a:ext cx="484428" cy="276999"/>
            </a:xfrm>
            <a:prstGeom prst="rect">
              <a:avLst/>
            </a:prstGeom>
            <a:noFill/>
          </p:spPr>
          <p:txBody>
            <a:bodyPr wrap="none" rtlCol="0">
              <a:spAutoFit/>
            </a:bodyPr>
            <a:lstStyle/>
            <a:p>
              <a:r>
                <a:rPr lang="en-US" sz="1200" dirty="0">
                  <a:solidFill>
                    <a:srgbClr val="29719F"/>
                  </a:solidFill>
                  <a:latin typeface="Century Gothic" panose="020B0502020202020204" pitchFamily="34" charset="0"/>
                </a:rPr>
                <a:t>Low</a:t>
              </a:r>
            </a:p>
          </p:txBody>
        </p:sp>
        <p:sp>
          <p:nvSpPr>
            <p:cNvPr id="14" name="TextBox 13">
              <a:extLst>
                <a:ext uri="{FF2B5EF4-FFF2-40B4-BE49-F238E27FC236}">
                  <a16:creationId xmlns:a16="http://schemas.microsoft.com/office/drawing/2014/main" id="{57EFDE8B-853D-44A1-A1F1-57FB14B0037C}"/>
                </a:ext>
              </a:extLst>
            </p:cNvPr>
            <p:cNvSpPr txBox="1"/>
            <p:nvPr/>
          </p:nvSpPr>
          <p:spPr>
            <a:xfrm rot="16200000">
              <a:off x="-279918" y="3696901"/>
              <a:ext cx="2585837" cy="276999"/>
            </a:xfrm>
            <a:prstGeom prst="rect">
              <a:avLst/>
            </a:prstGeom>
            <a:noFill/>
          </p:spPr>
          <p:txBody>
            <a:bodyPr wrap="none" rtlCol="0">
              <a:spAutoFit/>
            </a:bodyPr>
            <a:lstStyle/>
            <a:p>
              <a:pPr algn="ctr"/>
              <a:r>
                <a:rPr lang="en-US" sz="1200" b="1" dirty="0">
                  <a:latin typeface="Century Gothic" panose="020B0502020202020204" pitchFamily="34" charset="0"/>
                </a:rPr>
                <a:t>Probability of future negative event in the next 1-3 years</a:t>
              </a:r>
            </a:p>
          </p:txBody>
        </p:sp>
      </p:grpSp>
      <p:sp>
        <p:nvSpPr>
          <p:cNvPr id="25" name="Oval 24">
            <a:extLst>
              <a:ext uri="{FF2B5EF4-FFF2-40B4-BE49-F238E27FC236}">
                <a16:creationId xmlns:a16="http://schemas.microsoft.com/office/drawing/2014/main" id="{2F909F03-7C0B-4CB0-8B07-29CE3B829751}"/>
              </a:ext>
            </a:extLst>
          </p:cNvPr>
          <p:cNvSpPr/>
          <p:nvPr/>
        </p:nvSpPr>
        <p:spPr>
          <a:xfrm>
            <a:off x="5714402" y="2486233"/>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2</a:t>
            </a:r>
          </a:p>
        </p:txBody>
      </p:sp>
      <p:sp>
        <p:nvSpPr>
          <p:cNvPr id="26" name="Oval 25">
            <a:extLst>
              <a:ext uri="{FF2B5EF4-FFF2-40B4-BE49-F238E27FC236}">
                <a16:creationId xmlns:a16="http://schemas.microsoft.com/office/drawing/2014/main" id="{773C3E13-2908-4237-BECE-E4717567D8B1}"/>
              </a:ext>
            </a:extLst>
          </p:cNvPr>
          <p:cNvSpPr/>
          <p:nvPr/>
        </p:nvSpPr>
        <p:spPr>
          <a:xfrm>
            <a:off x="7047902" y="2519341"/>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3</a:t>
            </a:r>
          </a:p>
        </p:txBody>
      </p:sp>
      <p:sp>
        <p:nvSpPr>
          <p:cNvPr id="27" name="Oval 26">
            <a:extLst>
              <a:ext uri="{FF2B5EF4-FFF2-40B4-BE49-F238E27FC236}">
                <a16:creationId xmlns:a16="http://schemas.microsoft.com/office/drawing/2014/main" id="{6B63F7D6-A04A-406B-96DF-CC9937A9D304}"/>
              </a:ext>
            </a:extLst>
          </p:cNvPr>
          <p:cNvSpPr/>
          <p:nvPr/>
        </p:nvSpPr>
        <p:spPr>
          <a:xfrm>
            <a:off x="6171602" y="3208176"/>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4</a:t>
            </a:r>
          </a:p>
        </p:txBody>
      </p:sp>
      <p:sp>
        <p:nvSpPr>
          <p:cNvPr id="28" name="Oval 27">
            <a:extLst>
              <a:ext uri="{FF2B5EF4-FFF2-40B4-BE49-F238E27FC236}">
                <a16:creationId xmlns:a16="http://schemas.microsoft.com/office/drawing/2014/main" id="{180C6686-6B24-47B0-AB9E-CA4AFDDB285B}"/>
              </a:ext>
            </a:extLst>
          </p:cNvPr>
          <p:cNvSpPr/>
          <p:nvPr/>
        </p:nvSpPr>
        <p:spPr>
          <a:xfrm>
            <a:off x="2788759" y="2074335"/>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5</a:t>
            </a:r>
          </a:p>
        </p:txBody>
      </p:sp>
      <p:sp>
        <p:nvSpPr>
          <p:cNvPr id="29" name="Oval 28">
            <a:extLst>
              <a:ext uri="{FF2B5EF4-FFF2-40B4-BE49-F238E27FC236}">
                <a16:creationId xmlns:a16="http://schemas.microsoft.com/office/drawing/2014/main" id="{3A319B50-9487-4B1C-83C9-2C0FC55ADEF5}"/>
              </a:ext>
            </a:extLst>
          </p:cNvPr>
          <p:cNvSpPr/>
          <p:nvPr/>
        </p:nvSpPr>
        <p:spPr>
          <a:xfrm>
            <a:off x="5253160" y="3876245"/>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6</a:t>
            </a:r>
          </a:p>
        </p:txBody>
      </p:sp>
      <p:sp>
        <p:nvSpPr>
          <p:cNvPr id="30" name="Oval 29">
            <a:extLst>
              <a:ext uri="{FF2B5EF4-FFF2-40B4-BE49-F238E27FC236}">
                <a16:creationId xmlns:a16="http://schemas.microsoft.com/office/drawing/2014/main" id="{E5F4C667-5AA3-4B18-A480-B8A67424C7F1}"/>
              </a:ext>
            </a:extLst>
          </p:cNvPr>
          <p:cNvSpPr/>
          <p:nvPr/>
        </p:nvSpPr>
        <p:spPr>
          <a:xfrm>
            <a:off x="4970610" y="2986685"/>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7</a:t>
            </a:r>
          </a:p>
        </p:txBody>
      </p:sp>
      <p:sp>
        <p:nvSpPr>
          <p:cNvPr id="31" name="Oval 30">
            <a:extLst>
              <a:ext uri="{FF2B5EF4-FFF2-40B4-BE49-F238E27FC236}">
                <a16:creationId xmlns:a16="http://schemas.microsoft.com/office/drawing/2014/main" id="{87DADBF1-4F24-451A-AAFF-3731B7F92531}"/>
              </a:ext>
            </a:extLst>
          </p:cNvPr>
          <p:cNvSpPr/>
          <p:nvPr/>
        </p:nvSpPr>
        <p:spPr>
          <a:xfrm>
            <a:off x="6373953" y="2303617"/>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8</a:t>
            </a:r>
          </a:p>
        </p:txBody>
      </p:sp>
      <p:sp>
        <p:nvSpPr>
          <p:cNvPr id="20" name="Oval 19">
            <a:extLst>
              <a:ext uri="{FF2B5EF4-FFF2-40B4-BE49-F238E27FC236}">
                <a16:creationId xmlns:a16="http://schemas.microsoft.com/office/drawing/2014/main" id="{01D47A65-8FA8-44E9-A626-8B937A60EC03}"/>
              </a:ext>
            </a:extLst>
          </p:cNvPr>
          <p:cNvSpPr/>
          <p:nvPr/>
        </p:nvSpPr>
        <p:spPr>
          <a:xfrm>
            <a:off x="6171602" y="2152955"/>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1</a:t>
            </a:r>
          </a:p>
        </p:txBody>
      </p:sp>
      <p:sp>
        <p:nvSpPr>
          <p:cNvPr id="32" name="Oval 31">
            <a:extLst>
              <a:ext uri="{FF2B5EF4-FFF2-40B4-BE49-F238E27FC236}">
                <a16:creationId xmlns:a16="http://schemas.microsoft.com/office/drawing/2014/main" id="{BD79BA1E-96C7-4769-A1BE-CE9FDCCAED11}"/>
              </a:ext>
            </a:extLst>
          </p:cNvPr>
          <p:cNvSpPr/>
          <p:nvPr/>
        </p:nvSpPr>
        <p:spPr>
          <a:xfrm>
            <a:off x="3935553" y="3876245"/>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9</a:t>
            </a:r>
          </a:p>
        </p:txBody>
      </p:sp>
      <p:sp>
        <p:nvSpPr>
          <p:cNvPr id="33" name="Oval 32">
            <a:extLst>
              <a:ext uri="{FF2B5EF4-FFF2-40B4-BE49-F238E27FC236}">
                <a16:creationId xmlns:a16="http://schemas.microsoft.com/office/drawing/2014/main" id="{B7F73664-8A82-4F57-B370-4480405DE384}"/>
              </a:ext>
            </a:extLst>
          </p:cNvPr>
          <p:cNvSpPr/>
          <p:nvPr/>
        </p:nvSpPr>
        <p:spPr>
          <a:xfrm>
            <a:off x="3695623" y="2499897"/>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10</a:t>
            </a:r>
          </a:p>
        </p:txBody>
      </p:sp>
      <p:sp>
        <p:nvSpPr>
          <p:cNvPr id="34" name="Oval 33">
            <a:extLst>
              <a:ext uri="{FF2B5EF4-FFF2-40B4-BE49-F238E27FC236}">
                <a16:creationId xmlns:a16="http://schemas.microsoft.com/office/drawing/2014/main" id="{A0682CC2-CEE3-4074-9F04-9B8723B636BA}"/>
              </a:ext>
            </a:extLst>
          </p:cNvPr>
          <p:cNvSpPr/>
          <p:nvPr/>
        </p:nvSpPr>
        <p:spPr>
          <a:xfrm>
            <a:off x="4225113" y="3408976"/>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11</a:t>
            </a:r>
          </a:p>
        </p:txBody>
      </p:sp>
      <p:cxnSp>
        <p:nvCxnSpPr>
          <p:cNvPr id="35" name="Straight Connector 34">
            <a:extLst>
              <a:ext uri="{FF2B5EF4-FFF2-40B4-BE49-F238E27FC236}">
                <a16:creationId xmlns:a16="http://schemas.microsoft.com/office/drawing/2014/main" id="{CC5911E5-CDF0-4622-98CD-281B4201E2F3}"/>
              </a:ext>
            </a:extLst>
          </p:cNvPr>
          <p:cNvCxnSpPr>
            <a:cxnSpLocks/>
          </p:cNvCxnSpPr>
          <p:nvPr/>
        </p:nvCxnSpPr>
        <p:spPr>
          <a:xfrm flipV="1">
            <a:off x="1130670" y="4594079"/>
            <a:ext cx="2112944" cy="1241307"/>
          </a:xfrm>
          <a:prstGeom prst="line">
            <a:avLst/>
          </a:prstGeom>
          <a:ln w="12700">
            <a:gradFill flip="none" rotWithShape="1">
              <a:gsLst>
                <a:gs pos="0">
                  <a:srgbClr val="6C7275">
                    <a:alpha val="0"/>
                  </a:srgbClr>
                </a:gs>
                <a:gs pos="100000">
                  <a:srgbClr val="6C7275"/>
                </a:gs>
              </a:gsLst>
              <a:lin ang="0" scaled="0"/>
              <a:tileRect/>
            </a:gra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C8DEBFB-4910-4D34-B1C0-3C36DAEE007F}"/>
              </a:ext>
            </a:extLst>
          </p:cNvPr>
          <p:cNvSpPr txBox="1"/>
          <p:nvPr/>
        </p:nvSpPr>
        <p:spPr>
          <a:xfrm rot="19813828">
            <a:off x="1237551" y="4872990"/>
            <a:ext cx="1766231" cy="292388"/>
          </a:xfrm>
          <a:prstGeom prst="rect">
            <a:avLst/>
          </a:prstGeom>
          <a:noFill/>
        </p:spPr>
        <p:txBody>
          <a:bodyPr wrap="square" rtlCol="0">
            <a:spAutoFit/>
          </a:bodyPr>
          <a:lstStyle/>
          <a:p>
            <a:pPr algn="ctr"/>
            <a:r>
              <a:rPr lang="en-US" sz="1300" dirty="0">
                <a:latin typeface="Century Gothic" panose="020B0502020202020204" pitchFamily="34" charset="0"/>
              </a:rPr>
              <a:t>Increasing concern</a:t>
            </a:r>
          </a:p>
        </p:txBody>
      </p:sp>
      <p:sp>
        <p:nvSpPr>
          <p:cNvPr id="43" name="Oval 42">
            <a:extLst>
              <a:ext uri="{FF2B5EF4-FFF2-40B4-BE49-F238E27FC236}">
                <a16:creationId xmlns:a16="http://schemas.microsoft.com/office/drawing/2014/main" id="{13A93B59-813C-41E1-BB54-FA222919233A}"/>
              </a:ext>
            </a:extLst>
          </p:cNvPr>
          <p:cNvSpPr/>
          <p:nvPr/>
        </p:nvSpPr>
        <p:spPr>
          <a:xfrm>
            <a:off x="6534235" y="4483819"/>
            <a:ext cx="289560" cy="289560"/>
          </a:xfrm>
          <a:prstGeom prst="ellipse">
            <a:avLst/>
          </a:prstGeom>
          <a:gradFill flip="none" rotWithShape="1">
            <a:gsLst>
              <a:gs pos="0">
                <a:schemeClr val="accent3">
                  <a:lumMod val="5000"/>
                  <a:lumOff val="95000"/>
                </a:schemeClr>
              </a:gs>
              <a:gs pos="83000">
                <a:srgbClr val="29719F"/>
              </a:gs>
            </a:gsLst>
            <a:path path="circle">
              <a:fillToRect l="100000" t="100000"/>
            </a:path>
            <a:tileRect r="-100000" b="-100000"/>
          </a:gradFill>
          <a:ln w="12700" cap="flat">
            <a:noFill/>
            <a:prstDash val="solid"/>
            <a:round/>
          </a:ln>
          <a:effectLst>
            <a:outerShdw blurRad="152400" dist="38100" dir="2700000" algn="tl" rotWithShape="0">
              <a:srgbClr val="29719F">
                <a:alpha val="3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ctr">
            <a:noAutofit/>
          </a:bodyPr>
          <a:lstStyle/>
          <a:p>
            <a:pPr algn="ctr" hangingPunct="0"/>
            <a:r>
              <a:rPr lang="en-US" sz="1300" b="1" dirty="0">
                <a:solidFill>
                  <a:schemeClr val="bg1"/>
                </a:solidFill>
                <a:latin typeface="Century Gothic" panose="020B0502020202020204" pitchFamily="34" charset="0"/>
                <a:ea typeface="Calibri Light"/>
                <a:cs typeface="Calibri Light"/>
                <a:sym typeface="Century Gothic"/>
              </a:rPr>
              <a:t>12</a:t>
            </a:r>
          </a:p>
        </p:txBody>
      </p:sp>
      <p:sp>
        <p:nvSpPr>
          <p:cNvPr id="41" name="TextBox 40">
            <a:extLst>
              <a:ext uri="{FF2B5EF4-FFF2-40B4-BE49-F238E27FC236}">
                <a16:creationId xmlns:a16="http://schemas.microsoft.com/office/drawing/2014/main" id="{9D3C5866-D35D-4D55-B7E6-94F64EE30F8A}"/>
              </a:ext>
            </a:extLst>
          </p:cNvPr>
          <p:cNvSpPr txBox="1"/>
          <p:nvPr/>
        </p:nvSpPr>
        <p:spPr>
          <a:xfrm>
            <a:off x="9908665" y="1395927"/>
            <a:ext cx="1964027" cy="3970061"/>
          </a:xfrm>
          <a:prstGeom prst="rect">
            <a:avLst/>
          </a:prstGeom>
          <a:noFill/>
        </p:spPr>
        <p:txBody>
          <a:bodyPr wrap="square" rtlCol="0">
            <a:spAutoFit/>
          </a:bodyPr>
          <a:lstStyle/>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1</a:t>
            </a:r>
          </a:p>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2</a:t>
            </a:r>
          </a:p>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3</a:t>
            </a:r>
          </a:p>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4</a:t>
            </a:r>
          </a:p>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5</a:t>
            </a:r>
          </a:p>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6</a:t>
            </a:r>
          </a:p>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7</a:t>
            </a:r>
          </a:p>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8</a:t>
            </a:r>
          </a:p>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9</a:t>
            </a:r>
          </a:p>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10</a:t>
            </a:r>
          </a:p>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11</a:t>
            </a:r>
          </a:p>
          <a:p>
            <a:pPr marL="342900" indent="-342900" defTabSz="457200">
              <a:lnSpc>
                <a:spcPts val="1800"/>
              </a:lnSpc>
              <a:spcAft>
                <a:spcPts val="800"/>
              </a:spcAft>
              <a:buClr>
                <a:srgbClr val="29719F"/>
              </a:buClr>
              <a:buFont typeface="+mj-lt"/>
              <a:buAutoNum type="arabicPeriod"/>
            </a:pPr>
            <a:r>
              <a:rPr lang="en-US" sz="1300" dirty="0">
                <a:latin typeface="Century Gothic" panose="020B0502020202020204" pitchFamily="34" charset="0"/>
              </a:rPr>
              <a:t>Risk factor 12</a:t>
            </a:r>
          </a:p>
        </p:txBody>
      </p:sp>
      <p:sp>
        <p:nvSpPr>
          <p:cNvPr id="45" name="Titel 1">
            <a:extLst>
              <a:ext uri="{FF2B5EF4-FFF2-40B4-BE49-F238E27FC236}">
                <a16:creationId xmlns:a16="http://schemas.microsoft.com/office/drawing/2014/main" id="{43230864-D4B4-4323-9B8E-B81033EF02C9}"/>
              </a:ext>
            </a:extLst>
          </p:cNvPr>
          <p:cNvSpPr txBox="1">
            <a:spLocks/>
          </p:cNvSpPr>
          <p:nvPr/>
        </p:nvSpPr>
        <p:spPr>
          <a:xfrm>
            <a:off x="12701" y="497196"/>
            <a:ext cx="9278430"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pPr algn="ctr"/>
            <a:r>
              <a:rPr lang="en-US" dirty="0"/>
              <a:t>RISK HEAT MAP</a:t>
            </a:r>
          </a:p>
        </p:txBody>
      </p:sp>
    </p:spTree>
    <p:extLst>
      <p:ext uri="{BB962C8B-B14F-4D97-AF65-F5344CB8AC3E}">
        <p14:creationId xmlns:p14="http://schemas.microsoft.com/office/powerpoint/2010/main" val="172007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42" presetClass="path" presetSubtype="0" accel="50000" decel="50000" fill="hold" grpId="1" nodeType="withEffect">
                                  <p:stCondLst>
                                    <p:cond delay="0"/>
                                  </p:stCondLst>
                                  <p:childTnLst>
                                    <p:animMotion origin="layout" path="M -4.79167E-6 0.32986 L -4.79167E-6 7.40741E-7 " pathEditMode="relative" rAng="0" ptsTypes="AA">
                                      <p:cBhvr>
                                        <p:cTn id="12" dur="2000" fill="hold"/>
                                        <p:tgtEl>
                                          <p:spTgt spid="15"/>
                                        </p:tgtEl>
                                        <p:attrNameLst>
                                          <p:attrName>ppt_x</p:attrName>
                                          <p:attrName>ppt_y</p:attrName>
                                        </p:attrNameLst>
                                      </p:cBhvr>
                                      <p:rCtr x="0" y="-15903"/>
                                    </p:animMotion>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000"/>
                                        <p:tgtEl>
                                          <p:spTgt spid="23"/>
                                        </p:tgtEl>
                                      </p:cBhvr>
                                    </p:animEffect>
                                  </p:childTnLst>
                                </p:cTn>
                              </p:par>
                              <p:par>
                                <p:cTn id="16" presetID="42" presetClass="path" presetSubtype="0" accel="50000" decel="50000" fill="hold" grpId="1" nodeType="withEffect">
                                  <p:stCondLst>
                                    <p:cond delay="0"/>
                                  </p:stCondLst>
                                  <p:childTnLst>
                                    <p:animMotion origin="layout" path="M -0.30612 -0.00139 L 3.54167E-6 2.96296E-6 " pathEditMode="relative" rAng="0" ptsTypes="AA">
                                      <p:cBhvr>
                                        <p:cTn id="17" dur="2000" fill="hold"/>
                                        <p:tgtEl>
                                          <p:spTgt spid="23"/>
                                        </p:tgtEl>
                                        <p:attrNameLst>
                                          <p:attrName>ppt_x</p:attrName>
                                          <p:attrName>ppt_y</p:attrName>
                                        </p:attrNameLst>
                                      </p:cBhvr>
                                      <p:rCtr x="15299" y="69"/>
                                    </p:animMotion>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000"/>
                                        <p:tgtEl>
                                          <p:spTgt spid="21"/>
                                        </p:tgtEl>
                                      </p:cBhvr>
                                    </p:animEffect>
                                  </p:childTnLst>
                                </p:cTn>
                              </p:par>
                              <p:par>
                                <p:cTn id="21" presetID="42" presetClass="path" presetSubtype="0" accel="50000" decel="50000" fill="hold" grpId="1" nodeType="withEffect">
                                  <p:stCondLst>
                                    <p:cond delay="0"/>
                                  </p:stCondLst>
                                  <p:childTnLst>
                                    <p:animMotion origin="layout" path="M -0.30612 0.32778 L 3.54167E-6 -3.7037E-6 " pathEditMode="relative" rAng="0" ptsTypes="AA">
                                      <p:cBhvr>
                                        <p:cTn id="22" dur="2000" fill="hold"/>
                                        <p:tgtEl>
                                          <p:spTgt spid="21"/>
                                        </p:tgtEl>
                                        <p:attrNameLst>
                                          <p:attrName>ppt_x</p:attrName>
                                          <p:attrName>ppt_y</p:attrName>
                                        </p:attrNameLst>
                                      </p:cBhvr>
                                      <p:rCtr x="15299" y="-16389"/>
                                    </p:animMotion>
                                  </p:childTnLst>
                                </p:cTn>
                              </p:par>
                              <p:par>
                                <p:cTn id="23" presetID="22" presetClass="entr" presetSubtype="8" fill="hold" grpId="0" nodeType="withEffect">
                                  <p:stCondLst>
                                    <p:cond delay="50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1500"/>
                                        <p:tgtEl>
                                          <p:spTgt spid="38"/>
                                        </p:tgtEl>
                                      </p:cBhvr>
                                    </p:animEffect>
                                  </p:childTnLst>
                                </p:cTn>
                              </p:par>
                              <p:par>
                                <p:cTn id="26" presetID="22" presetClass="entr" presetSubtype="8" fill="hold" nodeType="withEffect">
                                  <p:stCondLst>
                                    <p:cond delay="50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1500"/>
                                        <p:tgtEl>
                                          <p:spTgt spid="35"/>
                                        </p:tgtEl>
                                      </p:cBhvr>
                                    </p:animEffect>
                                  </p:childTnLst>
                                </p:cTn>
                              </p:par>
                              <p:par>
                                <p:cTn id="29" presetID="22" presetClass="entr" presetSubtype="4" fill="hold" nodeType="withEffect">
                                  <p:stCondLst>
                                    <p:cond delay="50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1500"/>
                                        <p:tgtEl>
                                          <p:spTgt spid="4"/>
                                        </p:tgtEl>
                                      </p:cBhvr>
                                    </p:animEffect>
                                  </p:childTnLst>
                                </p:cTn>
                              </p:par>
                              <p:par>
                                <p:cTn id="32" presetID="22" presetClass="entr" presetSubtype="8" fill="hold" nodeType="withEffect">
                                  <p:stCondLst>
                                    <p:cond delay="50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1500"/>
                                        <p:tgtEl>
                                          <p:spTgt spid="10"/>
                                        </p:tgtEl>
                                      </p:cBhvr>
                                    </p:animEffect>
                                  </p:childTnLst>
                                </p:cTn>
                              </p:par>
                              <p:par>
                                <p:cTn id="35" presetID="53" presetClass="entr" presetSubtype="16" fill="hold" grpId="0" nodeType="withEffect">
                                  <p:stCondLst>
                                    <p:cond delay="20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225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grpId="0" nodeType="withEffect">
                                  <p:stCondLst>
                                    <p:cond delay="250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par>
                                <p:cTn id="50" presetID="53" presetClass="entr" presetSubtype="16" fill="hold" grpId="0" nodeType="withEffect">
                                  <p:stCondLst>
                                    <p:cond delay="275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par>
                                <p:cTn id="55" presetID="53" presetClass="entr" presetSubtype="16" fill="hold" grpId="0" nodeType="withEffect">
                                  <p:stCondLst>
                                    <p:cond delay="30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par>
                                <p:cTn id="60" presetID="53" presetClass="entr" presetSubtype="16" fill="hold" grpId="0" nodeType="withEffect">
                                  <p:stCondLst>
                                    <p:cond delay="3250"/>
                                  </p:stCondLst>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Effect transition="in" filter="fade">
                                      <p:cBhvr>
                                        <p:cTn id="64" dur="500"/>
                                        <p:tgtEl>
                                          <p:spTgt spid="29"/>
                                        </p:tgtEl>
                                      </p:cBhvr>
                                    </p:animEffect>
                                  </p:childTnLst>
                                </p:cTn>
                              </p:par>
                              <p:par>
                                <p:cTn id="65" presetID="53" presetClass="entr" presetSubtype="16" fill="hold" grpId="0" nodeType="withEffect">
                                  <p:stCondLst>
                                    <p:cond delay="3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fltVal val="0"/>
                                          </p:val>
                                        </p:tav>
                                        <p:tav tm="100000">
                                          <p:val>
                                            <p:strVal val="#ppt_h"/>
                                          </p:val>
                                        </p:tav>
                                      </p:tavLst>
                                    </p:anim>
                                    <p:animEffect transition="in" filter="fade">
                                      <p:cBhvr>
                                        <p:cTn id="69" dur="500"/>
                                        <p:tgtEl>
                                          <p:spTgt spid="30"/>
                                        </p:tgtEl>
                                      </p:cBhvr>
                                    </p:animEffect>
                                  </p:childTnLst>
                                </p:cTn>
                              </p:par>
                              <p:par>
                                <p:cTn id="70" presetID="53" presetClass="entr" presetSubtype="16" fill="hold" grpId="0" nodeType="withEffect">
                                  <p:stCondLst>
                                    <p:cond delay="3750"/>
                                  </p:stCondLst>
                                  <p:childTnLst>
                                    <p:set>
                                      <p:cBhvr>
                                        <p:cTn id="71" dur="1" fill="hold">
                                          <p:stCondLst>
                                            <p:cond delay="0"/>
                                          </p:stCondLst>
                                        </p:cTn>
                                        <p:tgtEl>
                                          <p:spTgt spid="31"/>
                                        </p:tgtEl>
                                        <p:attrNameLst>
                                          <p:attrName>style.visibility</p:attrName>
                                        </p:attrNameLst>
                                      </p:cBhvr>
                                      <p:to>
                                        <p:strVal val="visible"/>
                                      </p:to>
                                    </p:set>
                                    <p:anim calcmode="lin" valueType="num">
                                      <p:cBhvr>
                                        <p:cTn id="72" dur="500" fill="hold"/>
                                        <p:tgtEl>
                                          <p:spTgt spid="31"/>
                                        </p:tgtEl>
                                        <p:attrNameLst>
                                          <p:attrName>ppt_w</p:attrName>
                                        </p:attrNameLst>
                                      </p:cBhvr>
                                      <p:tavLst>
                                        <p:tav tm="0">
                                          <p:val>
                                            <p:fltVal val="0"/>
                                          </p:val>
                                        </p:tav>
                                        <p:tav tm="100000">
                                          <p:val>
                                            <p:strVal val="#ppt_w"/>
                                          </p:val>
                                        </p:tav>
                                      </p:tavLst>
                                    </p:anim>
                                    <p:anim calcmode="lin" valueType="num">
                                      <p:cBhvr>
                                        <p:cTn id="73" dur="500" fill="hold"/>
                                        <p:tgtEl>
                                          <p:spTgt spid="31"/>
                                        </p:tgtEl>
                                        <p:attrNameLst>
                                          <p:attrName>ppt_h</p:attrName>
                                        </p:attrNameLst>
                                      </p:cBhvr>
                                      <p:tavLst>
                                        <p:tav tm="0">
                                          <p:val>
                                            <p:fltVal val="0"/>
                                          </p:val>
                                        </p:tav>
                                        <p:tav tm="100000">
                                          <p:val>
                                            <p:strVal val="#ppt_h"/>
                                          </p:val>
                                        </p:tav>
                                      </p:tavLst>
                                    </p:anim>
                                    <p:animEffect transition="in" filter="fade">
                                      <p:cBhvr>
                                        <p:cTn id="74" dur="500"/>
                                        <p:tgtEl>
                                          <p:spTgt spid="31"/>
                                        </p:tgtEl>
                                      </p:cBhvr>
                                    </p:animEffect>
                                  </p:childTnLst>
                                </p:cTn>
                              </p:par>
                              <p:par>
                                <p:cTn id="75" presetID="53" presetClass="entr" presetSubtype="16" fill="hold" grpId="0" nodeType="withEffect">
                                  <p:stCondLst>
                                    <p:cond delay="4000"/>
                                  </p:stCondLst>
                                  <p:childTnLst>
                                    <p:set>
                                      <p:cBhvr>
                                        <p:cTn id="76" dur="1" fill="hold">
                                          <p:stCondLst>
                                            <p:cond delay="0"/>
                                          </p:stCondLst>
                                        </p:cTn>
                                        <p:tgtEl>
                                          <p:spTgt spid="32"/>
                                        </p:tgtEl>
                                        <p:attrNameLst>
                                          <p:attrName>style.visibility</p:attrName>
                                        </p:attrNameLst>
                                      </p:cBhvr>
                                      <p:to>
                                        <p:strVal val="visible"/>
                                      </p:to>
                                    </p:set>
                                    <p:anim calcmode="lin" valueType="num">
                                      <p:cBhvr>
                                        <p:cTn id="77" dur="500" fill="hold"/>
                                        <p:tgtEl>
                                          <p:spTgt spid="32"/>
                                        </p:tgtEl>
                                        <p:attrNameLst>
                                          <p:attrName>ppt_w</p:attrName>
                                        </p:attrNameLst>
                                      </p:cBhvr>
                                      <p:tavLst>
                                        <p:tav tm="0">
                                          <p:val>
                                            <p:fltVal val="0"/>
                                          </p:val>
                                        </p:tav>
                                        <p:tav tm="100000">
                                          <p:val>
                                            <p:strVal val="#ppt_w"/>
                                          </p:val>
                                        </p:tav>
                                      </p:tavLst>
                                    </p:anim>
                                    <p:anim calcmode="lin" valueType="num">
                                      <p:cBhvr>
                                        <p:cTn id="78" dur="500" fill="hold"/>
                                        <p:tgtEl>
                                          <p:spTgt spid="32"/>
                                        </p:tgtEl>
                                        <p:attrNameLst>
                                          <p:attrName>ppt_h</p:attrName>
                                        </p:attrNameLst>
                                      </p:cBhvr>
                                      <p:tavLst>
                                        <p:tav tm="0">
                                          <p:val>
                                            <p:fltVal val="0"/>
                                          </p:val>
                                        </p:tav>
                                        <p:tav tm="100000">
                                          <p:val>
                                            <p:strVal val="#ppt_h"/>
                                          </p:val>
                                        </p:tav>
                                      </p:tavLst>
                                    </p:anim>
                                    <p:animEffect transition="in" filter="fade">
                                      <p:cBhvr>
                                        <p:cTn id="79" dur="500"/>
                                        <p:tgtEl>
                                          <p:spTgt spid="32"/>
                                        </p:tgtEl>
                                      </p:cBhvr>
                                    </p:animEffect>
                                  </p:childTnLst>
                                </p:cTn>
                              </p:par>
                              <p:par>
                                <p:cTn id="80" presetID="53" presetClass="entr" presetSubtype="16" fill="hold" grpId="0" nodeType="withEffect">
                                  <p:stCondLst>
                                    <p:cond delay="4250"/>
                                  </p:stCondLst>
                                  <p:childTnLst>
                                    <p:set>
                                      <p:cBhvr>
                                        <p:cTn id="81" dur="1" fill="hold">
                                          <p:stCondLst>
                                            <p:cond delay="0"/>
                                          </p:stCondLst>
                                        </p:cTn>
                                        <p:tgtEl>
                                          <p:spTgt spid="33"/>
                                        </p:tgtEl>
                                        <p:attrNameLst>
                                          <p:attrName>style.visibility</p:attrName>
                                        </p:attrNameLst>
                                      </p:cBhvr>
                                      <p:to>
                                        <p:strVal val="visible"/>
                                      </p:to>
                                    </p:set>
                                    <p:anim calcmode="lin" valueType="num">
                                      <p:cBhvr>
                                        <p:cTn id="82" dur="500" fill="hold"/>
                                        <p:tgtEl>
                                          <p:spTgt spid="33"/>
                                        </p:tgtEl>
                                        <p:attrNameLst>
                                          <p:attrName>ppt_w</p:attrName>
                                        </p:attrNameLst>
                                      </p:cBhvr>
                                      <p:tavLst>
                                        <p:tav tm="0">
                                          <p:val>
                                            <p:fltVal val="0"/>
                                          </p:val>
                                        </p:tav>
                                        <p:tav tm="100000">
                                          <p:val>
                                            <p:strVal val="#ppt_w"/>
                                          </p:val>
                                        </p:tav>
                                      </p:tavLst>
                                    </p:anim>
                                    <p:anim calcmode="lin" valueType="num">
                                      <p:cBhvr>
                                        <p:cTn id="83" dur="500" fill="hold"/>
                                        <p:tgtEl>
                                          <p:spTgt spid="33"/>
                                        </p:tgtEl>
                                        <p:attrNameLst>
                                          <p:attrName>ppt_h</p:attrName>
                                        </p:attrNameLst>
                                      </p:cBhvr>
                                      <p:tavLst>
                                        <p:tav tm="0">
                                          <p:val>
                                            <p:fltVal val="0"/>
                                          </p:val>
                                        </p:tav>
                                        <p:tav tm="100000">
                                          <p:val>
                                            <p:strVal val="#ppt_h"/>
                                          </p:val>
                                        </p:tav>
                                      </p:tavLst>
                                    </p:anim>
                                    <p:animEffect transition="in" filter="fade">
                                      <p:cBhvr>
                                        <p:cTn id="84" dur="500"/>
                                        <p:tgtEl>
                                          <p:spTgt spid="33"/>
                                        </p:tgtEl>
                                      </p:cBhvr>
                                    </p:animEffect>
                                  </p:childTnLst>
                                </p:cTn>
                              </p:par>
                              <p:par>
                                <p:cTn id="85" presetID="53" presetClass="entr" presetSubtype="16" fill="hold" grpId="0" nodeType="withEffect">
                                  <p:stCondLst>
                                    <p:cond delay="450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4750"/>
                                  </p:stCondLst>
                                  <p:childTnLst>
                                    <p:set>
                                      <p:cBhvr>
                                        <p:cTn id="91" dur="1" fill="hold">
                                          <p:stCondLst>
                                            <p:cond delay="0"/>
                                          </p:stCondLst>
                                        </p:cTn>
                                        <p:tgtEl>
                                          <p:spTgt spid="43"/>
                                        </p:tgtEl>
                                        <p:attrNameLst>
                                          <p:attrName>style.visibility</p:attrName>
                                        </p:attrNameLst>
                                      </p:cBhvr>
                                      <p:to>
                                        <p:strVal val="visible"/>
                                      </p:to>
                                    </p:set>
                                    <p:anim calcmode="lin" valueType="num">
                                      <p:cBhvr>
                                        <p:cTn id="92" dur="500" fill="hold"/>
                                        <p:tgtEl>
                                          <p:spTgt spid="43"/>
                                        </p:tgtEl>
                                        <p:attrNameLst>
                                          <p:attrName>ppt_w</p:attrName>
                                        </p:attrNameLst>
                                      </p:cBhvr>
                                      <p:tavLst>
                                        <p:tav tm="0">
                                          <p:val>
                                            <p:fltVal val="0"/>
                                          </p:val>
                                        </p:tav>
                                        <p:tav tm="100000">
                                          <p:val>
                                            <p:strVal val="#ppt_w"/>
                                          </p:val>
                                        </p:tav>
                                      </p:tavLst>
                                    </p:anim>
                                    <p:anim calcmode="lin" valueType="num">
                                      <p:cBhvr>
                                        <p:cTn id="93" dur="500" fill="hold"/>
                                        <p:tgtEl>
                                          <p:spTgt spid="43"/>
                                        </p:tgtEl>
                                        <p:attrNameLst>
                                          <p:attrName>ppt_h</p:attrName>
                                        </p:attrNameLst>
                                      </p:cBhvr>
                                      <p:tavLst>
                                        <p:tav tm="0">
                                          <p:val>
                                            <p:fltVal val="0"/>
                                          </p:val>
                                        </p:tav>
                                        <p:tav tm="100000">
                                          <p:val>
                                            <p:strVal val="#ppt_h"/>
                                          </p:val>
                                        </p:tav>
                                      </p:tavLst>
                                    </p:anim>
                                    <p:animEffect transition="in" filter="fade">
                                      <p:cBhvr>
                                        <p:cTn id="94" dur="500"/>
                                        <p:tgtEl>
                                          <p:spTgt spid="43"/>
                                        </p:tgtEl>
                                      </p:cBhvr>
                                    </p:animEffect>
                                  </p:childTnLst>
                                </p:cTn>
                              </p:par>
                              <p:par>
                                <p:cTn id="95" presetID="22" presetClass="entr" presetSubtype="1" fill="hold" grpId="0" nodeType="withEffect">
                                  <p:stCondLst>
                                    <p:cond delay="2000"/>
                                  </p:stCondLst>
                                  <p:childTnLst>
                                    <p:set>
                                      <p:cBhvr>
                                        <p:cTn id="96" dur="1" fill="hold">
                                          <p:stCondLst>
                                            <p:cond delay="0"/>
                                          </p:stCondLst>
                                        </p:cTn>
                                        <p:tgtEl>
                                          <p:spTgt spid="41"/>
                                        </p:tgtEl>
                                        <p:attrNameLst>
                                          <p:attrName>style.visibility</p:attrName>
                                        </p:attrNameLst>
                                      </p:cBhvr>
                                      <p:to>
                                        <p:strVal val="visible"/>
                                      </p:to>
                                    </p:set>
                                    <p:animEffect transition="in" filter="wipe(up)">
                                      <p:cBhvr>
                                        <p:cTn id="97" dur="3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1" grpId="0" animBg="1"/>
      <p:bldP spid="21" grpId="1" animBg="1"/>
      <p:bldP spid="22" grpId="0" animBg="1"/>
      <p:bldP spid="23" grpId="0" animBg="1"/>
      <p:bldP spid="23" grpId="1" animBg="1"/>
      <p:bldP spid="25" grpId="0" animBg="1"/>
      <p:bldP spid="26" grpId="0" animBg="1"/>
      <p:bldP spid="27" grpId="0" animBg="1"/>
      <p:bldP spid="28" grpId="0" animBg="1"/>
      <p:bldP spid="29" grpId="0" animBg="1"/>
      <p:bldP spid="30" grpId="0" animBg="1"/>
      <p:bldP spid="31" grpId="0" animBg="1"/>
      <p:bldP spid="20" grpId="0" animBg="1"/>
      <p:bldP spid="32" grpId="0" animBg="1"/>
      <p:bldP spid="33" grpId="0" animBg="1"/>
      <p:bldP spid="34" grpId="0" animBg="1"/>
      <p:bldP spid="38" grpId="0"/>
      <p:bldP spid="43" grpId="0" animBg="1"/>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1">
            <a:extLst>
              <a:ext uri="{FF2B5EF4-FFF2-40B4-BE49-F238E27FC236}">
                <a16:creationId xmlns:a16="http://schemas.microsoft.com/office/drawing/2014/main" id="{E41DC6E0-092C-481A-BC77-3958825CEDC2}"/>
              </a:ext>
            </a:extLst>
          </p:cNvPr>
          <p:cNvSpPr txBox="1">
            <a:spLocks/>
          </p:cNvSpPr>
          <p:nvPr/>
        </p:nvSpPr>
        <p:spPr>
          <a:xfrm>
            <a:off x="3731227" y="392623"/>
            <a:ext cx="4729546"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pPr algn="ctr"/>
            <a:r>
              <a:rPr lang="en-US" dirty="0"/>
              <a:t>COMMON COST PATTERNS</a:t>
            </a:r>
          </a:p>
        </p:txBody>
      </p:sp>
      <p:sp>
        <p:nvSpPr>
          <p:cNvPr id="4" name="Rectangle: Rounded Corners 3">
            <a:extLst>
              <a:ext uri="{FF2B5EF4-FFF2-40B4-BE49-F238E27FC236}">
                <a16:creationId xmlns:a16="http://schemas.microsoft.com/office/drawing/2014/main" id="{A9457333-54ED-4CED-8938-D8054EA229B5}"/>
              </a:ext>
            </a:extLst>
          </p:cNvPr>
          <p:cNvSpPr/>
          <p:nvPr/>
        </p:nvSpPr>
        <p:spPr>
          <a:xfrm>
            <a:off x="1178394" y="1216309"/>
            <a:ext cx="4510617" cy="2428758"/>
          </a:xfrm>
          <a:prstGeom prst="roundRect">
            <a:avLst>
              <a:gd name="adj" fmla="val 5578"/>
            </a:avLst>
          </a:prstGeom>
          <a:solidFill>
            <a:srgbClr val="C9DBE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endParaRPr lang="en-US" sz="1200" b="1" dirty="0">
              <a:solidFill>
                <a:schemeClr val="lt1"/>
              </a:solidFill>
              <a:latin typeface="Century Gothic" panose="020B0502020202020204" pitchFamily="34" charset="0"/>
            </a:endParaRPr>
          </a:p>
        </p:txBody>
      </p:sp>
      <p:sp>
        <p:nvSpPr>
          <p:cNvPr id="5" name="Rectangle: Top Corners Rounded 4">
            <a:extLst>
              <a:ext uri="{FF2B5EF4-FFF2-40B4-BE49-F238E27FC236}">
                <a16:creationId xmlns:a16="http://schemas.microsoft.com/office/drawing/2014/main" id="{60AB447D-9F97-4074-874F-4F397FF58B45}"/>
              </a:ext>
            </a:extLst>
          </p:cNvPr>
          <p:cNvSpPr/>
          <p:nvPr/>
        </p:nvSpPr>
        <p:spPr>
          <a:xfrm>
            <a:off x="1283761" y="1309149"/>
            <a:ext cx="4299883" cy="426373"/>
          </a:xfrm>
          <a:prstGeom prst="round2SameRect">
            <a:avLst>
              <a:gd name="adj1" fmla="val 20093"/>
              <a:gd name="adj2" fmla="val 0"/>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r>
              <a:rPr lang="en-US" sz="1400" b="1" dirty="0">
                <a:solidFill>
                  <a:schemeClr val="bg1"/>
                </a:solidFill>
                <a:latin typeface="Century Gothic" panose="020B0502020202020204" pitchFamily="34" charset="0"/>
              </a:rPr>
              <a:t>The “Perfectly Fixed” Costs</a:t>
            </a:r>
          </a:p>
        </p:txBody>
      </p:sp>
      <p:sp>
        <p:nvSpPr>
          <p:cNvPr id="11" name="Rectangle: Rounded Corners 10">
            <a:extLst>
              <a:ext uri="{FF2B5EF4-FFF2-40B4-BE49-F238E27FC236}">
                <a16:creationId xmlns:a16="http://schemas.microsoft.com/office/drawing/2014/main" id="{48D5C60C-A2A6-4672-B105-2D6AC3D5DAE2}"/>
              </a:ext>
            </a:extLst>
          </p:cNvPr>
          <p:cNvSpPr/>
          <p:nvPr/>
        </p:nvSpPr>
        <p:spPr>
          <a:xfrm>
            <a:off x="6502989" y="1216309"/>
            <a:ext cx="4510617" cy="2428758"/>
          </a:xfrm>
          <a:prstGeom prst="roundRect">
            <a:avLst>
              <a:gd name="adj" fmla="val 5578"/>
            </a:avLst>
          </a:prstGeom>
          <a:solidFill>
            <a:srgbClr val="C9DBE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endParaRPr lang="en-US" sz="1200" b="1" dirty="0">
              <a:solidFill>
                <a:schemeClr val="lt1"/>
              </a:solidFill>
              <a:latin typeface="Century Gothic" panose="020B0502020202020204" pitchFamily="34" charset="0"/>
            </a:endParaRPr>
          </a:p>
        </p:txBody>
      </p:sp>
      <p:sp>
        <p:nvSpPr>
          <p:cNvPr id="12" name="Rectangle: Top Corners Rounded 11">
            <a:extLst>
              <a:ext uri="{FF2B5EF4-FFF2-40B4-BE49-F238E27FC236}">
                <a16:creationId xmlns:a16="http://schemas.microsoft.com/office/drawing/2014/main" id="{BEE814B6-4784-4817-91DB-BBB804ECF206}"/>
              </a:ext>
            </a:extLst>
          </p:cNvPr>
          <p:cNvSpPr/>
          <p:nvPr/>
        </p:nvSpPr>
        <p:spPr>
          <a:xfrm>
            <a:off x="6608356" y="1309149"/>
            <a:ext cx="4299883" cy="426373"/>
          </a:xfrm>
          <a:prstGeom prst="round2SameRect">
            <a:avLst>
              <a:gd name="adj1" fmla="val 20093"/>
              <a:gd name="adj2" fmla="val 0"/>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r>
              <a:rPr lang="en-US" sz="1400" b="1" dirty="0">
                <a:solidFill>
                  <a:schemeClr val="bg1"/>
                </a:solidFill>
                <a:latin typeface="Century Gothic" panose="020B0502020202020204" pitchFamily="34" charset="0"/>
              </a:rPr>
              <a:t>The “Perfectly Variable” Costs</a:t>
            </a:r>
          </a:p>
        </p:txBody>
      </p:sp>
      <p:sp>
        <p:nvSpPr>
          <p:cNvPr id="14" name="Rectangle: Rounded Corners 13">
            <a:extLst>
              <a:ext uri="{FF2B5EF4-FFF2-40B4-BE49-F238E27FC236}">
                <a16:creationId xmlns:a16="http://schemas.microsoft.com/office/drawing/2014/main" id="{766A9071-BE26-48B2-BE5C-ED2DDD68AAF2}"/>
              </a:ext>
            </a:extLst>
          </p:cNvPr>
          <p:cNvSpPr/>
          <p:nvPr/>
        </p:nvSpPr>
        <p:spPr>
          <a:xfrm>
            <a:off x="1178394" y="4001264"/>
            <a:ext cx="4510617" cy="2428758"/>
          </a:xfrm>
          <a:prstGeom prst="roundRect">
            <a:avLst>
              <a:gd name="adj" fmla="val 5578"/>
            </a:avLst>
          </a:prstGeom>
          <a:solidFill>
            <a:srgbClr val="C9DBE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endParaRPr lang="en-US" sz="1200" b="1" dirty="0">
              <a:solidFill>
                <a:schemeClr val="lt1"/>
              </a:solidFill>
              <a:latin typeface="Century Gothic" panose="020B0502020202020204" pitchFamily="34" charset="0"/>
            </a:endParaRPr>
          </a:p>
        </p:txBody>
      </p:sp>
      <p:sp>
        <p:nvSpPr>
          <p:cNvPr id="15" name="Rectangle: Top Corners Rounded 14">
            <a:extLst>
              <a:ext uri="{FF2B5EF4-FFF2-40B4-BE49-F238E27FC236}">
                <a16:creationId xmlns:a16="http://schemas.microsoft.com/office/drawing/2014/main" id="{93D59125-D0D6-41CF-A98C-322F99361287}"/>
              </a:ext>
            </a:extLst>
          </p:cNvPr>
          <p:cNvSpPr/>
          <p:nvPr/>
        </p:nvSpPr>
        <p:spPr>
          <a:xfrm>
            <a:off x="1283761" y="4094104"/>
            <a:ext cx="4299883" cy="426373"/>
          </a:xfrm>
          <a:prstGeom prst="round2SameRect">
            <a:avLst>
              <a:gd name="adj1" fmla="val 20093"/>
              <a:gd name="adj2" fmla="val 0"/>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r>
              <a:rPr lang="en-US" sz="1400" b="1" dirty="0">
                <a:solidFill>
                  <a:schemeClr val="bg1"/>
                </a:solidFill>
                <a:latin typeface="Century Gothic" panose="020B0502020202020204" pitchFamily="34" charset="0"/>
              </a:rPr>
              <a:t>The “Part-Fixed, Part-Variable” Costs</a:t>
            </a:r>
          </a:p>
        </p:txBody>
      </p:sp>
      <p:sp>
        <p:nvSpPr>
          <p:cNvPr id="17" name="Rectangle: Rounded Corners 16">
            <a:extLst>
              <a:ext uri="{FF2B5EF4-FFF2-40B4-BE49-F238E27FC236}">
                <a16:creationId xmlns:a16="http://schemas.microsoft.com/office/drawing/2014/main" id="{2FDF0A88-00CB-4623-BDEA-CD850857690E}"/>
              </a:ext>
            </a:extLst>
          </p:cNvPr>
          <p:cNvSpPr/>
          <p:nvPr/>
        </p:nvSpPr>
        <p:spPr>
          <a:xfrm>
            <a:off x="6502989" y="4001264"/>
            <a:ext cx="4510617" cy="2428758"/>
          </a:xfrm>
          <a:prstGeom prst="roundRect">
            <a:avLst>
              <a:gd name="adj" fmla="val 5578"/>
            </a:avLst>
          </a:prstGeom>
          <a:solidFill>
            <a:srgbClr val="C9DBE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endParaRPr lang="en-US" sz="1200" b="1" dirty="0">
              <a:solidFill>
                <a:schemeClr val="lt1"/>
              </a:solidFill>
              <a:latin typeface="Century Gothic" panose="020B0502020202020204" pitchFamily="34" charset="0"/>
            </a:endParaRPr>
          </a:p>
        </p:txBody>
      </p:sp>
      <p:sp>
        <p:nvSpPr>
          <p:cNvPr id="18" name="Rectangle: Top Corners Rounded 17">
            <a:extLst>
              <a:ext uri="{FF2B5EF4-FFF2-40B4-BE49-F238E27FC236}">
                <a16:creationId xmlns:a16="http://schemas.microsoft.com/office/drawing/2014/main" id="{30759A04-E374-41FC-9A82-100D76D97216}"/>
              </a:ext>
            </a:extLst>
          </p:cNvPr>
          <p:cNvSpPr/>
          <p:nvPr/>
        </p:nvSpPr>
        <p:spPr>
          <a:xfrm>
            <a:off x="6608356" y="4094104"/>
            <a:ext cx="4299883" cy="426373"/>
          </a:xfrm>
          <a:prstGeom prst="round2SameRect">
            <a:avLst>
              <a:gd name="adj1" fmla="val 20093"/>
              <a:gd name="adj2" fmla="val 0"/>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r>
              <a:rPr lang="en-US" sz="1400" b="1" dirty="0">
                <a:solidFill>
                  <a:schemeClr val="bg1"/>
                </a:solidFill>
                <a:latin typeface="Century Gothic" panose="020B0502020202020204" pitchFamily="34" charset="0"/>
              </a:rPr>
              <a:t>The “Step-Function” Costs</a:t>
            </a:r>
          </a:p>
        </p:txBody>
      </p:sp>
      <p:cxnSp>
        <p:nvCxnSpPr>
          <p:cNvPr id="23" name="Straight Connector 22">
            <a:extLst>
              <a:ext uri="{FF2B5EF4-FFF2-40B4-BE49-F238E27FC236}">
                <a16:creationId xmlns:a16="http://schemas.microsoft.com/office/drawing/2014/main" id="{35A269C9-FA6A-4459-BA8A-E7D2EE542F76}"/>
              </a:ext>
            </a:extLst>
          </p:cNvPr>
          <p:cNvCxnSpPr/>
          <p:nvPr/>
        </p:nvCxnSpPr>
        <p:spPr>
          <a:xfrm>
            <a:off x="1695409" y="1981681"/>
            <a:ext cx="0" cy="1272088"/>
          </a:xfrm>
          <a:prstGeom prst="line">
            <a:avLst/>
          </a:prstGeom>
          <a:ln w="12700">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263769-3E59-4109-9312-622702E87699}"/>
              </a:ext>
            </a:extLst>
          </p:cNvPr>
          <p:cNvCxnSpPr>
            <a:cxnSpLocks/>
          </p:cNvCxnSpPr>
          <p:nvPr/>
        </p:nvCxnSpPr>
        <p:spPr>
          <a:xfrm rot="5400000">
            <a:off x="3506281" y="1442897"/>
            <a:ext cx="0" cy="3621743"/>
          </a:xfrm>
          <a:prstGeom prst="line">
            <a:avLst/>
          </a:prstGeom>
          <a:ln w="12700">
            <a:head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B4E12C1-2129-44C2-86F5-9DD658F94313}"/>
              </a:ext>
            </a:extLst>
          </p:cNvPr>
          <p:cNvCxnSpPr>
            <a:cxnSpLocks/>
          </p:cNvCxnSpPr>
          <p:nvPr/>
        </p:nvCxnSpPr>
        <p:spPr>
          <a:xfrm rot="5400000">
            <a:off x="3506281" y="876556"/>
            <a:ext cx="0" cy="3621743"/>
          </a:xfrm>
          <a:prstGeom prst="line">
            <a:avLst/>
          </a:prstGeom>
          <a:ln w="12700">
            <a:head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1BBFC03-4CE3-4682-B7A9-8EFFEC26AA92}"/>
              </a:ext>
            </a:extLst>
          </p:cNvPr>
          <p:cNvSpPr txBox="1"/>
          <p:nvPr/>
        </p:nvSpPr>
        <p:spPr>
          <a:xfrm rot="16200000">
            <a:off x="1245841" y="2092212"/>
            <a:ext cx="582212" cy="333016"/>
          </a:xfrm>
          <a:prstGeom prst="rect">
            <a:avLst/>
          </a:prstGeom>
          <a:noFill/>
        </p:spPr>
        <p:txBody>
          <a:bodyPr wrap="none" rtlCol="0">
            <a:spAutoFit/>
          </a:bodyPr>
          <a:lstStyle/>
          <a:p>
            <a:pPr algn="r"/>
            <a:r>
              <a:rPr lang="en-US" sz="1200" dirty="0">
                <a:solidFill>
                  <a:schemeClr val="accent1"/>
                </a:solidFill>
                <a:latin typeface="Century Gothic" panose="020B0502020202020204" pitchFamily="34" charset="0"/>
              </a:rPr>
              <a:t>Costs</a:t>
            </a:r>
          </a:p>
        </p:txBody>
      </p:sp>
      <p:sp>
        <p:nvSpPr>
          <p:cNvPr id="28" name="TextBox 27">
            <a:extLst>
              <a:ext uri="{FF2B5EF4-FFF2-40B4-BE49-F238E27FC236}">
                <a16:creationId xmlns:a16="http://schemas.microsoft.com/office/drawing/2014/main" id="{AE34A11E-8CE2-4447-AE52-E6934D09D8E3}"/>
              </a:ext>
            </a:extLst>
          </p:cNvPr>
          <p:cNvSpPr txBox="1"/>
          <p:nvPr/>
        </p:nvSpPr>
        <p:spPr>
          <a:xfrm>
            <a:off x="4403285" y="3253768"/>
            <a:ext cx="913868" cy="276999"/>
          </a:xfrm>
          <a:prstGeom prst="rect">
            <a:avLst/>
          </a:prstGeom>
          <a:noFill/>
        </p:spPr>
        <p:txBody>
          <a:bodyPr wrap="none" rtlCol="0">
            <a:spAutoFit/>
          </a:bodyPr>
          <a:lstStyle/>
          <a:p>
            <a:pPr algn="r"/>
            <a:r>
              <a:rPr lang="en-US" sz="1200" dirty="0">
                <a:solidFill>
                  <a:schemeClr val="accent1"/>
                </a:solidFill>
                <a:latin typeface="Century Gothic" panose="020B0502020202020204" pitchFamily="34" charset="0"/>
              </a:rPr>
              <a:t>Volume</a:t>
            </a:r>
          </a:p>
        </p:txBody>
      </p:sp>
      <p:cxnSp>
        <p:nvCxnSpPr>
          <p:cNvPr id="41" name="Straight Connector 40">
            <a:extLst>
              <a:ext uri="{FF2B5EF4-FFF2-40B4-BE49-F238E27FC236}">
                <a16:creationId xmlns:a16="http://schemas.microsoft.com/office/drawing/2014/main" id="{657A7515-D2B7-4ED8-A5CF-9DBE8DA958A5}"/>
              </a:ext>
            </a:extLst>
          </p:cNvPr>
          <p:cNvCxnSpPr/>
          <p:nvPr/>
        </p:nvCxnSpPr>
        <p:spPr>
          <a:xfrm>
            <a:off x="7043058" y="1981681"/>
            <a:ext cx="0" cy="1272088"/>
          </a:xfrm>
          <a:prstGeom prst="line">
            <a:avLst/>
          </a:prstGeom>
          <a:ln w="12700">
            <a:head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2612795-25B3-4232-8F2C-FFB9A5B8742B}"/>
              </a:ext>
            </a:extLst>
          </p:cNvPr>
          <p:cNvCxnSpPr>
            <a:cxnSpLocks/>
          </p:cNvCxnSpPr>
          <p:nvPr/>
        </p:nvCxnSpPr>
        <p:spPr>
          <a:xfrm rot="5400000">
            <a:off x="8853930" y="1442897"/>
            <a:ext cx="0" cy="3621743"/>
          </a:xfrm>
          <a:prstGeom prst="line">
            <a:avLst/>
          </a:prstGeom>
          <a:ln w="12700">
            <a:head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76DF2-D00B-4F7E-8BCE-834A4F4B128E}"/>
              </a:ext>
            </a:extLst>
          </p:cNvPr>
          <p:cNvSpPr txBox="1"/>
          <p:nvPr/>
        </p:nvSpPr>
        <p:spPr>
          <a:xfrm rot="16200000">
            <a:off x="6593490" y="2092212"/>
            <a:ext cx="582212" cy="333016"/>
          </a:xfrm>
          <a:prstGeom prst="rect">
            <a:avLst/>
          </a:prstGeom>
          <a:noFill/>
        </p:spPr>
        <p:txBody>
          <a:bodyPr wrap="none" rtlCol="0">
            <a:spAutoFit/>
          </a:bodyPr>
          <a:lstStyle/>
          <a:p>
            <a:pPr algn="r"/>
            <a:r>
              <a:rPr lang="en-US" sz="1200" dirty="0">
                <a:solidFill>
                  <a:schemeClr val="accent1"/>
                </a:solidFill>
                <a:latin typeface="Century Gothic" panose="020B0502020202020204" pitchFamily="34" charset="0"/>
              </a:rPr>
              <a:t>Costs</a:t>
            </a:r>
          </a:p>
        </p:txBody>
      </p:sp>
      <p:sp>
        <p:nvSpPr>
          <p:cNvPr id="40" name="TextBox 39">
            <a:extLst>
              <a:ext uri="{FF2B5EF4-FFF2-40B4-BE49-F238E27FC236}">
                <a16:creationId xmlns:a16="http://schemas.microsoft.com/office/drawing/2014/main" id="{D6663DBF-2361-4A83-BD70-0CDD1C575533}"/>
              </a:ext>
            </a:extLst>
          </p:cNvPr>
          <p:cNvSpPr txBox="1"/>
          <p:nvPr/>
        </p:nvSpPr>
        <p:spPr>
          <a:xfrm>
            <a:off x="9750934" y="3253768"/>
            <a:ext cx="913868" cy="276999"/>
          </a:xfrm>
          <a:prstGeom prst="rect">
            <a:avLst/>
          </a:prstGeom>
          <a:noFill/>
        </p:spPr>
        <p:txBody>
          <a:bodyPr wrap="none" rtlCol="0">
            <a:spAutoFit/>
          </a:bodyPr>
          <a:lstStyle/>
          <a:p>
            <a:pPr algn="r"/>
            <a:r>
              <a:rPr lang="en-US" sz="1200" dirty="0">
                <a:solidFill>
                  <a:schemeClr val="accent1"/>
                </a:solidFill>
                <a:latin typeface="Century Gothic" panose="020B0502020202020204" pitchFamily="34" charset="0"/>
              </a:rPr>
              <a:t>Volume</a:t>
            </a:r>
          </a:p>
        </p:txBody>
      </p:sp>
      <p:cxnSp>
        <p:nvCxnSpPr>
          <p:cNvPr id="37" name="Straight Connector 36">
            <a:extLst>
              <a:ext uri="{FF2B5EF4-FFF2-40B4-BE49-F238E27FC236}">
                <a16:creationId xmlns:a16="http://schemas.microsoft.com/office/drawing/2014/main" id="{84DB6A6A-D911-4AFE-9D8F-47D2E56A4B6A}"/>
              </a:ext>
            </a:extLst>
          </p:cNvPr>
          <p:cNvCxnSpPr>
            <a:cxnSpLocks/>
          </p:cNvCxnSpPr>
          <p:nvPr/>
        </p:nvCxnSpPr>
        <p:spPr>
          <a:xfrm flipV="1">
            <a:off x="7043058" y="1981681"/>
            <a:ext cx="3621743" cy="1272087"/>
          </a:xfrm>
          <a:prstGeom prst="line">
            <a:avLst/>
          </a:prstGeom>
          <a:ln w="12700">
            <a:head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7266C2F-3F8C-491B-B4B4-7B160EEBF12B}"/>
              </a:ext>
            </a:extLst>
          </p:cNvPr>
          <p:cNvCxnSpPr/>
          <p:nvPr/>
        </p:nvCxnSpPr>
        <p:spPr>
          <a:xfrm>
            <a:off x="1695409" y="4766636"/>
            <a:ext cx="0" cy="1272088"/>
          </a:xfrm>
          <a:prstGeom prst="line">
            <a:avLst/>
          </a:prstGeom>
          <a:ln w="12700">
            <a:head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9794764-56D7-423A-936E-021898653384}"/>
              </a:ext>
            </a:extLst>
          </p:cNvPr>
          <p:cNvCxnSpPr>
            <a:cxnSpLocks/>
          </p:cNvCxnSpPr>
          <p:nvPr/>
        </p:nvCxnSpPr>
        <p:spPr>
          <a:xfrm rot="5400000">
            <a:off x="3506281" y="4227852"/>
            <a:ext cx="0" cy="3621743"/>
          </a:xfrm>
          <a:prstGeom prst="line">
            <a:avLst/>
          </a:prstGeom>
          <a:ln w="12700">
            <a:head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30B8303-C072-4F43-AE16-4ECA71206B1B}"/>
              </a:ext>
            </a:extLst>
          </p:cNvPr>
          <p:cNvCxnSpPr>
            <a:cxnSpLocks/>
          </p:cNvCxnSpPr>
          <p:nvPr/>
        </p:nvCxnSpPr>
        <p:spPr>
          <a:xfrm flipH="1">
            <a:off x="1695409" y="5259194"/>
            <a:ext cx="3621743" cy="478666"/>
          </a:xfrm>
          <a:prstGeom prst="line">
            <a:avLst/>
          </a:prstGeom>
          <a:ln w="12700">
            <a:head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397CB4C-ED4B-4F8D-8453-BED40B0665E2}"/>
              </a:ext>
            </a:extLst>
          </p:cNvPr>
          <p:cNvSpPr txBox="1"/>
          <p:nvPr/>
        </p:nvSpPr>
        <p:spPr>
          <a:xfrm rot="16200000">
            <a:off x="1245841" y="4877167"/>
            <a:ext cx="582212" cy="333016"/>
          </a:xfrm>
          <a:prstGeom prst="rect">
            <a:avLst/>
          </a:prstGeom>
          <a:noFill/>
        </p:spPr>
        <p:txBody>
          <a:bodyPr wrap="none" rtlCol="0">
            <a:spAutoFit/>
          </a:bodyPr>
          <a:lstStyle/>
          <a:p>
            <a:pPr algn="r"/>
            <a:r>
              <a:rPr lang="en-US" sz="1200" dirty="0">
                <a:solidFill>
                  <a:schemeClr val="accent1"/>
                </a:solidFill>
                <a:latin typeface="Century Gothic" panose="020B0502020202020204" pitchFamily="34" charset="0"/>
              </a:rPr>
              <a:t>Costs</a:t>
            </a:r>
          </a:p>
        </p:txBody>
      </p:sp>
      <p:sp>
        <p:nvSpPr>
          <p:cNvPr id="47" name="TextBox 46">
            <a:extLst>
              <a:ext uri="{FF2B5EF4-FFF2-40B4-BE49-F238E27FC236}">
                <a16:creationId xmlns:a16="http://schemas.microsoft.com/office/drawing/2014/main" id="{C12C2E18-64B2-4C4D-9DF0-52A10F11F0CC}"/>
              </a:ext>
            </a:extLst>
          </p:cNvPr>
          <p:cNvSpPr txBox="1"/>
          <p:nvPr/>
        </p:nvSpPr>
        <p:spPr>
          <a:xfrm>
            <a:off x="4403285" y="6038723"/>
            <a:ext cx="913868" cy="276999"/>
          </a:xfrm>
          <a:prstGeom prst="rect">
            <a:avLst/>
          </a:prstGeom>
          <a:noFill/>
        </p:spPr>
        <p:txBody>
          <a:bodyPr wrap="none" rtlCol="0">
            <a:spAutoFit/>
          </a:bodyPr>
          <a:lstStyle/>
          <a:p>
            <a:pPr algn="r"/>
            <a:r>
              <a:rPr lang="en-US" sz="1200" dirty="0">
                <a:solidFill>
                  <a:schemeClr val="accent1"/>
                </a:solidFill>
                <a:latin typeface="Century Gothic" panose="020B0502020202020204" pitchFamily="34" charset="0"/>
              </a:rPr>
              <a:t>Volume</a:t>
            </a:r>
          </a:p>
        </p:txBody>
      </p:sp>
      <p:cxnSp>
        <p:nvCxnSpPr>
          <p:cNvPr id="57" name="Straight Connector 56">
            <a:extLst>
              <a:ext uri="{FF2B5EF4-FFF2-40B4-BE49-F238E27FC236}">
                <a16:creationId xmlns:a16="http://schemas.microsoft.com/office/drawing/2014/main" id="{B69E1845-ACF1-44DA-A9CF-7172FBC520DE}"/>
              </a:ext>
            </a:extLst>
          </p:cNvPr>
          <p:cNvCxnSpPr/>
          <p:nvPr/>
        </p:nvCxnSpPr>
        <p:spPr>
          <a:xfrm>
            <a:off x="7043058" y="4766636"/>
            <a:ext cx="0" cy="1272088"/>
          </a:xfrm>
          <a:prstGeom prst="line">
            <a:avLst/>
          </a:prstGeom>
          <a:ln w="12700">
            <a:head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03AD0E-E013-4A96-B100-D83BEFA3F8DC}"/>
              </a:ext>
            </a:extLst>
          </p:cNvPr>
          <p:cNvCxnSpPr>
            <a:cxnSpLocks/>
          </p:cNvCxnSpPr>
          <p:nvPr/>
        </p:nvCxnSpPr>
        <p:spPr>
          <a:xfrm rot="5400000">
            <a:off x="8853930" y="4227852"/>
            <a:ext cx="0" cy="3621743"/>
          </a:xfrm>
          <a:prstGeom prst="line">
            <a:avLst/>
          </a:prstGeom>
          <a:ln w="12700">
            <a:head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19A9424-27BB-4FC6-A816-328176217086}"/>
              </a:ext>
            </a:extLst>
          </p:cNvPr>
          <p:cNvGrpSpPr/>
          <p:nvPr/>
        </p:nvGrpSpPr>
        <p:grpSpPr>
          <a:xfrm>
            <a:off x="7043058" y="4910138"/>
            <a:ext cx="3575480" cy="827722"/>
            <a:chOff x="7043058" y="4910138"/>
            <a:chExt cx="3575480" cy="827722"/>
          </a:xfrm>
        </p:grpSpPr>
        <p:cxnSp>
          <p:nvCxnSpPr>
            <p:cNvPr id="64" name="Straight Connector 63">
              <a:extLst>
                <a:ext uri="{FF2B5EF4-FFF2-40B4-BE49-F238E27FC236}">
                  <a16:creationId xmlns:a16="http://schemas.microsoft.com/office/drawing/2014/main" id="{7835765D-FDFA-41F6-970C-D47E94121A0A}"/>
                </a:ext>
              </a:extLst>
            </p:cNvPr>
            <p:cNvCxnSpPr>
              <a:cxnSpLocks/>
            </p:cNvCxnSpPr>
            <p:nvPr/>
          </p:nvCxnSpPr>
          <p:spPr>
            <a:xfrm flipH="1">
              <a:off x="7043058" y="5737860"/>
              <a:ext cx="512272" cy="0"/>
            </a:xfrm>
            <a:prstGeom prst="line">
              <a:avLst/>
            </a:prstGeom>
            <a:ln w="12700" cap="rnd">
              <a:head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92657B-99C5-430E-8104-8DBEF8CD452F}"/>
                </a:ext>
              </a:extLst>
            </p:cNvPr>
            <p:cNvCxnSpPr>
              <a:cxnSpLocks/>
            </p:cNvCxnSpPr>
            <p:nvPr/>
          </p:nvCxnSpPr>
          <p:spPr>
            <a:xfrm>
              <a:off x="7555330" y="5567363"/>
              <a:ext cx="0" cy="170497"/>
            </a:xfrm>
            <a:prstGeom prst="line">
              <a:avLst/>
            </a:prstGeom>
            <a:ln w="12700" cap="rnd">
              <a:head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5A3AE60-83FD-4614-BFC8-8D26EFE5AD89}"/>
                </a:ext>
              </a:extLst>
            </p:cNvPr>
            <p:cNvCxnSpPr>
              <a:cxnSpLocks/>
            </p:cNvCxnSpPr>
            <p:nvPr/>
          </p:nvCxnSpPr>
          <p:spPr>
            <a:xfrm flipH="1">
              <a:off x="7555330" y="5567363"/>
              <a:ext cx="512272" cy="0"/>
            </a:xfrm>
            <a:prstGeom prst="line">
              <a:avLst/>
            </a:prstGeom>
            <a:ln w="12700" cap="rnd">
              <a:head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6F265F0-DC93-4967-B7EC-411ABBCFF8EB}"/>
                </a:ext>
              </a:extLst>
            </p:cNvPr>
            <p:cNvCxnSpPr>
              <a:cxnSpLocks/>
            </p:cNvCxnSpPr>
            <p:nvPr/>
          </p:nvCxnSpPr>
          <p:spPr>
            <a:xfrm>
              <a:off x="8067603" y="5259194"/>
              <a:ext cx="0" cy="308169"/>
            </a:xfrm>
            <a:prstGeom prst="line">
              <a:avLst/>
            </a:prstGeom>
            <a:ln w="12700" cap="rnd">
              <a:head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B59D756-B17D-4259-873B-EEA8A88C7320}"/>
                </a:ext>
              </a:extLst>
            </p:cNvPr>
            <p:cNvCxnSpPr>
              <a:cxnSpLocks/>
            </p:cNvCxnSpPr>
            <p:nvPr/>
          </p:nvCxnSpPr>
          <p:spPr>
            <a:xfrm flipH="1">
              <a:off x="8067603" y="5259194"/>
              <a:ext cx="873327" cy="0"/>
            </a:xfrm>
            <a:prstGeom prst="line">
              <a:avLst/>
            </a:prstGeom>
            <a:ln w="12700" cap="rnd">
              <a:head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1FB8654-34E7-4BE5-AABD-0F7593260210}"/>
                </a:ext>
              </a:extLst>
            </p:cNvPr>
            <p:cNvCxnSpPr>
              <a:cxnSpLocks/>
            </p:cNvCxnSpPr>
            <p:nvPr/>
          </p:nvCxnSpPr>
          <p:spPr>
            <a:xfrm>
              <a:off x="8940930" y="5147625"/>
              <a:ext cx="0" cy="111569"/>
            </a:xfrm>
            <a:prstGeom prst="line">
              <a:avLst/>
            </a:prstGeom>
            <a:ln w="12700" cap="rnd">
              <a:head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B9DC9D-4C95-414A-811A-340C795CC363}"/>
                </a:ext>
              </a:extLst>
            </p:cNvPr>
            <p:cNvCxnSpPr>
              <a:cxnSpLocks/>
            </p:cNvCxnSpPr>
            <p:nvPr/>
          </p:nvCxnSpPr>
          <p:spPr>
            <a:xfrm flipH="1">
              <a:off x="8940930" y="5147625"/>
              <a:ext cx="873327" cy="0"/>
            </a:xfrm>
            <a:prstGeom prst="line">
              <a:avLst/>
            </a:prstGeom>
            <a:ln w="12700" cap="rnd">
              <a:head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40A7E8F-4A7F-4D72-A7B4-89CEF78364C6}"/>
                </a:ext>
              </a:extLst>
            </p:cNvPr>
            <p:cNvCxnSpPr>
              <a:cxnSpLocks/>
            </p:cNvCxnSpPr>
            <p:nvPr/>
          </p:nvCxnSpPr>
          <p:spPr>
            <a:xfrm>
              <a:off x="9814257" y="4910138"/>
              <a:ext cx="0" cy="237487"/>
            </a:xfrm>
            <a:prstGeom prst="line">
              <a:avLst/>
            </a:prstGeom>
            <a:ln w="12700" cap="rnd">
              <a:head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C1B399-1EEB-48AD-9512-EE2FC3132BC9}"/>
                </a:ext>
              </a:extLst>
            </p:cNvPr>
            <p:cNvCxnSpPr>
              <a:cxnSpLocks/>
            </p:cNvCxnSpPr>
            <p:nvPr/>
          </p:nvCxnSpPr>
          <p:spPr>
            <a:xfrm flipH="1">
              <a:off x="9814257" y="4910138"/>
              <a:ext cx="804281" cy="0"/>
            </a:xfrm>
            <a:prstGeom prst="line">
              <a:avLst/>
            </a:prstGeom>
            <a:ln w="12700" cap="rnd">
              <a:headEnd type="non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AC984A55-254B-420C-9972-629985A37413}"/>
              </a:ext>
            </a:extLst>
          </p:cNvPr>
          <p:cNvSpPr txBox="1"/>
          <p:nvPr/>
        </p:nvSpPr>
        <p:spPr>
          <a:xfrm rot="16200000">
            <a:off x="6593490" y="4877167"/>
            <a:ext cx="582212" cy="333016"/>
          </a:xfrm>
          <a:prstGeom prst="rect">
            <a:avLst/>
          </a:prstGeom>
          <a:noFill/>
        </p:spPr>
        <p:txBody>
          <a:bodyPr wrap="none" rtlCol="0">
            <a:spAutoFit/>
          </a:bodyPr>
          <a:lstStyle/>
          <a:p>
            <a:pPr algn="r"/>
            <a:r>
              <a:rPr lang="en-US" sz="1200" dirty="0">
                <a:solidFill>
                  <a:schemeClr val="accent1"/>
                </a:solidFill>
                <a:latin typeface="Century Gothic" panose="020B0502020202020204" pitchFamily="34" charset="0"/>
              </a:rPr>
              <a:t>Costs</a:t>
            </a:r>
          </a:p>
        </p:txBody>
      </p:sp>
      <p:sp>
        <p:nvSpPr>
          <p:cNvPr id="56" name="TextBox 55">
            <a:extLst>
              <a:ext uri="{FF2B5EF4-FFF2-40B4-BE49-F238E27FC236}">
                <a16:creationId xmlns:a16="http://schemas.microsoft.com/office/drawing/2014/main" id="{39CBB9FA-4ADB-4302-BA75-793D741B8A9E}"/>
              </a:ext>
            </a:extLst>
          </p:cNvPr>
          <p:cNvSpPr txBox="1"/>
          <p:nvPr/>
        </p:nvSpPr>
        <p:spPr>
          <a:xfrm>
            <a:off x="9750934" y="6038723"/>
            <a:ext cx="913868" cy="276999"/>
          </a:xfrm>
          <a:prstGeom prst="rect">
            <a:avLst/>
          </a:prstGeom>
          <a:noFill/>
        </p:spPr>
        <p:txBody>
          <a:bodyPr wrap="none" rtlCol="0">
            <a:spAutoFit/>
          </a:bodyPr>
          <a:lstStyle/>
          <a:p>
            <a:pPr algn="r"/>
            <a:r>
              <a:rPr lang="en-US" sz="1200" dirty="0">
                <a:solidFill>
                  <a:schemeClr val="accent1"/>
                </a:solidFill>
                <a:latin typeface="Century Gothic" panose="020B0502020202020204" pitchFamily="34" charset="0"/>
              </a:rPr>
              <a:t>Volume</a:t>
            </a:r>
          </a:p>
        </p:txBody>
      </p:sp>
    </p:spTree>
    <p:extLst>
      <p:ext uri="{BB962C8B-B14F-4D97-AF65-F5344CB8AC3E}">
        <p14:creationId xmlns:p14="http://schemas.microsoft.com/office/powerpoint/2010/main" val="28074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childTnLst>
                                </p:cTn>
                              </p:par>
                              <p:par>
                                <p:cTn id="8" presetID="42" presetClass="path" presetSubtype="0" accel="50000" decel="50000" fill="hold" grpId="1" nodeType="withEffect">
                                  <p:stCondLst>
                                    <p:cond delay="0"/>
                                  </p:stCondLst>
                                  <p:childTnLst>
                                    <p:animMotion origin="layout" path="M -0.21836 0.20416 L 6.25E-7 1.85185E-6 " pathEditMode="relative" rAng="0" ptsTypes="AA">
                                      <p:cBhvr>
                                        <p:cTn id="9" dur="2000" fill="hold"/>
                                        <p:tgtEl>
                                          <p:spTgt spid="11"/>
                                        </p:tgtEl>
                                        <p:attrNameLst>
                                          <p:attrName>ppt_x</p:attrName>
                                          <p:attrName>ppt_y</p:attrName>
                                        </p:attrNameLst>
                                      </p:cBhvr>
                                      <p:rCtr x="10911" y="-10208"/>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250"/>
                                        <p:tgtEl>
                                          <p:spTgt spid="4"/>
                                        </p:tgtEl>
                                      </p:cBhvr>
                                    </p:animEffect>
                                  </p:childTnLst>
                                </p:cTn>
                              </p:par>
                              <p:par>
                                <p:cTn id="13" presetID="42" presetClass="path" presetSubtype="0" accel="50000" decel="50000" fill="hold" grpId="1" nodeType="withEffect">
                                  <p:stCondLst>
                                    <p:cond delay="0"/>
                                  </p:stCondLst>
                                  <p:childTnLst>
                                    <p:animMotion origin="layout" path="M 0.21836 0.20208 L -6.25E-7 1.85185E-6 " pathEditMode="relative" rAng="0" ptsTypes="AA">
                                      <p:cBhvr>
                                        <p:cTn id="14" dur="2000" fill="hold"/>
                                        <p:tgtEl>
                                          <p:spTgt spid="4"/>
                                        </p:tgtEl>
                                        <p:attrNameLst>
                                          <p:attrName>ppt_x</p:attrName>
                                          <p:attrName>ppt_y</p:attrName>
                                        </p:attrNameLst>
                                      </p:cBhvr>
                                      <p:rCtr x="-10924" y="-10116"/>
                                    </p:animMotion>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250"/>
                                        <p:tgtEl>
                                          <p:spTgt spid="14"/>
                                        </p:tgtEl>
                                      </p:cBhvr>
                                    </p:animEffect>
                                  </p:childTnLst>
                                </p:cTn>
                              </p:par>
                              <p:par>
                                <p:cTn id="18" presetID="42" presetClass="path" presetSubtype="0" accel="50000" decel="50000" fill="hold" grpId="1" nodeType="withEffect">
                                  <p:stCondLst>
                                    <p:cond delay="0"/>
                                  </p:stCondLst>
                                  <p:childTnLst>
                                    <p:animMotion origin="layout" path="M 0.21758 -0.20348 L -6.25E-7 3.33333E-6 " pathEditMode="relative" rAng="0" ptsTypes="AA">
                                      <p:cBhvr>
                                        <p:cTn id="19" dur="2000" fill="hold"/>
                                        <p:tgtEl>
                                          <p:spTgt spid="14"/>
                                        </p:tgtEl>
                                        <p:attrNameLst>
                                          <p:attrName>ppt_x</p:attrName>
                                          <p:attrName>ppt_y</p:attrName>
                                        </p:attrNameLst>
                                      </p:cBhvr>
                                      <p:rCtr x="-10885" y="10162"/>
                                    </p:animMotion>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250"/>
                                        <p:tgtEl>
                                          <p:spTgt spid="17"/>
                                        </p:tgtEl>
                                      </p:cBhvr>
                                    </p:animEffect>
                                  </p:childTnLst>
                                </p:cTn>
                              </p:par>
                              <p:par>
                                <p:cTn id="23" presetID="42" presetClass="path" presetSubtype="0" accel="50000" decel="50000" fill="hold" grpId="1" nodeType="withEffect">
                                  <p:stCondLst>
                                    <p:cond delay="0"/>
                                  </p:stCondLst>
                                  <p:childTnLst>
                                    <p:animMotion origin="layout" path="M -0.21836 -0.20209 L 6.25E-7 3.33333E-6 " pathEditMode="relative" rAng="0" ptsTypes="AA">
                                      <p:cBhvr>
                                        <p:cTn id="24" dur="2000" fill="hold"/>
                                        <p:tgtEl>
                                          <p:spTgt spid="17"/>
                                        </p:tgtEl>
                                        <p:attrNameLst>
                                          <p:attrName>ppt_x</p:attrName>
                                          <p:attrName>ppt_y</p:attrName>
                                        </p:attrNameLst>
                                      </p:cBhvr>
                                      <p:rCtr x="10911" y="10093"/>
                                    </p:animMotion>
                                  </p:childTnLst>
                                </p:cTn>
                              </p:par>
                              <p:par>
                                <p:cTn id="25" presetID="12" presetClass="entr" presetSubtype="4" fill="hold" grpId="0" nodeType="withEffect">
                                  <p:stCondLst>
                                    <p:cond delay="17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p:tgtEl>
                                          <p:spTgt spid="12"/>
                                        </p:tgtEl>
                                        <p:attrNameLst>
                                          <p:attrName>ppt_y</p:attrName>
                                        </p:attrNameLst>
                                      </p:cBhvr>
                                      <p:tavLst>
                                        <p:tav tm="0">
                                          <p:val>
                                            <p:strVal val="#ppt_y+#ppt_h*1.125000"/>
                                          </p:val>
                                        </p:tav>
                                        <p:tav tm="100000">
                                          <p:val>
                                            <p:strVal val="#ppt_y"/>
                                          </p:val>
                                        </p:tav>
                                      </p:tavLst>
                                    </p:anim>
                                    <p:animEffect transition="in" filter="wipe(up)">
                                      <p:cBhvr>
                                        <p:cTn id="28" dur="1000"/>
                                        <p:tgtEl>
                                          <p:spTgt spid="12"/>
                                        </p:tgtEl>
                                      </p:cBhvr>
                                    </p:animEffect>
                                  </p:childTnLst>
                                </p:cTn>
                              </p:par>
                              <p:par>
                                <p:cTn id="29" presetID="12" presetClass="entr" presetSubtype="4" fill="hold" grpId="0" nodeType="withEffect">
                                  <p:stCondLst>
                                    <p:cond delay="17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p:tgtEl>
                                          <p:spTgt spid="5"/>
                                        </p:tgtEl>
                                        <p:attrNameLst>
                                          <p:attrName>ppt_y</p:attrName>
                                        </p:attrNameLst>
                                      </p:cBhvr>
                                      <p:tavLst>
                                        <p:tav tm="0">
                                          <p:val>
                                            <p:strVal val="#ppt_y+#ppt_h*1.125000"/>
                                          </p:val>
                                        </p:tav>
                                        <p:tav tm="100000">
                                          <p:val>
                                            <p:strVal val="#ppt_y"/>
                                          </p:val>
                                        </p:tav>
                                      </p:tavLst>
                                    </p:anim>
                                    <p:animEffect transition="in" filter="wipe(up)">
                                      <p:cBhvr>
                                        <p:cTn id="32" dur="1000"/>
                                        <p:tgtEl>
                                          <p:spTgt spid="5"/>
                                        </p:tgtEl>
                                      </p:cBhvr>
                                    </p:animEffect>
                                  </p:childTnLst>
                                </p:cTn>
                              </p:par>
                              <p:par>
                                <p:cTn id="33" presetID="12" presetClass="entr" presetSubtype="4" fill="hold" grpId="0" nodeType="withEffect">
                                  <p:stCondLst>
                                    <p:cond delay="175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1000"/>
                                        <p:tgtEl>
                                          <p:spTgt spid="15"/>
                                        </p:tgtEl>
                                        <p:attrNameLst>
                                          <p:attrName>ppt_y</p:attrName>
                                        </p:attrNameLst>
                                      </p:cBhvr>
                                      <p:tavLst>
                                        <p:tav tm="0">
                                          <p:val>
                                            <p:strVal val="#ppt_y+#ppt_h*1.125000"/>
                                          </p:val>
                                        </p:tav>
                                        <p:tav tm="100000">
                                          <p:val>
                                            <p:strVal val="#ppt_y"/>
                                          </p:val>
                                        </p:tav>
                                      </p:tavLst>
                                    </p:anim>
                                    <p:animEffect transition="in" filter="wipe(up)">
                                      <p:cBhvr>
                                        <p:cTn id="36" dur="1000"/>
                                        <p:tgtEl>
                                          <p:spTgt spid="15"/>
                                        </p:tgtEl>
                                      </p:cBhvr>
                                    </p:animEffect>
                                  </p:childTnLst>
                                </p:cTn>
                              </p:par>
                              <p:par>
                                <p:cTn id="37" presetID="12" presetClass="entr" presetSubtype="4" fill="hold" grpId="0" nodeType="withEffect">
                                  <p:stCondLst>
                                    <p:cond delay="175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1000"/>
                                        <p:tgtEl>
                                          <p:spTgt spid="18"/>
                                        </p:tgtEl>
                                        <p:attrNameLst>
                                          <p:attrName>ppt_y</p:attrName>
                                        </p:attrNameLst>
                                      </p:cBhvr>
                                      <p:tavLst>
                                        <p:tav tm="0">
                                          <p:val>
                                            <p:strVal val="#ppt_y+#ppt_h*1.125000"/>
                                          </p:val>
                                        </p:tav>
                                        <p:tav tm="100000">
                                          <p:val>
                                            <p:strVal val="#ppt_y"/>
                                          </p:val>
                                        </p:tav>
                                      </p:tavLst>
                                    </p:anim>
                                    <p:animEffect transition="in" filter="wipe(up)">
                                      <p:cBhvr>
                                        <p:cTn id="40" dur="1000"/>
                                        <p:tgtEl>
                                          <p:spTgt spid="18"/>
                                        </p:tgtEl>
                                      </p:cBhvr>
                                    </p:animEffect>
                                  </p:childTnLst>
                                </p:cTn>
                              </p:par>
                              <p:par>
                                <p:cTn id="41" presetID="22" presetClass="entr" presetSubtype="8" fill="hold" nodeType="withEffect">
                                  <p:stCondLst>
                                    <p:cond delay="250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1250"/>
                                        <p:tgtEl>
                                          <p:spTgt spid="58"/>
                                        </p:tgtEl>
                                      </p:cBhvr>
                                    </p:animEffect>
                                  </p:childTnLst>
                                </p:cTn>
                              </p:par>
                              <p:par>
                                <p:cTn id="44" presetID="22" presetClass="entr" presetSubtype="4" fill="hold" nodeType="withEffect">
                                  <p:stCondLst>
                                    <p:cond delay="2500"/>
                                  </p:stCondLst>
                                  <p:childTnLst>
                                    <p:set>
                                      <p:cBhvr>
                                        <p:cTn id="45" dur="1" fill="hold">
                                          <p:stCondLst>
                                            <p:cond delay="0"/>
                                          </p:stCondLst>
                                        </p:cTn>
                                        <p:tgtEl>
                                          <p:spTgt spid="57"/>
                                        </p:tgtEl>
                                        <p:attrNameLst>
                                          <p:attrName>style.visibility</p:attrName>
                                        </p:attrNameLst>
                                      </p:cBhvr>
                                      <p:to>
                                        <p:strVal val="visible"/>
                                      </p:to>
                                    </p:set>
                                    <p:animEffect transition="in" filter="wipe(down)">
                                      <p:cBhvr>
                                        <p:cTn id="46" dur="1250"/>
                                        <p:tgtEl>
                                          <p:spTgt spid="57"/>
                                        </p:tgtEl>
                                      </p:cBhvr>
                                    </p:animEffect>
                                  </p:childTnLst>
                                </p:cTn>
                              </p:par>
                              <p:par>
                                <p:cTn id="47" presetID="22" presetClass="entr" presetSubtype="8" fill="hold" nodeType="withEffect">
                                  <p:stCondLst>
                                    <p:cond delay="2500"/>
                                  </p:stCondLst>
                                  <p:childTnLst>
                                    <p:set>
                                      <p:cBhvr>
                                        <p:cTn id="48" dur="1" fill="hold">
                                          <p:stCondLst>
                                            <p:cond delay="0"/>
                                          </p:stCondLst>
                                        </p:cTn>
                                        <p:tgtEl>
                                          <p:spTgt spid="49"/>
                                        </p:tgtEl>
                                        <p:attrNameLst>
                                          <p:attrName>style.visibility</p:attrName>
                                        </p:attrNameLst>
                                      </p:cBhvr>
                                      <p:to>
                                        <p:strVal val="visible"/>
                                      </p:to>
                                    </p:set>
                                    <p:animEffect transition="in" filter="wipe(left)">
                                      <p:cBhvr>
                                        <p:cTn id="49" dur="1250"/>
                                        <p:tgtEl>
                                          <p:spTgt spid="49"/>
                                        </p:tgtEl>
                                      </p:cBhvr>
                                    </p:animEffect>
                                  </p:childTnLst>
                                </p:cTn>
                              </p:par>
                              <p:par>
                                <p:cTn id="50" presetID="22" presetClass="entr" presetSubtype="4" fill="hold" nodeType="withEffect">
                                  <p:stCondLst>
                                    <p:cond delay="250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1250"/>
                                        <p:tgtEl>
                                          <p:spTgt spid="48"/>
                                        </p:tgtEl>
                                      </p:cBhvr>
                                    </p:animEffect>
                                  </p:childTnLst>
                                </p:cTn>
                              </p:par>
                              <p:par>
                                <p:cTn id="53" presetID="22" presetClass="entr" presetSubtype="8" fill="hold" nodeType="withEffect">
                                  <p:stCondLst>
                                    <p:cond delay="250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1250"/>
                                        <p:tgtEl>
                                          <p:spTgt spid="25"/>
                                        </p:tgtEl>
                                      </p:cBhvr>
                                    </p:animEffect>
                                  </p:childTnLst>
                                </p:cTn>
                              </p:par>
                              <p:par>
                                <p:cTn id="56" presetID="22" presetClass="entr" presetSubtype="4" fill="hold" nodeType="withEffect">
                                  <p:stCondLst>
                                    <p:cond delay="250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1250"/>
                                        <p:tgtEl>
                                          <p:spTgt spid="23"/>
                                        </p:tgtEl>
                                      </p:cBhvr>
                                    </p:animEffect>
                                  </p:childTnLst>
                                </p:cTn>
                              </p:par>
                              <p:par>
                                <p:cTn id="59" presetID="22" presetClass="entr" presetSubtype="4" fill="hold" nodeType="withEffect">
                                  <p:stCondLst>
                                    <p:cond delay="2500"/>
                                  </p:stCondLst>
                                  <p:childTnLst>
                                    <p:set>
                                      <p:cBhvr>
                                        <p:cTn id="60" dur="1" fill="hold">
                                          <p:stCondLst>
                                            <p:cond delay="0"/>
                                          </p:stCondLst>
                                        </p:cTn>
                                        <p:tgtEl>
                                          <p:spTgt spid="41"/>
                                        </p:tgtEl>
                                        <p:attrNameLst>
                                          <p:attrName>style.visibility</p:attrName>
                                        </p:attrNameLst>
                                      </p:cBhvr>
                                      <p:to>
                                        <p:strVal val="visible"/>
                                      </p:to>
                                    </p:set>
                                    <p:animEffect transition="in" filter="wipe(down)">
                                      <p:cBhvr>
                                        <p:cTn id="61" dur="1250"/>
                                        <p:tgtEl>
                                          <p:spTgt spid="41"/>
                                        </p:tgtEl>
                                      </p:cBhvr>
                                    </p:animEffect>
                                  </p:childTnLst>
                                </p:cTn>
                              </p:par>
                              <p:par>
                                <p:cTn id="62" presetID="22" presetClass="entr" presetSubtype="8" fill="hold" nodeType="withEffect">
                                  <p:stCondLst>
                                    <p:cond delay="250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1250"/>
                                        <p:tgtEl>
                                          <p:spTgt spid="42"/>
                                        </p:tgtEl>
                                      </p:cBhvr>
                                    </p:animEffect>
                                  </p:childTnLst>
                                </p:cTn>
                              </p:par>
                              <p:par>
                                <p:cTn id="65" presetID="12" presetClass="entr" presetSubtype="2" fill="hold" grpId="0" nodeType="withEffect">
                                  <p:stCondLst>
                                    <p:cond delay="325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1250"/>
                                        <p:tgtEl>
                                          <p:spTgt spid="26"/>
                                        </p:tgtEl>
                                        <p:attrNameLst>
                                          <p:attrName>ppt_x</p:attrName>
                                        </p:attrNameLst>
                                      </p:cBhvr>
                                      <p:tavLst>
                                        <p:tav tm="0">
                                          <p:val>
                                            <p:strVal val="#ppt_x+#ppt_w*1.125000"/>
                                          </p:val>
                                        </p:tav>
                                        <p:tav tm="100000">
                                          <p:val>
                                            <p:strVal val="#ppt_x"/>
                                          </p:val>
                                        </p:tav>
                                      </p:tavLst>
                                    </p:anim>
                                    <p:animEffect transition="in" filter="wipe(left)">
                                      <p:cBhvr>
                                        <p:cTn id="68" dur="1250"/>
                                        <p:tgtEl>
                                          <p:spTgt spid="26"/>
                                        </p:tgtEl>
                                      </p:cBhvr>
                                    </p:animEffect>
                                  </p:childTnLst>
                                </p:cTn>
                              </p:par>
                              <p:par>
                                <p:cTn id="69" presetID="12" presetClass="entr" presetSubtype="2" fill="hold" grpId="0" nodeType="withEffect">
                                  <p:stCondLst>
                                    <p:cond delay="325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1250"/>
                                        <p:tgtEl>
                                          <p:spTgt spid="46"/>
                                        </p:tgtEl>
                                        <p:attrNameLst>
                                          <p:attrName>ppt_x</p:attrName>
                                        </p:attrNameLst>
                                      </p:cBhvr>
                                      <p:tavLst>
                                        <p:tav tm="0">
                                          <p:val>
                                            <p:strVal val="#ppt_x+#ppt_w*1.125000"/>
                                          </p:val>
                                        </p:tav>
                                        <p:tav tm="100000">
                                          <p:val>
                                            <p:strVal val="#ppt_x"/>
                                          </p:val>
                                        </p:tav>
                                      </p:tavLst>
                                    </p:anim>
                                    <p:animEffect transition="in" filter="wipe(left)">
                                      <p:cBhvr>
                                        <p:cTn id="72" dur="1250"/>
                                        <p:tgtEl>
                                          <p:spTgt spid="46"/>
                                        </p:tgtEl>
                                      </p:cBhvr>
                                    </p:animEffect>
                                  </p:childTnLst>
                                </p:cTn>
                              </p:par>
                              <p:par>
                                <p:cTn id="73" presetID="12" presetClass="entr" presetSubtype="1" fill="hold" grpId="0" nodeType="withEffect">
                                  <p:stCondLst>
                                    <p:cond delay="325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1250"/>
                                        <p:tgtEl>
                                          <p:spTgt spid="47"/>
                                        </p:tgtEl>
                                        <p:attrNameLst>
                                          <p:attrName>ppt_y</p:attrName>
                                        </p:attrNameLst>
                                      </p:cBhvr>
                                      <p:tavLst>
                                        <p:tav tm="0">
                                          <p:val>
                                            <p:strVal val="#ppt_y-#ppt_h*1.125000"/>
                                          </p:val>
                                        </p:tav>
                                        <p:tav tm="100000">
                                          <p:val>
                                            <p:strVal val="#ppt_y"/>
                                          </p:val>
                                        </p:tav>
                                      </p:tavLst>
                                    </p:anim>
                                    <p:animEffect transition="in" filter="wipe(down)">
                                      <p:cBhvr>
                                        <p:cTn id="76" dur="1250"/>
                                        <p:tgtEl>
                                          <p:spTgt spid="47"/>
                                        </p:tgtEl>
                                      </p:cBhvr>
                                    </p:animEffect>
                                  </p:childTnLst>
                                </p:cTn>
                              </p:par>
                              <p:par>
                                <p:cTn id="77" presetID="12" presetClass="entr" presetSubtype="1" fill="hold" grpId="0" nodeType="withEffect">
                                  <p:stCondLst>
                                    <p:cond delay="325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1250"/>
                                        <p:tgtEl>
                                          <p:spTgt spid="28"/>
                                        </p:tgtEl>
                                        <p:attrNameLst>
                                          <p:attrName>ppt_y</p:attrName>
                                        </p:attrNameLst>
                                      </p:cBhvr>
                                      <p:tavLst>
                                        <p:tav tm="0">
                                          <p:val>
                                            <p:strVal val="#ppt_y-#ppt_h*1.125000"/>
                                          </p:val>
                                        </p:tav>
                                        <p:tav tm="100000">
                                          <p:val>
                                            <p:strVal val="#ppt_y"/>
                                          </p:val>
                                        </p:tav>
                                      </p:tavLst>
                                    </p:anim>
                                    <p:animEffect transition="in" filter="wipe(down)">
                                      <p:cBhvr>
                                        <p:cTn id="80" dur="1250"/>
                                        <p:tgtEl>
                                          <p:spTgt spid="28"/>
                                        </p:tgtEl>
                                      </p:cBhvr>
                                    </p:animEffect>
                                  </p:childTnLst>
                                </p:cTn>
                              </p:par>
                              <p:par>
                                <p:cTn id="81" presetID="12" presetClass="entr" presetSubtype="1" fill="hold" grpId="0" nodeType="withEffect">
                                  <p:stCondLst>
                                    <p:cond delay="325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1250"/>
                                        <p:tgtEl>
                                          <p:spTgt spid="40"/>
                                        </p:tgtEl>
                                        <p:attrNameLst>
                                          <p:attrName>ppt_y</p:attrName>
                                        </p:attrNameLst>
                                      </p:cBhvr>
                                      <p:tavLst>
                                        <p:tav tm="0">
                                          <p:val>
                                            <p:strVal val="#ppt_y-#ppt_h*1.125000"/>
                                          </p:val>
                                        </p:tav>
                                        <p:tav tm="100000">
                                          <p:val>
                                            <p:strVal val="#ppt_y"/>
                                          </p:val>
                                        </p:tav>
                                      </p:tavLst>
                                    </p:anim>
                                    <p:animEffect transition="in" filter="wipe(down)">
                                      <p:cBhvr>
                                        <p:cTn id="84" dur="1250"/>
                                        <p:tgtEl>
                                          <p:spTgt spid="40"/>
                                        </p:tgtEl>
                                      </p:cBhvr>
                                    </p:animEffect>
                                  </p:childTnLst>
                                </p:cTn>
                              </p:par>
                              <p:par>
                                <p:cTn id="85" presetID="12" presetClass="entr" presetSubtype="1" fill="hold" grpId="0" nodeType="withEffect">
                                  <p:stCondLst>
                                    <p:cond delay="3250"/>
                                  </p:stCondLst>
                                  <p:childTnLst>
                                    <p:set>
                                      <p:cBhvr>
                                        <p:cTn id="86" dur="1" fill="hold">
                                          <p:stCondLst>
                                            <p:cond delay="0"/>
                                          </p:stCondLst>
                                        </p:cTn>
                                        <p:tgtEl>
                                          <p:spTgt spid="56"/>
                                        </p:tgtEl>
                                        <p:attrNameLst>
                                          <p:attrName>style.visibility</p:attrName>
                                        </p:attrNameLst>
                                      </p:cBhvr>
                                      <p:to>
                                        <p:strVal val="visible"/>
                                      </p:to>
                                    </p:set>
                                    <p:anim calcmode="lin" valueType="num">
                                      <p:cBhvr additive="base">
                                        <p:cTn id="87" dur="1250"/>
                                        <p:tgtEl>
                                          <p:spTgt spid="56"/>
                                        </p:tgtEl>
                                        <p:attrNameLst>
                                          <p:attrName>ppt_y</p:attrName>
                                        </p:attrNameLst>
                                      </p:cBhvr>
                                      <p:tavLst>
                                        <p:tav tm="0">
                                          <p:val>
                                            <p:strVal val="#ppt_y-#ppt_h*1.125000"/>
                                          </p:val>
                                        </p:tav>
                                        <p:tav tm="100000">
                                          <p:val>
                                            <p:strVal val="#ppt_y"/>
                                          </p:val>
                                        </p:tav>
                                      </p:tavLst>
                                    </p:anim>
                                    <p:animEffect transition="in" filter="wipe(down)">
                                      <p:cBhvr>
                                        <p:cTn id="88" dur="1250"/>
                                        <p:tgtEl>
                                          <p:spTgt spid="56"/>
                                        </p:tgtEl>
                                      </p:cBhvr>
                                    </p:animEffect>
                                  </p:childTnLst>
                                </p:cTn>
                              </p:par>
                              <p:par>
                                <p:cTn id="89" presetID="12" presetClass="entr" presetSubtype="2" fill="hold" grpId="0" nodeType="withEffect">
                                  <p:stCondLst>
                                    <p:cond delay="3250"/>
                                  </p:stCondLst>
                                  <p:childTnLst>
                                    <p:set>
                                      <p:cBhvr>
                                        <p:cTn id="90" dur="1" fill="hold">
                                          <p:stCondLst>
                                            <p:cond delay="0"/>
                                          </p:stCondLst>
                                        </p:cTn>
                                        <p:tgtEl>
                                          <p:spTgt spid="55"/>
                                        </p:tgtEl>
                                        <p:attrNameLst>
                                          <p:attrName>style.visibility</p:attrName>
                                        </p:attrNameLst>
                                      </p:cBhvr>
                                      <p:to>
                                        <p:strVal val="visible"/>
                                      </p:to>
                                    </p:set>
                                    <p:anim calcmode="lin" valueType="num">
                                      <p:cBhvr additive="base">
                                        <p:cTn id="91" dur="1250"/>
                                        <p:tgtEl>
                                          <p:spTgt spid="55"/>
                                        </p:tgtEl>
                                        <p:attrNameLst>
                                          <p:attrName>ppt_x</p:attrName>
                                        </p:attrNameLst>
                                      </p:cBhvr>
                                      <p:tavLst>
                                        <p:tav tm="0">
                                          <p:val>
                                            <p:strVal val="#ppt_x+#ppt_w*1.125000"/>
                                          </p:val>
                                        </p:tav>
                                        <p:tav tm="100000">
                                          <p:val>
                                            <p:strVal val="#ppt_x"/>
                                          </p:val>
                                        </p:tav>
                                      </p:tavLst>
                                    </p:anim>
                                    <p:animEffect transition="in" filter="wipe(left)">
                                      <p:cBhvr>
                                        <p:cTn id="92" dur="1250"/>
                                        <p:tgtEl>
                                          <p:spTgt spid="55"/>
                                        </p:tgtEl>
                                      </p:cBhvr>
                                    </p:animEffect>
                                  </p:childTnLst>
                                </p:cTn>
                              </p:par>
                              <p:par>
                                <p:cTn id="93" presetID="12" presetClass="entr" presetSubtype="2" fill="hold" grpId="0" nodeType="withEffect">
                                  <p:stCondLst>
                                    <p:cond delay="325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1250"/>
                                        <p:tgtEl>
                                          <p:spTgt spid="39"/>
                                        </p:tgtEl>
                                        <p:attrNameLst>
                                          <p:attrName>ppt_x</p:attrName>
                                        </p:attrNameLst>
                                      </p:cBhvr>
                                      <p:tavLst>
                                        <p:tav tm="0">
                                          <p:val>
                                            <p:strVal val="#ppt_x+#ppt_w*1.125000"/>
                                          </p:val>
                                        </p:tav>
                                        <p:tav tm="100000">
                                          <p:val>
                                            <p:strVal val="#ppt_x"/>
                                          </p:val>
                                        </p:tav>
                                      </p:tavLst>
                                    </p:anim>
                                    <p:animEffect transition="in" filter="wipe(left)">
                                      <p:cBhvr>
                                        <p:cTn id="96" dur="1250"/>
                                        <p:tgtEl>
                                          <p:spTgt spid="39"/>
                                        </p:tgtEl>
                                      </p:cBhvr>
                                    </p:animEffect>
                                  </p:childTnLst>
                                </p:cTn>
                              </p:par>
                              <p:par>
                                <p:cTn id="97" presetID="22" presetClass="entr" presetSubtype="8" fill="hold" nodeType="withEffect">
                                  <p:stCondLst>
                                    <p:cond delay="4000"/>
                                  </p:stCondLst>
                                  <p:childTnLst>
                                    <p:set>
                                      <p:cBhvr>
                                        <p:cTn id="98" dur="1" fill="hold">
                                          <p:stCondLst>
                                            <p:cond delay="0"/>
                                          </p:stCondLst>
                                        </p:cTn>
                                        <p:tgtEl>
                                          <p:spTgt spid="43"/>
                                        </p:tgtEl>
                                        <p:attrNameLst>
                                          <p:attrName>style.visibility</p:attrName>
                                        </p:attrNameLst>
                                      </p:cBhvr>
                                      <p:to>
                                        <p:strVal val="visible"/>
                                      </p:to>
                                    </p:set>
                                    <p:animEffect transition="in" filter="wipe(left)">
                                      <p:cBhvr>
                                        <p:cTn id="99" dur="1250"/>
                                        <p:tgtEl>
                                          <p:spTgt spid="43"/>
                                        </p:tgtEl>
                                      </p:cBhvr>
                                    </p:animEffect>
                                  </p:childTnLst>
                                </p:cTn>
                              </p:par>
                              <p:par>
                                <p:cTn id="100" presetID="22" presetClass="entr" presetSubtype="8" fill="hold" nodeType="withEffect">
                                  <p:stCondLst>
                                    <p:cond delay="4000"/>
                                  </p:stCondLst>
                                  <p:childTnLst>
                                    <p:set>
                                      <p:cBhvr>
                                        <p:cTn id="101" dur="1" fill="hold">
                                          <p:stCondLst>
                                            <p:cond delay="0"/>
                                          </p:stCondLst>
                                        </p:cTn>
                                        <p:tgtEl>
                                          <p:spTgt spid="50"/>
                                        </p:tgtEl>
                                        <p:attrNameLst>
                                          <p:attrName>style.visibility</p:attrName>
                                        </p:attrNameLst>
                                      </p:cBhvr>
                                      <p:to>
                                        <p:strVal val="visible"/>
                                      </p:to>
                                    </p:set>
                                    <p:animEffect transition="in" filter="wipe(left)">
                                      <p:cBhvr>
                                        <p:cTn id="102" dur="1250"/>
                                        <p:tgtEl>
                                          <p:spTgt spid="50"/>
                                        </p:tgtEl>
                                      </p:cBhvr>
                                    </p:animEffect>
                                  </p:childTnLst>
                                </p:cTn>
                              </p:par>
                              <p:par>
                                <p:cTn id="103" presetID="22" presetClass="entr" presetSubtype="8" fill="hold" nodeType="withEffect">
                                  <p:stCondLst>
                                    <p:cond delay="4000"/>
                                  </p:stCondLst>
                                  <p:childTnLst>
                                    <p:set>
                                      <p:cBhvr>
                                        <p:cTn id="104" dur="1" fill="hold">
                                          <p:stCondLst>
                                            <p:cond delay="0"/>
                                          </p:stCondLst>
                                        </p:cTn>
                                        <p:tgtEl>
                                          <p:spTgt spid="37"/>
                                        </p:tgtEl>
                                        <p:attrNameLst>
                                          <p:attrName>style.visibility</p:attrName>
                                        </p:attrNameLst>
                                      </p:cBhvr>
                                      <p:to>
                                        <p:strVal val="visible"/>
                                      </p:to>
                                    </p:set>
                                    <p:animEffect transition="in" filter="wipe(left)">
                                      <p:cBhvr>
                                        <p:cTn id="105" dur="1250"/>
                                        <p:tgtEl>
                                          <p:spTgt spid="37"/>
                                        </p:tgtEl>
                                      </p:cBhvr>
                                    </p:animEffect>
                                  </p:childTnLst>
                                </p:cTn>
                              </p:par>
                              <p:par>
                                <p:cTn id="106" presetID="22" presetClass="entr" presetSubtype="8" fill="hold" nodeType="withEffect">
                                  <p:stCondLst>
                                    <p:cond delay="4000"/>
                                  </p:stCondLst>
                                  <p:childTnLst>
                                    <p:set>
                                      <p:cBhvr>
                                        <p:cTn id="107" dur="1" fill="hold">
                                          <p:stCondLst>
                                            <p:cond delay="0"/>
                                          </p:stCondLst>
                                        </p:cTn>
                                        <p:tgtEl>
                                          <p:spTgt spid="3"/>
                                        </p:tgtEl>
                                        <p:attrNameLst>
                                          <p:attrName>style.visibility</p:attrName>
                                        </p:attrNameLst>
                                      </p:cBhvr>
                                      <p:to>
                                        <p:strVal val="visible"/>
                                      </p:to>
                                    </p:set>
                                    <p:animEffect transition="in" filter="wipe(left)">
                                      <p:cBhvr>
                                        <p:cTn id="108"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11" grpId="0" animBg="1"/>
      <p:bldP spid="11" grpId="1" animBg="1"/>
      <p:bldP spid="12" grpId="0" animBg="1"/>
      <p:bldP spid="14" grpId="0" animBg="1"/>
      <p:bldP spid="14" grpId="1" animBg="1"/>
      <p:bldP spid="15" grpId="0" animBg="1"/>
      <p:bldP spid="17" grpId="0" animBg="1"/>
      <p:bldP spid="17" grpId="1" animBg="1"/>
      <p:bldP spid="18" grpId="0" animBg="1"/>
      <p:bldP spid="26" grpId="0"/>
      <p:bldP spid="28" grpId="0"/>
      <p:bldP spid="39" grpId="0"/>
      <p:bldP spid="40" grpId="0"/>
      <p:bldP spid="46" grpId="0"/>
      <p:bldP spid="47" grpId="0"/>
      <p:bldP spid="55" grpId="0"/>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86">
            <a:extLst>
              <a:ext uri="{FF2B5EF4-FFF2-40B4-BE49-F238E27FC236}">
                <a16:creationId xmlns:a16="http://schemas.microsoft.com/office/drawing/2014/main" id="{5B8B3E22-A8DA-4B4C-8675-E6CEEABF2488}"/>
              </a:ext>
            </a:extLst>
          </p:cNvPr>
          <p:cNvSpPr/>
          <p:nvPr/>
        </p:nvSpPr>
        <p:spPr bwMode="gray">
          <a:xfrm>
            <a:off x="-428" y="3125"/>
            <a:ext cx="12179728" cy="22233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8" name="Titel 1">
            <a:extLst>
              <a:ext uri="{FF2B5EF4-FFF2-40B4-BE49-F238E27FC236}">
                <a16:creationId xmlns:a16="http://schemas.microsoft.com/office/drawing/2014/main" id="{BEEC8691-7F89-4ACC-B548-E185E4B6728C}"/>
              </a:ext>
            </a:extLst>
          </p:cNvPr>
          <p:cNvSpPr txBox="1">
            <a:spLocks/>
          </p:cNvSpPr>
          <p:nvPr/>
        </p:nvSpPr>
        <p:spPr bwMode="gray">
          <a:xfrm>
            <a:off x="958934" y="851859"/>
            <a:ext cx="3790630" cy="5258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b="1" dirty="0">
                <a:latin typeface="Century Gothic" panose="020B0502020202020204" pitchFamily="34" charset="0"/>
              </a:rPr>
              <a:t>CASE FRAMEWORK</a:t>
            </a:r>
          </a:p>
        </p:txBody>
      </p:sp>
      <p:sp>
        <p:nvSpPr>
          <p:cNvPr id="64" name="Rounded Rectangle 11">
            <a:extLst>
              <a:ext uri="{FF2B5EF4-FFF2-40B4-BE49-F238E27FC236}">
                <a16:creationId xmlns:a16="http://schemas.microsoft.com/office/drawing/2014/main" id="{60FC7306-F986-45D7-A5C5-EEC1913EE1C2}"/>
              </a:ext>
            </a:extLst>
          </p:cNvPr>
          <p:cNvSpPr/>
          <p:nvPr/>
        </p:nvSpPr>
        <p:spPr>
          <a:xfrm>
            <a:off x="1134797" y="4004808"/>
            <a:ext cx="1843794" cy="897674"/>
          </a:xfrm>
          <a:prstGeom prst="roundRect">
            <a:avLst>
              <a:gd name="adj" fmla="val 17482"/>
            </a:avLst>
          </a:prstGeom>
          <a:solidFill>
            <a:srgbClr val="DFE1E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algn="ctr" defTabSz="914384" hangingPunct="0"/>
            <a:endParaRPr lang="en-US" sz="1500" b="1" kern="0" dirty="0">
              <a:solidFill>
                <a:schemeClr val="accent1"/>
              </a:solidFill>
              <a:latin typeface="Century Gothic" panose="020B0502020202020204" pitchFamily="34" charset="0"/>
              <a:ea typeface="Calibri Light"/>
              <a:cs typeface="Calibri Light"/>
              <a:sym typeface="Calibri Light"/>
            </a:endParaRPr>
          </a:p>
        </p:txBody>
      </p:sp>
      <p:sp>
        <p:nvSpPr>
          <p:cNvPr id="65" name="Rounded Rectangle 11">
            <a:extLst>
              <a:ext uri="{FF2B5EF4-FFF2-40B4-BE49-F238E27FC236}">
                <a16:creationId xmlns:a16="http://schemas.microsoft.com/office/drawing/2014/main" id="{A06FC501-2CCA-4E6D-B8C0-FCAE1F0B7F72}"/>
              </a:ext>
            </a:extLst>
          </p:cNvPr>
          <p:cNvSpPr/>
          <p:nvPr/>
        </p:nvSpPr>
        <p:spPr>
          <a:xfrm>
            <a:off x="3827668" y="4004808"/>
            <a:ext cx="1843794" cy="897674"/>
          </a:xfrm>
          <a:prstGeom prst="roundRect">
            <a:avLst>
              <a:gd name="adj" fmla="val 17482"/>
            </a:avLst>
          </a:prstGeom>
          <a:solidFill>
            <a:srgbClr val="DFE1E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algn="ctr" defTabSz="914384" hangingPunct="0"/>
            <a:endParaRPr lang="en-US" sz="1500" b="1" kern="0" dirty="0">
              <a:solidFill>
                <a:schemeClr val="accent1"/>
              </a:solidFill>
              <a:latin typeface="Century Gothic" panose="020B0502020202020204" pitchFamily="34" charset="0"/>
              <a:ea typeface="Calibri Light"/>
              <a:cs typeface="Calibri Light"/>
              <a:sym typeface="Calibri Light"/>
            </a:endParaRPr>
          </a:p>
        </p:txBody>
      </p:sp>
      <p:sp>
        <p:nvSpPr>
          <p:cNvPr id="66" name="Rounded Rectangle 11">
            <a:extLst>
              <a:ext uri="{FF2B5EF4-FFF2-40B4-BE49-F238E27FC236}">
                <a16:creationId xmlns:a16="http://schemas.microsoft.com/office/drawing/2014/main" id="{11092CDD-C351-40F4-92C9-87C7CDDFCAD7}"/>
              </a:ext>
            </a:extLst>
          </p:cNvPr>
          <p:cNvSpPr/>
          <p:nvPr/>
        </p:nvSpPr>
        <p:spPr>
          <a:xfrm>
            <a:off x="6520539" y="4004808"/>
            <a:ext cx="1843794" cy="897674"/>
          </a:xfrm>
          <a:prstGeom prst="roundRect">
            <a:avLst>
              <a:gd name="adj" fmla="val 17482"/>
            </a:avLst>
          </a:prstGeom>
          <a:solidFill>
            <a:srgbClr val="DFE1E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algn="ctr" defTabSz="914384" hangingPunct="0"/>
            <a:endParaRPr lang="en-US" sz="1500" b="1" kern="0" dirty="0">
              <a:solidFill>
                <a:schemeClr val="accent1"/>
              </a:solidFill>
              <a:latin typeface="Century Gothic" panose="020B0502020202020204" pitchFamily="34" charset="0"/>
              <a:ea typeface="Calibri Light"/>
              <a:cs typeface="Calibri Light"/>
              <a:sym typeface="Calibri Light"/>
            </a:endParaRPr>
          </a:p>
        </p:txBody>
      </p:sp>
      <p:sp>
        <p:nvSpPr>
          <p:cNvPr id="67" name="Rounded Rectangle 11">
            <a:extLst>
              <a:ext uri="{FF2B5EF4-FFF2-40B4-BE49-F238E27FC236}">
                <a16:creationId xmlns:a16="http://schemas.microsoft.com/office/drawing/2014/main" id="{54C0DB96-E8B3-4B78-A4A6-5C12DB3A855C}"/>
              </a:ext>
            </a:extLst>
          </p:cNvPr>
          <p:cNvSpPr/>
          <p:nvPr/>
        </p:nvSpPr>
        <p:spPr>
          <a:xfrm>
            <a:off x="9213409" y="4004808"/>
            <a:ext cx="1843794" cy="897674"/>
          </a:xfrm>
          <a:prstGeom prst="roundRect">
            <a:avLst>
              <a:gd name="adj" fmla="val 17482"/>
            </a:avLst>
          </a:prstGeom>
          <a:solidFill>
            <a:srgbClr val="DFE1E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algn="ctr" defTabSz="914384" hangingPunct="0"/>
            <a:endParaRPr lang="en-US" sz="1500" b="1" kern="0" dirty="0">
              <a:solidFill>
                <a:schemeClr val="accent1"/>
              </a:solidFill>
              <a:latin typeface="Century Gothic" panose="020B0502020202020204" pitchFamily="34" charset="0"/>
              <a:ea typeface="Calibri Light"/>
              <a:cs typeface="Calibri Light"/>
              <a:sym typeface="Calibri Light"/>
            </a:endParaRPr>
          </a:p>
        </p:txBody>
      </p:sp>
      <p:sp>
        <p:nvSpPr>
          <p:cNvPr id="54" name="Rounded Rectangle 11">
            <a:extLst>
              <a:ext uri="{FF2B5EF4-FFF2-40B4-BE49-F238E27FC236}">
                <a16:creationId xmlns:a16="http://schemas.microsoft.com/office/drawing/2014/main" id="{B9F257C6-8843-4363-A6EE-82DB48183831}"/>
              </a:ext>
            </a:extLst>
          </p:cNvPr>
          <p:cNvSpPr/>
          <p:nvPr/>
        </p:nvSpPr>
        <p:spPr>
          <a:xfrm>
            <a:off x="1134797" y="4004808"/>
            <a:ext cx="1843794" cy="897674"/>
          </a:xfrm>
          <a:prstGeom prst="roundRect">
            <a:avLst>
              <a:gd name="adj" fmla="val 17482"/>
            </a:avLst>
          </a:prstGeom>
          <a:solidFill>
            <a:schemeClr val="bg1"/>
          </a:solidFill>
          <a:ln w="12700" cap="flat">
            <a:solidFill>
              <a:srgbClr val="A3AAAB"/>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marR="0" lvl="0" indent="-182880" defTabSz="914384" rtl="0" eaLnBrk="1" fontAlgn="auto" latinLnBrk="0" hangingPunct="0">
              <a:lnSpc>
                <a:spcPts val="1800"/>
              </a:lnSpc>
              <a:spcBef>
                <a:spcPts val="0"/>
              </a:spcBef>
              <a:spcAft>
                <a:spcPts val="800"/>
              </a:spcAft>
              <a:buClrTx/>
              <a:buSzTx/>
              <a:buFont typeface="Arial" panose="020B0604020202020204" pitchFamily="34" charset="0"/>
              <a:buChar char="•"/>
              <a:tabLst/>
              <a:defRPr/>
            </a:pPr>
            <a:endParaRPr kumimoji="0" lang="en-US" sz="1500" i="0" u="none" strike="noStrike" kern="0" cap="none" spc="0" normalizeH="0" baseline="0" noProof="0" dirty="0">
              <a:ln>
                <a:noFill/>
              </a:ln>
              <a:effectLst/>
              <a:uLnTx/>
              <a:uFillTx/>
              <a:latin typeface="Century Gothic" panose="020B0502020202020204" pitchFamily="34" charset="0"/>
              <a:ea typeface="Calibri Light"/>
              <a:cs typeface="Calibri Light"/>
              <a:sym typeface="Calibri Light"/>
            </a:endParaRPr>
          </a:p>
        </p:txBody>
      </p:sp>
      <p:sp>
        <p:nvSpPr>
          <p:cNvPr id="61" name="Rounded Rectangle 11">
            <a:extLst>
              <a:ext uri="{FF2B5EF4-FFF2-40B4-BE49-F238E27FC236}">
                <a16:creationId xmlns:a16="http://schemas.microsoft.com/office/drawing/2014/main" id="{90C30EA3-E6BA-448A-83CF-9DEDA9A89695}"/>
              </a:ext>
            </a:extLst>
          </p:cNvPr>
          <p:cNvSpPr/>
          <p:nvPr/>
        </p:nvSpPr>
        <p:spPr>
          <a:xfrm>
            <a:off x="3827668" y="4004808"/>
            <a:ext cx="1843794" cy="897674"/>
          </a:xfrm>
          <a:prstGeom prst="roundRect">
            <a:avLst>
              <a:gd name="adj" fmla="val 17482"/>
            </a:avLst>
          </a:prstGeom>
          <a:solidFill>
            <a:schemeClr val="bg1"/>
          </a:solidFill>
          <a:ln w="12700" cap="flat">
            <a:solidFill>
              <a:srgbClr val="A3AAAB"/>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marR="0" lvl="0" indent="-182880" defTabSz="914384" rtl="0" eaLnBrk="1" fontAlgn="auto" latinLnBrk="0" hangingPunct="0">
              <a:lnSpc>
                <a:spcPts val="1800"/>
              </a:lnSpc>
              <a:spcBef>
                <a:spcPts val="0"/>
              </a:spcBef>
              <a:spcAft>
                <a:spcPts val="800"/>
              </a:spcAft>
              <a:buClrTx/>
              <a:buSzTx/>
              <a:buFont typeface="Arial" panose="020B0604020202020204" pitchFamily="34" charset="0"/>
              <a:buChar char="•"/>
              <a:tabLst/>
              <a:defRPr/>
            </a:pPr>
            <a:endParaRPr kumimoji="0" lang="en-US" sz="1500" i="0" u="none" strike="noStrike" kern="0" cap="none" spc="0" normalizeH="0" baseline="0" noProof="0" dirty="0">
              <a:ln>
                <a:noFill/>
              </a:ln>
              <a:effectLst/>
              <a:uLnTx/>
              <a:uFillTx/>
              <a:latin typeface="Century Gothic" panose="020B0502020202020204" pitchFamily="34" charset="0"/>
              <a:ea typeface="Calibri Light"/>
              <a:cs typeface="Calibri Light"/>
              <a:sym typeface="Calibri Light"/>
            </a:endParaRPr>
          </a:p>
        </p:txBody>
      </p:sp>
      <p:sp>
        <p:nvSpPr>
          <p:cNvPr id="62" name="Rounded Rectangle 11">
            <a:extLst>
              <a:ext uri="{FF2B5EF4-FFF2-40B4-BE49-F238E27FC236}">
                <a16:creationId xmlns:a16="http://schemas.microsoft.com/office/drawing/2014/main" id="{15225DFE-9614-4C53-9376-2F83E88F14AB}"/>
              </a:ext>
            </a:extLst>
          </p:cNvPr>
          <p:cNvSpPr/>
          <p:nvPr/>
        </p:nvSpPr>
        <p:spPr>
          <a:xfrm>
            <a:off x="6520539" y="4004808"/>
            <a:ext cx="1843794" cy="897674"/>
          </a:xfrm>
          <a:prstGeom prst="roundRect">
            <a:avLst>
              <a:gd name="adj" fmla="val 17482"/>
            </a:avLst>
          </a:prstGeom>
          <a:solidFill>
            <a:schemeClr val="bg1"/>
          </a:solidFill>
          <a:ln w="12700" cap="flat">
            <a:solidFill>
              <a:srgbClr val="A3AAAB"/>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marR="0" lvl="0" indent="-182880" defTabSz="914384" rtl="0" eaLnBrk="1" fontAlgn="auto" latinLnBrk="0" hangingPunct="0">
              <a:lnSpc>
                <a:spcPts val="1800"/>
              </a:lnSpc>
              <a:spcBef>
                <a:spcPts val="0"/>
              </a:spcBef>
              <a:spcAft>
                <a:spcPts val="800"/>
              </a:spcAft>
              <a:buClrTx/>
              <a:buSzTx/>
              <a:buFont typeface="Arial" panose="020B0604020202020204" pitchFamily="34" charset="0"/>
              <a:buChar char="•"/>
              <a:tabLst/>
              <a:defRPr/>
            </a:pPr>
            <a:endParaRPr kumimoji="0" lang="en-US" sz="1500" i="0" u="none" strike="noStrike" kern="0" cap="none" spc="0" normalizeH="0" baseline="0" noProof="0" dirty="0">
              <a:ln>
                <a:noFill/>
              </a:ln>
              <a:effectLst/>
              <a:uLnTx/>
              <a:uFillTx/>
              <a:latin typeface="Century Gothic" panose="020B0502020202020204" pitchFamily="34" charset="0"/>
              <a:ea typeface="Calibri Light"/>
              <a:cs typeface="Calibri Light"/>
              <a:sym typeface="Calibri Light"/>
            </a:endParaRPr>
          </a:p>
        </p:txBody>
      </p:sp>
      <p:sp>
        <p:nvSpPr>
          <p:cNvPr id="63" name="Rounded Rectangle 11">
            <a:extLst>
              <a:ext uri="{FF2B5EF4-FFF2-40B4-BE49-F238E27FC236}">
                <a16:creationId xmlns:a16="http://schemas.microsoft.com/office/drawing/2014/main" id="{2B39CA70-A167-441B-8956-7530EEE39FE5}"/>
              </a:ext>
            </a:extLst>
          </p:cNvPr>
          <p:cNvSpPr/>
          <p:nvPr/>
        </p:nvSpPr>
        <p:spPr>
          <a:xfrm>
            <a:off x="9213409" y="4004808"/>
            <a:ext cx="1843794" cy="897674"/>
          </a:xfrm>
          <a:prstGeom prst="roundRect">
            <a:avLst>
              <a:gd name="adj" fmla="val 17482"/>
            </a:avLst>
          </a:prstGeom>
          <a:solidFill>
            <a:schemeClr val="bg1"/>
          </a:solidFill>
          <a:ln w="12700" cap="flat">
            <a:solidFill>
              <a:srgbClr val="A3AAAB"/>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marR="0" lvl="0" indent="-182880" defTabSz="914384" rtl="0" eaLnBrk="1" fontAlgn="auto" latinLnBrk="0" hangingPunct="0">
              <a:lnSpc>
                <a:spcPts val="1800"/>
              </a:lnSpc>
              <a:spcBef>
                <a:spcPts val="0"/>
              </a:spcBef>
              <a:spcAft>
                <a:spcPts val="800"/>
              </a:spcAft>
              <a:buClrTx/>
              <a:buSzTx/>
              <a:buFont typeface="Arial" panose="020B0604020202020204" pitchFamily="34" charset="0"/>
              <a:buChar char="•"/>
              <a:tabLst/>
              <a:defRPr/>
            </a:pPr>
            <a:endParaRPr kumimoji="0" lang="en-US" sz="1500" i="0" u="none" strike="noStrike" kern="0" cap="none" spc="0" normalizeH="0" baseline="0" noProof="0" dirty="0">
              <a:ln>
                <a:noFill/>
              </a:ln>
              <a:effectLst/>
              <a:uLnTx/>
              <a:uFillTx/>
              <a:latin typeface="Century Gothic" panose="020B0502020202020204" pitchFamily="34" charset="0"/>
              <a:ea typeface="Calibri Light"/>
              <a:cs typeface="Calibri Light"/>
              <a:sym typeface="Calibri Light"/>
            </a:endParaRPr>
          </a:p>
        </p:txBody>
      </p:sp>
      <p:sp>
        <p:nvSpPr>
          <p:cNvPr id="53" name="Rechteck 13">
            <a:extLst>
              <a:ext uri="{FF2B5EF4-FFF2-40B4-BE49-F238E27FC236}">
                <a16:creationId xmlns:a16="http://schemas.microsoft.com/office/drawing/2014/main" id="{B637DD44-05FC-4B38-82C0-22B32398456C}"/>
              </a:ext>
            </a:extLst>
          </p:cNvPr>
          <p:cNvSpPr/>
          <p:nvPr/>
        </p:nvSpPr>
        <p:spPr bwMode="gray">
          <a:xfrm>
            <a:off x="973947" y="3793337"/>
            <a:ext cx="2165494" cy="1320616"/>
          </a:xfrm>
          <a:prstGeom prst="roundRect">
            <a:avLst>
              <a:gd name="adj" fmla="val 10802"/>
            </a:avLst>
          </a:prstGeom>
          <a:solidFill>
            <a:srgbClr val="29719F"/>
          </a:solidFill>
          <a:ln w="12700">
            <a:noFill/>
            <a:prstDash val="sysDash"/>
          </a:ln>
        </p:spPr>
        <p:txBody>
          <a:bodyPr wrap="square" tIns="182880" anchor="ctr">
            <a:noAutofit/>
          </a:bodyPr>
          <a:lstStyle/>
          <a:p>
            <a:pPr marL="0" marR="0" lvl="0" indent="0" algn="ctr" defTabSz="913577" rtl="0" eaLnBrk="1" fontAlgn="auto" latinLnBrk="0" hangingPunct="1">
              <a:lnSpc>
                <a:spcPct val="100000"/>
              </a:lnSpc>
              <a:spcBef>
                <a:spcPts val="0"/>
              </a:spcBef>
              <a:spcAft>
                <a:spcPts val="999"/>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Market Attractiveness</a:t>
            </a:r>
            <a:endParaRPr kumimoji="0" lang="en-US" sz="15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sp>
        <p:nvSpPr>
          <p:cNvPr id="55" name="Rechteck 13">
            <a:extLst>
              <a:ext uri="{FF2B5EF4-FFF2-40B4-BE49-F238E27FC236}">
                <a16:creationId xmlns:a16="http://schemas.microsoft.com/office/drawing/2014/main" id="{DE7A6833-6647-4E6E-92BA-DD04AD138CCA}"/>
              </a:ext>
            </a:extLst>
          </p:cNvPr>
          <p:cNvSpPr/>
          <p:nvPr/>
        </p:nvSpPr>
        <p:spPr bwMode="gray">
          <a:xfrm>
            <a:off x="3666818" y="3793337"/>
            <a:ext cx="2165494" cy="1320616"/>
          </a:xfrm>
          <a:prstGeom prst="roundRect">
            <a:avLst>
              <a:gd name="adj" fmla="val 10802"/>
            </a:avLst>
          </a:prstGeom>
          <a:solidFill>
            <a:srgbClr val="29719F"/>
          </a:solidFill>
          <a:ln w="12700">
            <a:noFill/>
            <a:prstDash val="sysDash"/>
          </a:ln>
        </p:spPr>
        <p:txBody>
          <a:bodyPr wrap="square" tIns="182880" anchor="ctr">
            <a:noAutofit/>
          </a:bodyPr>
          <a:lstStyle/>
          <a:p>
            <a:pPr marL="0" marR="0" lvl="0" indent="0" algn="ctr" defTabSz="913577" rtl="0" eaLnBrk="1" fontAlgn="auto" latinLnBrk="0" hangingPunct="1">
              <a:lnSpc>
                <a:spcPct val="100000"/>
              </a:lnSpc>
              <a:spcBef>
                <a:spcPts val="0"/>
              </a:spcBef>
              <a:spcAft>
                <a:spcPts val="999"/>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Competitive Landscape</a:t>
            </a:r>
            <a:endParaRPr kumimoji="0" lang="en-US" sz="15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sp>
        <p:nvSpPr>
          <p:cNvPr id="56" name="Rechteck 13">
            <a:extLst>
              <a:ext uri="{FF2B5EF4-FFF2-40B4-BE49-F238E27FC236}">
                <a16:creationId xmlns:a16="http://schemas.microsoft.com/office/drawing/2014/main" id="{DD889A37-B338-4A82-B229-546955470614}"/>
              </a:ext>
            </a:extLst>
          </p:cNvPr>
          <p:cNvSpPr/>
          <p:nvPr/>
        </p:nvSpPr>
        <p:spPr bwMode="gray">
          <a:xfrm>
            <a:off x="6359689" y="3793337"/>
            <a:ext cx="2165494" cy="1320616"/>
          </a:xfrm>
          <a:prstGeom prst="roundRect">
            <a:avLst>
              <a:gd name="adj" fmla="val 10802"/>
            </a:avLst>
          </a:prstGeom>
          <a:solidFill>
            <a:srgbClr val="29719F"/>
          </a:solidFill>
          <a:ln w="12700">
            <a:noFill/>
            <a:prstDash val="sysDash"/>
          </a:ln>
        </p:spPr>
        <p:txBody>
          <a:bodyPr wrap="square" tIns="182880" anchor="ctr">
            <a:noAutofit/>
          </a:bodyPr>
          <a:lstStyle/>
          <a:p>
            <a:pPr marL="0" marR="0" lvl="0" indent="0" algn="ctr" defTabSz="913577" rtl="0" eaLnBrk="1" fontAlgn="auto" latinLnBrk="0" hangingPunct="1">
              <a:lnSpc>
                <a:spcPct val="100000"/>
              </a:lnSpc>
              <a:spcBef>
                <a:spcPts val="0"/>
              </a:spcBef>
              <a:spcAft>
                <a:spcPts val="999"/>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Our Client’s Capabilities</a:t>
            </a:r>
            <a:endParaRPr kumimoji="0" lang="en-US" sz="15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sp>
        <p:nvSpPr>
          <p:cNvPr id="57" name="Rechteck 13">
            <a:extLst>
              <a:ext uri="{FF2B5EF4-FFF2-40B4-BE49-F238E27FC236}">
                <a16:creationId xmlns:a16="http://schemas.microsoft.com/office/drawing/2014/main" id="{A20C05B0-379E-409F-90AF-3808807F9C14}"/>
              </a:ext>
            </a:extLst>
          </p:cNvPr>
          <p:cNvSpPr/>
          <p:nvPr/>
        </p:nvSpPr>
        <p:spPr bwMode="gray">
          <a:xfrm>
            <a:off x="9052560" y="3793337"/>
            <a:ext cx="2165494" cy="1320616"/>
          </a:xfrm>
          <a:prstGeom prst="roundRect">
            <a:avLst>
              <a:gd name="adj" fmla="val 10802"/>
            </a:avLst>
          </a:prstGeom>
          <a:solidFill>
            <a:srgbClr val="29719F"/>
          </a:solidFill>
          <a:ln w="12700">
            <a:noFill/>
            <a:prstDash val="sysDash"/>
          </a:ln>
        </p:spPr>
        <p:txBody>
          <a:bodyPr wrap="square" tIns="182880" anchor="ctr">
            <a:noAutofit/>
          </a:bodyPr>
          <a:lstStyle/>
          <a:p>
            <a:pPr marL="0" marR="0" lvl="0" indent="0" algn="ctr" defTabSz="913577" rtl="0" eaLnBrk="1" fontAlgn="auto" latinLnBrk="0" hangingPunct="1">
              <a:lnSpc>
                <a:spcPct val="100000"/>
              </a:lnSpc>
              <a:spcBef>
                <a:spcPts val="0"/>
              </a:spcBef>
              <a:spcAft>
                <a:spcPts val="999"/>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Profitability</a:t>
            </a:r>
            <a:endParaRPr kumimoji="0" lang="en-US" sz="15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grpSp>
        <p:nvGrpSpPr>
          <p:cNvPr id="68" name="Group 67">
            <a:extLst>
              <a:ext uri="{FF2B5EF4-FFF2-40B4-BE49-F238E27FC236}">
                <a16:creationId xmlns:a16="http://schemas.microsoft.com/office/drawing/2014/main" id="{BFFD9F14-5317-4692-8F74-A475A808A41F}"/>
              </a:ext>
            </a:extLst>
          </p:cNvPr>
          <p:cNvGrpSpPr/>
          <p:nvPr/>
        </p:nvGrpSpPr>
        <p:grpSpPr>
          <a:xfrm>
            <a:off x="1766633" y="3503246"/>
            <a:ext cx="580120" cy="580182"/>
            <a:chOff x="3758769" y="3052831"/>
            <a:chExt cx="1508583" cy="1508743"/>
          </a:xfrm>
        </p:grpSpPr>
        <p:sp>
          <p:nvSpPr>
            <p:cNvPr id="69" name="Group">
              <a:extLst>
                <a:ext uri="{FF2B5EF4-FFF2-40B4-BE49-F238E27FC236}">
                  <a16:creationId xmlns:a16="http://schemas.microsoft.com/office/drawing/2014/main" id="{090C0D1C-33E5-439D-80D0-3F78AAD75BBE}"/>
                </a:ext>
              </a:extLst>
            </p:cNvPr>
            <p:cNvSpPr/>
            <p:nvPr/>
          </p:nvSpPr>
          <p:spPr>
            <a:xfrm>
              <a:off x="3758769" y="3052831"/>
              <a:ext cx="1508583" cy="1508743"/>
            </a:xfrm>
            <a:prstGeom prst="ellipse">
              <a:avLst/>
            </a:prstGeom>
            <a:solidFill>
              <a:srgbClr val="FFFFFF"/>
            </a:solidFill>
            <a:ln w="6350" cap="flat">
              <a:solidFill>
                <a:srgbClr val="29719F"/>
              </a:solid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70" name="Group 15">
              <a:extLst>
                <a:ext uri="{FF2B5EF4-FFF2-40B4-BE49-F238E27FC236}">
                  <a16:creationId xmlns:a16="http://schemas.microsoft.com/office/drawing/2014/main" id="{E7F2AC60-B97E-4919-BE5E-5C7377DAFA4F}"/>
                </a:ext>
              </a:extLst>
            </p:cNvPr>
            <p:cNvGrpSpPr/>
            <p:nvPr/>
          </p:nvGrpSpPr>
          <p:grpSpPr>
            <a:xfrm rot="11920966">
              <a:off x="3848734" y="3133527"/>
              <a:ext cx="1362945" cy="1362946"/>
              <a:chOff x="79557" y="79556"/>
              <a:chExt cx="1362942" cy="1362944"/>
            </a:xfrm>
          </p:grpSpPr>
          <p:sp>
            <p:nvSpPr>
              <p:cNvPr id="71" name="Овал 1">
                <a:extLst>
                  <a:ext uri="{FF2B5EF4-FFF2-40B4-BE49-F238E27FC236}">
                    <a16:creationId xmlns:a16="http://schemas.microsoft.com/office/drawing/2014/main" id="{02DE23FC-5224-4289-998A-F9F4641DC631}"/>
                  </a:ext>
                </a:extLst>
              </p:cNvPr>
              <p:cNvSpPr/>
              <p:nvPr/>
            </p:nvSpPr>
            <p:spPr>
              <a:xfrm rot="9329568">
                <a:off x="79557" y="79556"/>
                <a:ext cx="1362942" cy="1362944"/>
              </a:xfrm>
              <a:prstGeom prst="ellipse">
                <a:avLst/>
              </a:prstGeom>
              <a:gradFill flip="none" rotWithShape="1">
                <a:gsLst>
                  <a:gs pos="0">
                    <a:srgbClr val="29719F"/>
                  </a:gs>
                  <a:gs pos="100000">
                    <a:srgbClr val="004E82">
                      <a:lumMod val="10000"/>
                      <a:lumOff val="90000"/>
                    </a:srgbClr>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72" name="Полилиния 51">
                <a:extLst>
                  <a:ext uri="{FF2B5EF4-FFF2-40B4-BE49-F238E27FC236}">
                    <a16:creationId xmlns:a16="http://schemas.microsoft.com/office/drawing/2014/main" id="{778442A7-7126-4A49-BF1E-EF66AF2818B2}"/>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16" name="TextBox 15">
            <a:extLst>
              <a:ext uri="{FF2B5EF4-FFF2-40B4-BE49-F238E27FC236}">
                <a16:creationId xmlns:a16="http://schemas.microsoft.com/office/drawing/2014/main" id="{2649C660-AAE6-4984-A254-96C82F22B794}"/>
              </a:ext>
            </a:extLst>
          </p:cNvPr>
          <p:cNvSpPr txBox="1"/>
          <p:nvPr/>
        </p:nvSpPr>
        <p:spPr>
          <a:xfrm>
            <a:off x="1892225" y="3593282"/>
            <a:ext cx="328936" cy="400110"/>
          </a:xfrm>
          <a:prstGeom prst="rect">
            <a:avLst/>
          </a:prstGeom>
          <a:noFill/>
        </p:spPr>
        <p:txBody>
          <a:bodyPr wrap="none" rtlCol="0" anchor="ctr" anchorCtr="0">
            <a:spAutoFit/>
          </a:bodyPr>
          <a:lstStyle/>
          <a:p>
            <a:pPr algn="ctr"/>
            <a:r>
              <a:rPr lang="en-US" sz="2000" b="1" dirty="0">
                <a:solidFill>
                  <a:srgbClr val="004E82"/>
                </a:solidFill>
                <a:latin typeface="Century Gothic" panose="020B0502020202020204" pitchFamily="34" charset="0"/>
              </a:rPr>
              <a:t>1</a:t>
            </a:r>
          </a:p>
        </p:txBody>
      </p:sp>
      <p:grpSp>
        <p:nvGrpSpPr>
          <p:cNvPr id="93" name="Group 92">
            <a:extLst>
              <a:ext uri="{FF2B5EF4-FFF2-40B4-BE49-F238E27FC236}">
                <a16:creationId xmlns:a16="http://schemas.microsoft.com/office/drawing/2014/main" id="{CA4E39A9-37E0-47E6-B2EC-10F9673656E7}"/>
              </a:ext>
            </a:extLst>
          </p:cNvPr>
          <p:cNvGrpSpPr/>
          <p:nvPr/>
        </p:nvGrpSpPr>
        <p:grpSpPr>
          <a:xfrm>
            <a:off x="4459504" y="3503246"/>
            <a:ext cx="580120" cy="580182"/>
            <a:chOff x="3758769" y="3052831"/>
            <a:chExt cx="1508583" cy="1508743"/>
          </a:xfrm>
        </p:grpSpPr>
        <p:sp>
          <p:nvSpPr>
            <p:cNvPr id="95" name="Group">
              <a:extLst>
                <a:ext uri="{FF2B5EF4-FFF2-40B4-BE49-F238E27FC236}">
                  <a16:creationId xmlns:a16="http://schemas.microsoft.com/office/drawing/2014/main" id="{E66E809F-EB2D-43D2-8079-70B9B0379120}"/>
                </a:ext>
              </a:extLst>
            </p:cNvPr>
            <p:cNvSpPr/>
            <p:nvPr/>
          </p:nvSpPr>
          <p:spPr>
            <a:xfrm>
              <a:off x="3758769" y="3052831"/>
              <a:ext cx="1508583" cy="1508743"/>
            </a:xfrm>
            <a:prstGeom prst="ellipse">
              <a:avLst/>
            </a:prstGeom>
            <a:solidFill>
              <a:srgbClr val="FFFFFF"/>
            </a:solidFill>
            <a:ln w="6350" cap="flat">
              <a:solidFill>
                <a:srgbClr val="29719F"/>
              </a:solid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96" name="Group 15">
              <a:extLst>
                <a:ext uri="{FF2B5EF4-FFF2-40B4-BE49-F238E27FC236}">
                  <a16:creationId xmlns:a16="http://schemas.microsoft.com/office/drawing/2014/main" id="{F2B540BD-8870-4CDE-9675-D4F5A2E6915C}"/>
                </a:ext>
              </a:extLst>
            </p:cNvPr>
            <p:cNvGrpSpPr/>
            <p:nvPr/>
          </p:nvGrpSpPr>
          <p:grpSpPr>
            <a:xfrm rot="11920966">
              <a:off x="3848734" y="3133527"/>
              <a:ext cx="1362945" cy="1362946"/>
              <a:chOff x="79557" y="79556"/>
              <a:chExt cx="1362942" cy="1362944"/>
            </a:xfrm>
          </p:grpSpPr>
          <p:sp>
            <p:nvSpPr>
              <p:cNvPr id="97" name="Овал 1">
                <a:extLst>
                  <a:ext uri="{FF2B5EF4-FFF2-40B4-BE49-F238E27FC236}">
                    <a16:creationId xmlns:a16="http://schemas.microsoft.com/office/drawing/2014/main" id="{4D0BFCDB-B806-48E1-B022-38DC8C37DB96}"/>
                  </a:ext>
                </a:extLst>
              </p:cNvPr>
              <p:cNvSpPr/>
              <p:nvPr/>
            </p:nvSpPr>
            <p:spPr>
              <a:xfrm rot="9329568">
                <a:off x="79557" y="79556"/>
                <a:ext cx="1362942" cy="1362944"/>
              </a:xfrm>
              <a:prstGeom prst="ellipse">
                <a:avLst/>
              </a:prstGeom>
              <a:gradFill flip="none" rotWithShape="1">
                <a:gsLst>
                  <a:gs pos="0">
                    <a:srgbClr val="29719F"/>
                  </a:gs>
                  <a:gs pos="100000">
                    <a:srgbClr val="004E82">
                      <a:lumMod val="10000"/>
                      <a:lumOff val="90000"/>
                    </a:srgbClr>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98" name="Полилиния 51">
                <a:extLst>
                  <a:ext uri="{FF2B5EF4-FFF2-40B4-BE49-F238E27FC236}">
                    <a16:creationId xmlns:a16="http://schemas.microsoft.com/office/drawing/2014/main" id="{70E15F14-008E-412F-849F-ED4F46429BA6}"/>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94" name="TextBox 93">
            <a:extLst>
              <a:ext uri="{FF2B5EF4-FFF2-40B4-BE49-F238E27FC236}">
                <a16:creationId xmlns:a16="http://schemas.microsoft.com/office/drawing/2014/main" id="{57BE7333-C261-41F1-9FFB-A44F465EFB76}"/>
              </a:ext>
            </a:extLst>
          </p:cNvPr>
          <p:cNvSpPr txBox="1"/>
          <p:nvPr/>
        </p:nvSpPr>
        <p:spPr>
          <a:xfrm>
            <a:off x="4585096" y="3593282"/>
            <a:ext cx="328936" cy="400110"/>
          </a:xfrm>
          <a:prstGeom prst="rect">
            <a:avLst/>
          </a:prstGeom>
          <a:noFill/>
        </p:spPr>
        <p:txBody>
          <a:bodyPr wrap="none" rtlCol="0" anchor="ctr" anchorCtr="0">
            <a:spAutoFit/>
          </a:bodyPr>
          <a:lstStyle/>
          <a:p>
            <a:pPr algn="ctr"/>
            <a:r>
              <a:rPr lang="en-US" sz="2000" b="1" dirty="0">
                <a:solidFill>
                  <a:srgbClr val="004E82"/>
                </a:solidFill>
                <a:latin typeface="Century Gothic" panose="020B0502020202020204" pitchFamily="34" charset="0"/>
              </a:rPr>
              <a:t>2</a:t>
            </a:r>
          </a:p>
        </p:txBody>
      </p:sp>
      <p:grpSp>
        <p:nvGrpSpPr>
          <p:cNvPr id="100" name="Group 99">
            <a:extLst>
              <a:ext uri="{FF2B5EF4-FFF2-40B4-BE49-F238E27FC236}">
                <a16:creationId xmlns:a16="http://schemas.microsoft.com/office/drawing/2014/main" id="{C6FE7F4B-1057-4DEE-A0C6-147CD49320A7}"/>
              </a:ext>
            </a:extLst>
          </p:cNvPr>
          <p:cNvGrpSpPr/>
          <p:nvPr/>
        </p:nvGrpSpPr>
        <p:grpSpPr>
          <a:xfrm>
            <a:off x="7152375" y="3503246"/>
            <a:ext cx="580120" cy="580182"/>
            <a:chOff x="3758769" y="3052831"/>
            <a:chExt cx="1508583" cy="1508743"/>
          </a:xfrm>
        </p:grpSpPr>
        <p:sp>
          <p:nvSpPr>
            <p:cNvPr id="102" name="Group">
              <a:extLst>
                <a:ext uri="{FF2B5EF4-FFF2-40B4-BE49-F238E27FC236}">
                  <a16:creationId xmlns:a16="http://schemas.microsoft.com/office/drawing/2014/main" id="{13B5F9FB-A4A5-418D-A160-AACE1AA74F68}"/>
                </a:ext>
              </a:extLst>
            </p:cNvPr>
            <p:cNvSpPr/>
            <p:nvPr/>
          </p:nvSpPr>
          <p:spPr>
            <a:xfrm>
              <a:off x="3758769" y="3052831"/>
              <a:ext cx="1508583" cy="1508743"/>
            </a:xfrm>
            <a:prstGeom prst="ellipse">
              <a:avLst/>
            </a:prstGeom>
            <a:solidFill>
              <a:srgbClr val="FFFFFF"/>
            </a:solidFill>
            <a:ln w="6350" cap="flat">
              <a:solidFill>
                <a:srgbClr val="29719F"/>
              </a:solid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03" name="Group 15">
              <a:extLst>
                <a:ext uri="{FF2B5EF4-FFF2-40B4-BE49-F238E27FC236}">
                  <a16:creationId xmlns:a16="http://schemas.microsoft.com/office/drawing/2014/main" id="{0B279CD7-6C03-45EC-8802-9A4BB64F058E}"/>
                </a:ext>
              </a:extLst>
            </p:cNvPr>
            <p:cNvGrpSpPr/>
            <p:nvPr/>
          </p:nvGrpSpPr>
          <p:grpSpPr>
            <a:xfrm rot="11920966">
              <a:off x="3848734" y="3133527"/>
              <a:ext cx="1362945" cy="1362946"/>
              <a:chOff x="79557" y="79556"/>
              <a:chExt cx="1362942" cy="1362944"/>
            </a:xfrm>
          </p:grpSpPr>
          <p:sp>
            <p:nvSpPr>
              <p:cNvPr id="104" name="Овал 1">
                <a:extLst>
                  <a:ext uri="{FF2B5EF4-FFF2-40B4-BE49-F238E27FC236}">
                    <a16:creationId xmlns:a16="http://schemas.microsoft.com/office/drawing/2014/main" id="{CC34B212-20C3-4E5D-9A98-B56A35F407D8}"/>
                  </a:ext>
                </a:extLst>
              </p:cNvPr>
              <p:cNvSpPr/>
              <p:nvPr/>
            </p:nvSpPr>
            <p:spPr>
              <a:xfrm rot="9329568">
                <a:off x="79557" y="79556"/>
                <a:ext cx="1362942" cy="1362944"/>
              </a:xfrm>
              <a:prstGeom prst="ellipse">
                <a:avLst/>
              </a:prstGeom>
              <a:gradFill flip="none" rotWithShape="1">
                <a:gsLst>
                  <a:gs pos="0">
                    <a:srgbClr val="29719F"/>
                  </a:gs>
                  <a:gs pos="100000">
                    <a:srgbClr val="004E82">
                      <a:lumMod val="10000"/>
                      <a:lumOff val="90000"/>
                    </a:srgbClr>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105" name="Полилиния 51">
                <a:extLst>
                  <a:ext uri="{FF2B5EF4-FFF2-40B4-BE49-F238E27FC236}">
                    <a16:creationId xmlns:a16="http://schemas.microsoft.com/office/drawing/2014/main" id="{946CE63F-741C-4C7E-B169-CF9D4B30DBC5}"/>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101" name="TextBox 100">
            <a:extLst>
              <a:ext uri="{FF2B5EF4-FFF2-40B4-BE49-F238E27FC236}">
                <a16:creationId xmlns:a16="http://schemas.microsoft.com/office/drawing/2014/main" id="{E4583658-4AB8-4CF2-9303-54DBD49A1E60}"/>
              </a:ext>
            </a:extLst>
          </p:cNvPr>
          <p:cNvSpPr txBox="1"/>
          <p:nvPr/>
        </p:nvSpPr>
        <p:spPr>
          <a:xfrm>
            <a:off x="7277967" y="3593282"/>
            <a:ext cx="328936" cy="400110"/>
          </a:xfrm>
          <a:prstGeom prst="rect">
            <a:avLst/>
          </a:prstGeom>
          <a:noFill/>
        </p:spPr>
        <p:txBody>
          <a:bodyPr wrap="none" rtlCol="0" anchor="ctr" anchorCtr="0">
            <a:spAutoFit/>
          </a:bodyPr>
          <a:lstStyle/>
          <a:p>
            <a:pPr algn="ctr"/>
            <a:r>
              <a:rPr lang="en-US" sz="2000" b="1" dirty="0">
                <a:solidFill>
                  <a:srgbClr val="004E82"/>
                </a:solidFill>
                <a:latin typeface="Century Gothic" panose="020B0502020202020204" pitchFamily="34" charset="0"/>
              </a:rPr>
              <a:t>3</a:t>
            </a:r>
          </a:p>
        </p:txBody>
      </p:sp>
      <p:grpSp>
        <p:nvGrpSpPr>
          <p:cNvPr id="107" name="Group 106">
            <a:extLst>
              <a:ext uri="{FF2B5EF4-FFF2-40B4-BE49-F238E27FC236}">
                <a16:creationId xmlns:a16="http://schemas.microsoft.com/office/drawing/2014/main" id="{C26934D2-8EB8-4C90-8370-5A567E562535}"/>
              </a:ext>
            </a:extLst>
          </p:cNvPr>
          <p:cNvGrpSpPr/>
          <p:nvPr/>
        </p:nvGrpSpPr>
        <p:grpSpPr>
          <a:xfrm>
            <a:off x="9845246" y="3503246"/>
            <a:ext cx="580120" cy="580182"/>
            <a:chOff x="3758769" y="3052831"/>
            <a:chExt cx="1508583" cy="1508743"/>
          </a:xfrm>
        </p:grpSpPr>
        <p:sp>
          <p:nvSpPr>
            <p:cNvPr id="109" name="Group">
              <a:extLst>
                <a:ext uri="{FF2B5EF4-FFF2-40B4-BE49-F238E27FC236}">
                  <a16:creationId xmlns:a16="http://schemas.microsoft.com/office/drawing/2014/main" id="{60922A05-82E5-42C1-B186-0B3A8A93EAD0}"/>
                </a:ext>
              </a:extLst>
            </p:cNvPr>
            <p:cNvSpPr/>
            <p:nvPr/>
          </p:nvSpPr>
          <p:spPr>
            <a:xfrm>
              <a:off x="3758769" y="3052831"/>
              <a:ext cx="1508583" cy="1508743"/>
            </a:xfrm>
            <a:prstGeom prst="ellipse">
              <a:avLst/>
            </a:prstGeom>
            <a:solidFill>
              <a:srgbClr val="FFFFFF"/>
            </a:solidFill>
            <a:ln w="6350" cap="flat">
              <a:solidFill>
                <a:srgbClr val="29719F"/>
              </a:solid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10" name="Group 15">
              <a:extLst>
                <a:ext uri="{FF2B5EF4-FFF2-40B4-BE49-F238E27FC236}">
                  <a16:creationId xmlns:a16="http://schemas.microsoft.com/office/drawing/2014/main" id="{6B50A679-40EC-4112-8ECF-32E12247EFC3}"/>
                </a:ext>
              </a:extLst>
            </p:cNvPr>
            <p:cNvGrpSpPr/>
            <p:nvPr/>
          </p:nvGrpSpPr>
          <p:grpSpPr>
            <a:xfrm rot="11920966">
              <a:off x="3848734" y="3133527"/>
              <a:ext cx="1362945" cy="1362946"/>
              <a:chOff x="79557" y="79556"/>
              <a:chExt cx="1362942" cy="1362944"/>
            </a:xfrm>
          </p:grpSpPr>
          <p:sp>
            <p:nvSpPr>
              <p:cNvPr id="111" name="Овал 1">
                <a:extLst>
                  <a:ext uri="{FF2B5EF4-FFF2-40B4-BE49-F238E27FC236}">
                    <a16:creationId xmlns:a16="http://schemas.microsoft.com/office/drawing/2014/main" id="{709D26F3-2E93-4BA7-B958-EB0925B08F7E}"/>
                  </a:ext>
                </a:extLst>
              </p:cNvPr>
              <p:cNvSpPr/>
              <p:nvPr/>
            </p:nvSpPr>
            <p:spPr>
              <a:xfrm rot="9329568">
                <a:off x="79557" y="79556"/>
                <a:ext cx="1362942" cy="1362944"/>
              </a:xfrm>
              <a:prstGeom prst="ellipse">
                <a:avLst/>
              </a:prstGeom>
              <a:gradFill flip="none" rotWithShape="1">
                <a:gsLst>
                  <a:gs pos="0">
                    <a:srgbClr val="29719F"/>
                  </a:gs>
                  <a:gs pos="100000">
                    <a:srgbClr val="004E82">
                      <a:lumMod val="10000"/>
                      <a:lumOff val="90000"/>
                    </a:srgbClr>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112" name="Полилиния 51">
                <a:extLst>
                  <a:ext uri="{FF2B5EF4-FFF2-40B4-BE49-F238E27FC236}">
                    <a16:creationId xmlns:a16="http://schemas.microsoft.com/office/drawing/2014/main" id="{EDD733F3-5C80-4AD7-9842-851514F199AC}"/>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108" name="TextBox 107">
            <a:extLst>
              <a:ext uri="{FF2B5EF4-FFF2-40B4-BE49-F238E27FC236}">
                <a16:creationId xmlns:a16="http://schemas.microsoft.com/office/drawing/2014/main" id="{0C81F331-96F3-4B68-BDEB-903D359C6D69}"/>
              </a:ext>
            </a:extLst>
          </p:cNvPr>
          <p:cNvSpPr txBox="1"/>
          <p:nvPr/>
        </p:nvSpPr>
        <p:spPr>
          <a:xfrm>
            <a:off x="9970838" y="3593282"/>
            <a:ext cx="328936" cy="400110"/>
          </a:xfrm>
          <a:prstGeom prst="rect">
            <a:avLst/>
          </a:prstGeom>
          <a:noFill/>
        </p:spPr>
        <p:txBody>
          <a:bodyPr wrap="none" rtlCol="0" anchor="ctr" anchorCtr="0">
            <a:spAutoFit/>
          </a:bodyPr>
          <a:lstStyle/>
          <a:p>
            <a:pPr algn="ctr"/>
            <a:r>
              <a:rPr lang="en-US" sz="2000" b="1" dirty="0">
                <a:solidFill>
                  <a:srgbClr val="004E82"/>
                </a:solidFill>
                <a:latin typeface="Century Gothic" panose="020B0502020202020204" pitchFamily="34" charset="0"/>
              </a:rPr>
              <a:t>4</a:t>
            </a:r>
          </a:p>
        </p:txBody>
      </p:sp>
      <p:grpSp>
        <p:nvGrpSpPr>
          <p:cNvPr id="113" name="Group 112">
            <a:extLst>
              <a:ext uri="{FF2B5EF4-FFF2-40B4-BE49-F238E27FC236}">
                <a16:creationId xmlns:a16="http://schemas.microsoft.com/office/drawing/2014/main" id="{E0D26555-F28E-4D02-A75D-69410F2C9C3D}"/>
              </a:ext>
            </a:extLst>
          </p:cNvPr>
          <p:cNvGrpSpPr/>
          <p:nvPr/>
        </p:nvGrpSpPr>
        <p:grpSpPr>
          <a:xfrm>
            <a:off x="3338482" y="3826731"/>
            <a:ext cx="129295" cy="1253828"/>
            <a:chOff x="3338482" y="3520647"/>
            <a:chExt cx="129295" cy="1253828"/>
          </a:xfrm>
        </p:grpSpPr>
        <p:grpSp>
          <p:nvGrpSpPr>
            <p:cNvPr id="115" name="Group 114">
              <a:extLst>
                <a:ext uri="{FF2B5EF4-FFF2-40B4-BE49-F238E27FC236}">
                  <a16:creationId xmlns:a16="http://schemas.microsoft.com/office/drawing/2014/main" id="{ED580648-0428-43BB-A881-EFD8B4845040}"/>
                </a:ext>
              </a:extLst>
            </p:cNvPr>
            <p:cNvGrpSpPr/>
            <p:nvPr/>
          </p:nvGrpSpPr>
          <p:grpSpPr>
            <a:xfrm>
              <a:off x="3338482" y="3520647"/>
              <a:ext cx="125400" cy="142944"/>
              <a:chOff x="2305698" y="2863218"/>
              <a:chExt cx="187212" cy="199746"/>
            </a:xfrm>
            <a:solidFill>
              <a:srgbClr val="29719F"/>
            </a:solidFill>
          </p:grpSpPr>
          <p:sp>
            <p:nvSpPr>
              <p:cNvPr id="119" name="Chevron 19">
                <a:extLst>
                  <a:ext uri="{FF2B5EF4-FFF2-40B4-BE49-F238E27FC236}">
                    <a16:creationId xmlns:a16="http://schemas.microsoft.com/office/drawing/2014/main" id="{041F42E7-ED2E-4AC0-9152-F5DC233575A7}"/>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120" name="Chevron 110">
                <a:extLst>
                  <a:ext uri="{FF2B5EF4-FFF2-40B4-BE49-F238E27FC236}">
                    <a16:creationId xmlns:a16="http://schemas.microsoft.com/office/drawing/2014/main" id="{5C001859-F92D-48F3-8368-2140D1B02FEA}"/>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nvGrpSpPr>
            <p:cNvPr id="116" name="Group 115">
              <a:extLst>
                <a:ext uri="{FF2B5EF4-FFF2-40B4-BE49-F238E27FC236}">
                  <a16:creationId xmlns:a16="http://schemas.microsoft.com/office/drawing/2014/main" id="{BD194A21-E3F6-4151-B02A-231EB4F8A454}"/>
                </a:ext>
              </a:extLst>
            </p:cNvPr>
            <p:cNvGrpSpPr/>
            <p:nvPr/>
          </p:nvGrpSpPr>
          <p:grpSpPr>
            <a:xfrm>
              <a:off x="3342377" y="4631531"/>
              <a:ext cx="125400" cy="142944"/>
              <a:chOff x="2305698" y="2863218"/>
              <a:chExt cx="187212" cy="199746"/>
            </a:xfrm>
            <a:solidFill>
              <a:srgbClr val="29719F"/>
            </a:solidFill>
          </p:grpSpPr>
          <p:sp>
            <p:nvSpPr>
              <p:cNvPr id="117" name="Chevron 112">
                <a:extLst>
                  <a:ext uri="{FF2B5EF4-FFF2-40B4-BE49-F238E27FC236}">
                    <a16:creationId xmlns:a16="http://schemas.microsoft.com/office/drawing/2014/main" id="{1722EA80-5030-4C4B-B279-1722CDDA1DE0}"/>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118" name="Chevron 113">
                <a:extLst>
                  <a:ext uri="{FF2B5EF4-FFF2-40B4-BE49-F238E27FC236}">
                    <a16:creationId xmlns:a16="http://schemas.microsoft.com/office/drawing/2014/main" id="{E4400CE6-F4F2-4E64-BF23-14523A56BEFC}"/>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grpSp>
        <p:nvGrpSpPr>
          <p:cNvPr id="122" name="Group 121">
            <a:extLst>
              <a:ext uri="{FF2B5EF4-FFF2-40B4-BE49-F238E27FC236}">
                <a16:creationId xmlns:a16="http://schemas.microsoft.com/office/drawing/2014/main" id="{35E63CBC-C816-45FF-8457-E2740214CE52}"/>
              </a:ext>
            </a:extLst>
          </p:cNvPr>
          <p:cNvGrpSpPr/>
          <p:nvPr/>
        </p:nvGrpSpPr>
        <p:grpSpPr>
          <a:xfrm>
            <a:off x="6031353" y="3826731"/>
            <a:ext cx="129295" cy="1253828"/>
            <a:chOff x="3338482" y="3520647"/>
            <a:chExt cx="129295" cy="1253828"/>
          </a:xfrm>
        </p:grpSpPr>
        <p:grpSp>
          <p:nvGrpSpPr>
            <p:cNvPr id="123" name="Group 122">
              <a:extLst>
                <a:ext uri="{FF2B5EF4-FFF2-40B4-BE49-F238E27FC236}">
                  <a16:creationId xmlns:a16="http://schemas.microsoft.com/office/drawing/2014/main" id="{5B172594-4CC3-42B6-9C51-3B7FFCFB44F5}"/>
                </a:ext>
              </a:extLst>
            </p:cNvPr>
            <p:cNvGrpSpPr/>
            <p:nvPr/>
          </p:nvGrpSpPr>
          <p:grpSpPr>
            <a:xfrm>
              <a:off x="3338482" y="3520647"/>
              <a:ext cx="125400" cy="142944"/>
              <a:chOff x="2305698" y="2863218"/>
              <a:chExt cx="187212" cy="199746"/>
            </a:xfrm>
            <a:solidFill>
              <a:srgbClr val="29719F"/>
            </a:solidFill>
          </p:grpSpPr>
          <p:sp>
            <p:nvSpPr>
              <p:cNvPr id="127" name="Chevron 19">
                <a:extLst>
                  <a:ext uri="{FF2B5EF4-FFF2-40B4-BE49-F238E27FC236}">
                    <a16:creationId xmlns:a16="http://schemas.microsoft.com/office/drawing/2014/main" id="{CADFA743-15B1-4AEB-BC08-31FF42F1BE53}"/>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128" name="Chevron 110">
                <a:extLst>
                  <a:ext uri="{FF2B5EF4-FFF2-40B4-BE49-F238E27FC236}">
                    <a16:creationId xmlns:a16="http://schemas.microsoft.com/office/drawing/2014/main" id="{6C5CC9E2-3318-4E35-8A7A-B4DD74F9162B}"/>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nvGrpSpPr>
            <p:cNvPr id="124" name="Group 123">
              <a:extLst>
                <a:ext uri="{FF2B5EF4-FFF2-40B4-BE49-F238E27FC236}">
                  <a16:creationId xmlns:a16="http://schemas.microsoft.com/office/drawing/2014/main" id="{2C9FD994-3EBE-4029-8B30-3669C1F19F7E}"/>
                </a:ext>
              </a:extLst>
            </p:cNvPr>
            <p:cNvGrpSpPr/>
            <p:nvPr/>
          </p:nvGrpSpPr>
          <p:grpSpPr>
            <a:xfrm>
              <a:off x="3342377" y="4631531"/>
              <a:ext cx="125400" cy="142944"/>
              <a:chOff x="2305698" y="2863218"/>
              <a:chExt cx="187212" cy="199746"/>
            </a:xfrm>
            <a:solidFill>
              <a:srgbClr val="29719F"/>
            </a:solidFill>
          </p:grpSpPr>
          <p:sp>
            <p:nvSpPr>
              <p:cNvPr id="125" name="Chevron 112">
                <a:extLst>
                  <a:ext uri="{FF2B5EF4-FFF2-40B4-BE49-F238E27FC236}">
                    <a16:creationId xmlns:a16="http://schemas.microsoft.com/office/drawing/2014/main" id="{340799D7-D48E-4482-AABE-0D3381C5D779}"/>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126" name="Chevron 113">
                <a:extLst>
                  <a:ext uri="{FF2B5EF4-FFF2-40B4-BE49-F238E27FC236}">
                    <a16:creationId xmlns:a16="http://schemas.microsoft.com/office/drawing/2014/main" id="{A60E98A6-B796-43D1-BD14-17FEA6725541}"/>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grpSp>
        <p:nvGrpSpPr>
          <p:cNvPr id="129" name="Group 128">
            <a:extLst>
              <a:ext uri="{FF2B5EF4-FFF2-40B4-BE49-F238E27FC236}">
                <a16:creationId xmlns:a16="http://schemas.microsoft.com/office/drawing/2014/main" id="{147806E8-78AD-4BC6-A33F-F89104F683A3}"/>
              </a:ext>
            </a:extLst>
          </p:cNvPr>
          <p:cNvGrpSpPr/>
          <p:nvPr/>
        </p:nvGrpSpPr>
        <p:grpSpPr>
          <a:xfrm>
            <a:off x="8724224" y="3826731"/>
            <a:ext cx="129295" cy="1253828"/>
            <a:chOff x="3338482" y="3520647"/>
            <a:chExt cx="129295" cy="1253828"/>
          </a:xfrm>
        </p:grpSpPr>
        <p:grpSp>
          <p:nvGrpSpPr>
            <p:cNvPr id="130" name="Group 129">
              <a:extLst>
                <a:ext uri="{FF2B5EF4-FFF2-40B4-BE49-F238E27FC236}">
                  <a16:creationId xmlns:a16="http://schemas.microsoft.com/office/drawing/2014/main" id="{97483AE4-69CC-4D96-B690-6C1805E09904}"/>
                </a:ext>
              </a:extLst>
            </p:cNvPr>
            <p:cNvGrpSpPr/>
            <p:nvPr/>
          </p:nvGrpSpPr>
          <p:grpSpPr>
            <a:xfrm>
              <a:off x="3338482" y="3520647"/>
              <a:ext cx="125400" cy="142944"/>
              <a:chOff x="2305698" y="2863218"/>
              <a:chExt cx="187212" cy="199746"/>
            </a:xfrm>
            <a:solidFill>
              <a:srgbClr val="29719F"/>
            </a:solidFill>
          </p:grpSpPr>
          <p:sp>
            <p:nvSpPr>
              <p:cNvPr id="134" name="Chevron 19">
                <a:extLst>
                  <a:ext uri="{FF2B5EF4-FFF2-40B4-BE49-F238E27FC236}">
                    <a16:creationId xmlns:a16="http://schemas.microsoft.com/office/drawing/2014/main" id="{F8D8282E-B8C8-4F6C-B747-ECAAFB1C9B7B}"/>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135" name="Chevron 110">
                <a:extLst>
                  <a:ext uri="{FF2B5EF4-FFF2-40B4-BE49-F238E27FC236}">
                    <a16:creationId xmlns:a16="http://schemas.microsoft.com/office/drawing/2014/main" id="{3A0002DF-986F-477E-A43D-B49092BF18A4}"/>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nvGrpSpPr>
            <p:cNvPr id="131" name="Group 130">
              <a:extLst>
                <a:ext uri="{FF2B5EF4-FFF2-40B4-BE49-F238E27FC236}">
                  <a16:creationId xmlns:a16="http://schemas.microsoft.com/office/drawing/2014/main" id="{94D66994-596A-4CE1-AB3F-ECFC7DEE6977}"/>
                </a:ext>
              </a:extLst>
            </p:cNvPr>
            <p:cNvGrpSpPr/>
            <p:nvPr/>
          </p:nvGrpSpPr>
          <p:grpSpPr>
            <a:xfrm>
              <a:off x="3342377" y="4631531"/>
              <a:ext cx="125400" cy="142944"/>
              <a:chOff x="2305698" y="2863218"/>
              <a:chExt cx="187212" cy="199746"/>
            </a:xfrm>
            <a:solidFill>
              <a:srgbClr val="29719F"/>
            </a:solidFill>
          </p:grpSpPr>
          <p:sp>
            <p:nvSpPr>
              <p:cNvPr id="132" name="Chevron 112">
                <a:extLst>
                  <a:ext uri="{FF2B5EF4-FFF2-40B4-BE49-F238E27FC236}">
                    <a16:creationId xmlns:a16="http://schemas.microsoft.com/office/drawing/2014/main" id="{EFEC5866-1C48-4EAE-90CC-7314F88DEE96}"/>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133" name="Chevron 113">
                <a:extLst>
                  <a:ext uri="{FF2B5EF4-FFF2-40B4-BE49-F238E27FC236}">
                    <a16:creationId xmlns:a16="http://schemas.microsoft.com/office/drawing/2014/main" id="{E2F7820D-9C19-4AB3-8B81-77D3EF4C9435}"/>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sp>
        <p:nvSpPr>
          <p:cNvPr id="2" name="Rechteck 149">
            <a:extLst>
              <a:ext uri="{FF2B5EF4-FFF2-40B4-BE49-F238E27FC236}">
                <a16:creationId xmlns:a16="http://schemas.microsoft.com/office/drawing/2014/main" id="{3FFD5CFE-FDEE-FFFC-ECFB-F57D69FA4A8D}"/>
              </a:ext>
            </a:extLst>
          </p:cNvPr>
          <p:cNvSpPr/>
          <p:nvPr/>
        </p:nvSpPr>
        <p:spPr bwMode="gray">
          <a:xfrm>
            <a:off x="4474718" y="411255"/>
            <a:ext cx="7011004" cy="1407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The case framework organizes what areas to be explored to make a  business or consulting recommendation. It simplifies a complex business problem into smaller, separate components that can be tackled one at a time.</a:t>
            </a:r>
          </a:p>
        </p:txBody>
      </p:sp>
    </p:spTree>
    <p:extLst>
      <p:ext uri="{BB962C8B-B14F-4D97-AF65-F5344CB8AC3E}">
        <p14:creationId xmlns:p14="http://schemas.microsoft.com/office/powerpoint/2010/main" val="1573494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6">
            <a:extLst>
              <a:ext uri="{FF2B5EF4-FFF2-40B4-BE49-F238E27FC236}">
                <a16:creationId xmlns:a16="http://schemas.microsoft.com/office/drawing/2014/main" id="{57119910-E7FE-47C9-B5EB-5EC74E0E96E7}"/>
              </a:ext>
            </a:extLst>
          </p:cNvPr>
          <p:cNvSpPr/>
          <p:nvPr/>
        </p:nvSpPr>
        <p:spPr>
          <a:xfrm>
            <a:off x="857569" y="2754055"/>
            <a:ext cx="2398249" cy="1159748"/>
          </a:xfrm>
          <a:prstGeom prst="roundRect">
            <a:avLst/>
          </a:prstGeom>
          <a:solidFill>
            <a:srgbClr val="DFE1E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marL="0" marR="0" lvl="0" indent="0" algn="ctr" defTabSz="914384" rtl="0" eaLnBrk="1" fontAlgn="auto" latinLnBrk="0" hangingPunct="0">
              <a:lnSpc>
                <a:spcPct val="100000"/>
              </a:lnSpc>
              <a:spcBef>
                <a:spcPts val="0"/>
              </a:spcBef>
              <a:spcAft>
                <a:spcPts val="0"/>
              </a:spcAft>
              <a:buClrTx/>
              <a:buSzTx/>
              <a:buFontTx/>
              <a:buNone/>
              <a:tabLst/>
              <a:defRPr/>
            </a:pPr>
            <a:endParaRPr kumimoji="0" lang="en-US" sz="1300" b="1" i="0" u="none" strike="noStrike" kern="0" cap="none" spc="0" normalizeH="0" baseline="0" noProof="0" dirty="0">
              <a:ln>
                <a:noFill/>
              </a:ln>
              <a:solidFill>
                <a:schemeClr val="accent1"/>
              </a:solidFill>
              <a:effectLst/>
              <a:uLnTx/>
              <a:uFillTx/>
              <a:latin typeface="Century Gothic" panose="020B0502020202020204" pitchFamily="34" charset="0"/>
              <a:ea typeface="Calibri Light"/>
              <a:cs typeface="Calibri Light"/>
              <a:sym typeface="Calibri Light"/>
            </a:endParaRPr>
          </a:p>
        </p:txBody>
      </p:sp>
      <p:sp>
        <p:nvSpPr>
          <p:cNvPr id="16" name="Rounded Rectangle 6">
            <a:extLst>
              <a:ext uri="{FF2B5EF4-FFF2-40B4-BE49-F238E27FC236}">
                <a16:creationId xmlns:a16="http://schemas.microsoft.com/office/drawing/2014/main" id="{A5252B85-AF7D-497A-BB0A-6C88842710FF}"/>
              </a:ext>
            </a:extLst>
          </p:cNvPr>
          <p:cNvSpPr/>
          <p:nvPr/>
        </p:nvSpPr>
        <p:spPr>
          <a:xfrm>
            <a:off x="3550440" y="2754055"/>
            <a:ext cx="2398249" cy="1159748"/>
          </a:xfrm>
          <a:prstGeom prst="roundRect">
            <a:avLst/>
          </a:prstGeom>
          <a:solidFill>
            <a:srgbClr val="DFE1E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marL="0" marR="0" lvl="0" indent="0" algn="ctr" defTabSz="914384" rtl="0" eaLnBrk="1" fontAlgn="auto" latinLnBrk="0" hangingPunct="0">
              <a:lnSpc>
                <a:spcPct val="100000"/>
              </a:lnSpc>
              <a:spcBef>
                <a:spcPts val="0"/>
              </a:spcBef>
              <a:spcAft>
                <a:spcPts val="0"/>
              </a:spcAft>
              <a:buClrTx/>
              <a:buSzTx/>
              <a:buFontTx/>
              <a:buNone/>
              <a:tabLst/>
              <a:defRPr/>
            </a:pPr>
            <a:endParaRPr kumimoji="0" lang="en-US" sz="1300" b="1" i="0" u="none" strike="noStrike" kern="0" cap="none" spc="0" normalizeH="0" baseline="0" noProof="0" dirty="0">
              <a:ln>
                <a:noFill/>
              </a:ln>
              <a:solidFill>
                <a:schemeClr val="accent1"/>
              </a:solidFill>
              <a:effectLst/>
              <a:uLnTx/>
              <a:uFillTx/>
              <a:latin typeface="Century Gothic" panose="020B0502020202020204" pitchFamily="34" charset="0"/>
              <a:ea typeface="Calibri Light"/>
              <a:cs typeface="Calibri Light"/>
              <a:sym typeface="Calibri Light"/>
            </a:endParaRPr>
          </a:p>
        </p:txBody>
      </p:sp>
      <p:sp>
        <p:nvSpPr>
          <p:cNvPr id="19" name="Rounded Rectangle 6">
            <a:extLst>
              <a:ext uri="{FF2B5EF4-FFF2-40B4-BE49-F238E27FC236}">
                <a16:creationId xmlns:a16="http://schemas.microsoft.com/office/drawing/2014/main" id="{5E31B447-3017-448F-8264-C7FBEC44CE04}"/>
              </a:ext>
            </a:extLst>
          </p:cNvPr>
          <p:cNvSpPr/>
          <p:nvPr/>
        </p:nvSpPr>
        <p:spPr>
          <a:xfrm>
            <a:off x="6243311" y="2754055"/>
            <a:ext cx="2398249" cy="1159748"/>
          </a:xfrm>
          <a:prstGeom prst="roundRect">
            <a:avLst/>
          </a:prstGeom>
          <a:solidFill>
            <a:srgbClr val="DFE1E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marL="0" marR="0" lvl="0" indent="0" algn="ctr" defTabSz="914384" rtl="0" eaLnBrk="1" fontAlgn="auto" latinLnBrk="0" hangingPunct="0">
              <a:lnSpc>
                <a:spcPct val="100000"/>
              </a:lnSpc>
              <a:spcBef>
                <a:spcPts val="0"/>
              </a:spcBef>
              <a:spcAft>
                <a:spcPts val="0"/>
              </a:spcAft>
              <a:buClrTx/>
              <a:buSzTx/>
              <a:buFontTx/>
              <a:buNone/>
              <a:tabLst/>
              <a:defRPr/>
            </a:pPr>
            <a:endParaRPr kumimoji="0" lang="en-US" sz="1300" b="1" i="0" u="none" strike="noStrike" kern="0" cap="none" spc="0" normalizeH="0" baseline="0" noProof="0" dirty="0">
              <a:ln>
                <a:noFill/>
              </a:ln>
              <a:solidFill>
                <a:schemeClr val="accent1"/>
              </a:solidFill>
              <a:effectLst/>
              <a:uLnTx/>
              <a:uFillTx/>
              <a:latin typeface="Century Gothic" panose="020B0502020202020204" pitchFamily="34" charset="0"/>
              <a:ea typeface="Calibri Light"/>
              <a:cs typeface="Calibri Light"/>
              <a:sym typeface="Calibri Light"/>
            </a:endParaRPr>
          </a:p>
        </p:txBody>
      </p:sp>
      <p:sp>
        <p:nvSpPr>
          <p:cNvPr id="22" name="Rounded Rectangle 6">
            <a:extLst>
              <a:ext uri="{FF2B5EF4-FFF2-40B4-BE49-F238E27FC236}">
                <a16:creationId xmlns:a16="http://schemas.microsoft.com/office/drawing/2014/main" id="{3EC2AB14-029A-44F7-AAEE-A9A20DFB5391}"/>
              </a:ext>
            </a:extLst>
          </p:cNvPr>
          <p:cNvSpPr/>
          <p:nvPr/>
        </p:nvSpPr>
        <p:spPr>
          <a:xfrm>
            <a:off x="8936181" y="2754055"/>
            <a:ext cx="2398249" cy="1159748"/>
          </a:xfrm>
          <a:prstGeom prst="roundRect">
            <a:avLst/>
          </a:prstGeom>
          <a:solidFill>
            <a:srgbClr val="DFE1E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marL="0" marR="0" lvl="0" indent="0" algn="ctr" defTabSz="914384" rtl="0" eaLnBrk="1" fontAlgn="auto" latinLnBrk="0" hangingPunct="0">
              <a:lnSpc>
                <a:spcPct val="100000"/>
              </a:lnSpc>
              <a:spcBef>
                <a:spcPts val="0"/>
              </a:spcBef>
              <a:spcAft>
                <a:spcPts val="0"/>
              </a:spcAft>
              <a:buClrTx/>
              <a:buSzTx/>
              <a:buFontTx/>
              <a:buNone/>
              <a:tabLst/>
              <a:defRPr/>
            </a:pPr>
            <a:endParaRPr kumimoji="0" lang="en-US" sz="1300" b="1" i="0" u="none" strike="noStrike" kern="0" cap="none" spc="0" normalizeH="0" baseline="0" noProof="0" dirty="0">
              <a:ln>
                <a:noFill/>
              </a:ln>
              <a:solidFill>
                <a:schemeClr val="accent1"/>
              </a:solidFill>
              <a:effectLst/>
              <a:uLnTx/>
              <a:uFillTx/>
              <a:latin typeface="Century Gothic" panose="020B0502020202020204" pitchFamily="34" charset="0"/>
              <a:ea typeface="Calibri Light"/>
              <a:cs typeface="Calibri Light"/>
              <a:sym typeface="Calibri Light"/>
            </a:endParaRPr>
          </a:p>
        </p:txBody>
      </p:sp>
      <p:sp>
        <p:nvSpPr>
          <p:cNvPr id="9" name="Rounded Rectangle 11">
            <a:extLst>
              <a:ext uri="{FF2B5EF4-FFF2-40B4-BE49-F238E27FC236}">
                <a16:creationId xmlns:a16="http://schemas.microsoft.com/office/drawing/2014/main" id="{2756ADF1-E92A-4282-8A6D-7BC7F9D9EE5B}"/>
              </a:ext>
            </a:extLst>
          </p:cNvPr>
          <p:cNvSpPr/>
          <p:nvPr/>
        </p:nvSpPr>
        <p:spPr>
          <a:xfrm>
            <a:off x="857569" y="3723660"/>
            <a:ext cx="2398249" cy="2621874"/>
          </a:xfrm>
          <a:prstGeom prst="roundRect">
            <a:avLst>
              <a:gd name="adj" fmla="val 3362"/>
            </a:avLst>
          </a:prstGeom>
          <a:solidFill>
            <a:schemeClr val="bg1"/>
          </a:solidFill>
          <a:ln w="12700" cap="flat">
            <a:solidFill>
              <a:srgbClr val="A3AAAB"/>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marR="0" lvl="0" indent="-182880" defTabSz="914384" rtl="0" eaLnBrk="1" fontAlgn="auto" latinLnBrk="0" hangingPunct="0">
              <a:lnSpc>
                <a:spcPts val="1800"/>
              </a:lnSpc>
              <a:spcBef>
                <a:spcPts val="0"/>
              </a:spcBef>
              <a:spcAft>
                <a:spcPts val="800"/>
              </a:spcAft>
              <a:buClrTx/>
              <a:buSzTx/>
              <a:buFont typeface="Arial" panose="020B0604020202020204" pitchFamily="34" charset="0"/>
              <a:buChar char="•"/>
              <a:tabLst/>
              <a:defRPr/>
            </a:pPr>
            <a:endParaRPr kumimoji="0" lang="en-US" sz="1300" i="0" u="none" strike="noStrike" kern="0" cap="none" spc="0" normalizeH="0" baseline="0" noProof="0" dirty="0">
              <a:ln>
                <a:noFill/>
              </a:ln>
              <a:effectLst/>
              <a:uLnTx/>
              <a:uFillTx/>
              <a:latin typeface="Century Gothic" panose="020B0502020202020204" pitchFamily="34" charset="0"/>
              <a:ea typeface="Calibri Light"/>
              <a:cs typeface="Calibri Light"/>
              <a:sym typeface="Calibri Light"/>
            </a:endParaRPr>
          </a:p>
        </p:txBody>
      </p:sp>
      <p:sp>
        <p:nvSpPr>
          <p:cNvPr id="14" name="Rounded Rectangle 11">
            <a:extLst>
              <a:ext uri="{FF2B5EF4-FFF2-40B4-BE49-F238E27FC236}">
                <a16:creationId xmlns:a16="http://schemas.microsoft.com/office/drawing/2014/main" id="{0055C66E-8D3D-4FA9-B3D8-05F152C61CCB}"/>
              </a:ext>
            </a:extLst>
          </p:cNvPr>
          <p:cNvSpPr/>
          <p:nvPr/>
        </p:nvSpPr>
        <p:spPr>
          <a:xfrm>
            <a:off x="3550440" y="3723660"/>
            <a:ext cx="2398249" cy="2621874"/>
          </a:xfrm>
          <a:prstGeom prst="roundRect">
            <a:avLst>
              <a:gd name="adj" fmla="val 3362"/>
            </a:avLst>
          </a:prstGeom>
          <a:solidFill>
            <a:schemeClr val="bg1"/>
          </a:solidFill>
          <a:ln w="12700" cap="flat">
            <a:solidFill>
              <a:srgbClr val="A3AAAB"/>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indent="-182880" defTabSz="914384" hangingPunct="0">
              <a:lnSpc>
                <a:spcPts val="1800"/>
              </a:lnSpc>
              <a:spcAft>
                <a:spcPts val="800"/>
              </a:spcAft>
              <a:buFont typeface="Arial" panose="020B0604020202020204" pitchFamily="34" charset="0"/>
              <a:buChar char="•"/>
            </a:pPr>
            <a:endParaRPr lang="en-US" sz="1300" kern="0" dirty="0">
              <a:latin typeface="Century Gothic" panose="020B0502020202020204" pitchFamily="34" charset="0"/>
              <a:ea typeface="Calibri Light"/>
              <a:cs typeface="Calibri Light"/>
              <a:sym typeface="Calibri Light"/>
            </a:endParaRPr>
          </a:p>
        </p:txBody>
      </p:sp>
      <p:sp>
        <p:nvSpPr>
          <p:cNvPr id="17" name="Rounded Rectangle 11">
            <a:extLst>
              <a:ext uri="{FF2B5EF4-FFF2-40B4-BE49-F238E27FC236}">
                <a16:creationId xmlns:a16="http://schemas.microsoft.com/office/drawing/2014/main" id="{2C3BFF9F-C20F-4901-9040-C2A729027960}"/>
              </a:ext>
            </a:extLst>
          </p:cNvPr>
          <p:cNvSpPr/>
          <p:nvPr/>
        </p:nvSpPr>
        <p:spPr>
          <a:xfrm>
            <a:off x="6243311" y="3723660"/>
            <a:ext cx="2398249" cy="2621874"/>
          </a:xfrm>
          <a:prstGeom prst="roundRect">
            <a:avLst>
              <a:gd name="adj" fmla="val 3362"/>
            </a:avLst>
          </a:prstGeom>
          <a:solidFill>
            <a:schemeClr val="bg1"/>
          </a:solidFill>
          <a:ln w="12700" cap="flat">
            <a:solidFill>
              <a:srgbClr val="A3AAAB"/>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indent="-182880" defTabSz="914384" hangingPunct="0">
              <a:lnSpc>
                <a:spcPts val="1800"/>
              </a:lnSpc>
              <a:spcAft>
                <a:spcPts val="800"/>
              </a:spcAft>
              <a:buFont typeface="Arial" panose="020B0604020202020204" pitchFamily="34" charset="0"/>
              <a:buChar char="•"/>
            </a:pPr>
            <a:endParaRPr lang="en-US" sz="1300" kern="0" dirty="0">
              <a:latin typeface="Century Gothic" panose="020B0502020202020204" pitchFamily="34" charset="0"/>
              <a:ea typeface="Calibri Light"/>
              <a:cs typeface="Calibri Light"/>
              <a:sym typeface="Calibri Light"/>
            </a:endParaRPr>
          </a:p>
        </p:txBody>
      </p:sp>
      <p:sp>
        <p:nvSpPr>
          <p:cNvPr id="20" name="Rounded Rectangle 11">
            <a:extLst>
              <a:ext uri="{FF2B5EF4-FFF2-40B4-BE49-F238E27FC236}">
                <a16:creationId xmlns:a16="http://schemas.microsoft.com/office/drawing/2014/main" id="{D8FC2EDB-2A06-4129-A491-613FCDF71F69}"/>
              </a:ext>
            </a:extLst>
          </p:cNvPr>
          <p:cNvSpPr/>
          <p:nvPr/>
        </p:nvSpPr>
        <p:spPr>
          <a:xfrm>
            <a:off x="8936181" y="3723660"/>
            <a:ext cx="2398249" cy="2621874"/>
          </a:xfrm>
          <a:prstGeom prst="roundRect">
            <a:avLst>
              <a:gd name="adj" fmla="val 3362"/>
            </a:avLst>
          </a:prstGeom>
          <a:solidFill>
            <a:schemeClr val="bg1"/>
          </a:solidFill>
          <a:ln w="12700" cap="flat">
            <a:solidFill>
              <a:srgbClr val="A3AAAB"/>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indent="-182880" defTabSz="914384" hangingPunct="0">
              <a:lnSpc>
                <a:spcPts val="1800"/>
              </a:lnSpc>
              <a:spcAft>
                <a:spcPts val="800"/>
              </a:spcAft>
              <a:buFont typeface="Arial" panose="020B0604020202020204" pitchFamily="34" charset="0"/>
              <a:buChar char="•"/>
            </a:pPr>
            <a:endParaRPr lang="en-US" sz="1300" kern="0" dirty="0">
              <a:latin typeface="Century Gothic" panose="020B0502020202020204" pitchFamily="34" charset="0"/>
              <a:ea typeface="Calibri Light"/>
              <a:cs typeface="Calibri Light"/>
              <a:sym typeface="Calibri Light"/>
            </a:endParaRPr>
          </a:p>
        </p:txBody>
      </p:sp>
      <p:sp>
        <p:nvSpPr>
          <p:cNvPr id="34" name="Rechteck 86">
            <a:extLst>
              <a:ext uri="{FF2B5EF4-FFF2-40B4-BE49-F238E27FC236}">
                <a16:creationId xmlns:a16="http://schemas.microsoft.com/office/drawing/2014/main" id="{9C8CAC7A-23A8-4CD1-8B90-798987945824}"/>
              </a:ext>
            </a:extLst>
          </p:cNvPr>
          <p:cNvSpPr/>
          <p:nvPr/>
        </p:nvSpPr>
        <p:spPr bwMode="gray">
          <a:xfrm>
            <a:off x="-428" y="3126"/>
            <a:ext cx="12179728" cy="163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35" name="Titel 1">
            <a:extLst>
              <a:ext uri="{FF2B5EF4-FFF2-40B4-BE49-F238E27FC236}">
                <a16:creationId xmlns:a16="http://schemas.microsoft.com/office/drawing/2014/main" id="{7499B286-CCE7-4A89-AFA6-31503748AC34}"/>
              </a:ext>
            </a:extLst>
          </p:cNvPr>
          <p:cNvSpPr txBox="1">
            <a:spLocks/>
          </p:cNvSpPr>
          <p:nvPr/>
        </p:nvSpPr>
        <p:spPr bwMode="gray">
          <a:xfrm>
            <a:off x="912834" y="558213"/>
            <a:ext cx="3790630" cy="52587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b="1" dirty="0">
                <a:latin typeface="Century Gothic" panose="020B0502020202020204" pitchFamily="34" charset="0"/>
              </a:rPr>
              <a:t>CASE FRAMEWORK</a:t>
            </a:r>
          </a:p>
        </p:txBody>
      </p:sp>
      <p:sp>
        <p:nvSpPr>
          <p:cNvPr id="36" name="Rechteck 149">
            <a:extLst>
              <a:ext uri="{FF2B5EF4-FFF2-40B4-BE49-F238E27FC236}">
                <a16:creationId xmlns:a16="http://schemas.microsoft.com/office/drawing/2014/main" id="{FCB213BE-02A7-4D84-9DE6-302A2E916EC1}"/>
              </a:ext>
            </a:extLst>
          </p:cNvPr>
          <p:cNvSpPr/>
          <p:nvPr/>
        </p:nvSpPr>
        <p:spPr bwMode="gray">
          <a:xfrm>
            <a:off x="4474718" y="117609"/>
            <a:ext cx="7011004" cy="1407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The case framework organizes what areas to be explored to make a  business or consulting recommendation. It simplifies a complex business problem into smaller, separate components that can be tackled one at a time.</a:t>
            </a:r>
          </a:p>
        </p:txBody>
      </p:sp>
      <p:sp>
        <p:nvSpPr>
          <p:cNvPr id="7" name="Rechteck 13">
            <a:extLst>
              <a:ext uri="{FF2B5EF4-FFF2-40B4-BE49-F238E27FC236}">
                <a16:creationId xmlns:a16="http://schemas.microsoft.com/office/drawing/2014/main" id="{BFBB09DB-2354-46C9-B63A-B503E4E1B04C}"/>
              </a:ext>
            </a:extLst>
          </p:cNvPr>
          <p:cNvSpPr/>
          <p:nvPr/>
        </p:nvSpPr>
        <p:spPr bwMode="gray">
          <a:xfrm>
            <a:off x="857569" y="2187137"/>
            <a:ext cx="2398249" cy="757061"/>
          </a:xfrm>
          <a:prstGeom prst="roundRect">
            <a:avLst>
              <a:gd name="adj" fmla="val 10802"/>
            </a:avLst>
          </a:prstGeom>
          <a:solidFill>
            <a:srgbClr val="29719F"/>
          </a:solidFill>
          <a:ln w="12700">
            <a:noFill/>
            <a:prstDash val="sysDash"/>
          </a:ln>
        </p:spPr>
        <p:txBody>
          <a:bodyPr wrap="square" anchor="ctr">
            <a:noAutofit/>
          </a:bodyPr>
          <a:lstStyle/>
          <a:p>
            <a:pPr marL="0" marR="0" lvl="0" indent="0" algn="ctr" defTabSz="913577" rtl="0" eaLnBrk="1" fontAlgn="auto" latinLnBrk="0" hangingPunct="1">
              <a:lnSpc>
                <a:spcPct val="100000"/>
              </a:lnSpc>
              <a:spcBef>
                <a:spcPts val="0"/>
              </a:spcBef>
              <a:spcAft>
                <a:spcPts val="999"/>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Market Attractiveness</a:t>
            </a:r>
            <a:endParaRPr kumimoji="0" lang="en-US" sz="14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sp>
        <p:nvSpPr>
          <p:cNvPr id="10" name="Rechteck 13">
            <a:extLst>
              <a:ext uri="{FF2B5EF4-FFF2-40B4-BE49-F238E27FC236}">
                <a16:creationId xmlns:a16="http://schemas.microsoft.com/office/drawing/2014/main" id="{C62273A0-2C85-4009-BDAD-F002CE6DD85A}"/>
              </a:ext>
            </a:extLst>
          </p:cNvPr>
          <p:cNvSpPr/>
          <p:nvPr/>
        </p:nvSpPr>
        <p:spPr bwMode="gray">
          <a:xfrm>
            <a:off x="3550440" y="2187137"/>
            <a:ext cx="2398249" cy="757061"/>
          </a:xfrm>
          <a:prstGeom prst="roundRect">
            <a:avLst>
              <a:gd name="adj" fmla="val 10802"/>
            </a:avLst>
          </a:prstGeom>
          <a:solidFill>
            <a:srgbClr val="29719F"/>
          </a:solidFill>
          <a:ln w="12700">
            <a:noFill/>
            <a:prstDash val="sysDash"/>
          </a:ln>
        </p:spPr>
        <p:txBody>
          <a:bodyPr wrap="square" anchor="ctr">
            <a:noAutofit/>
          </a:bodyPr>
          <a:lstStyle/>
          <a:p>
            <a:pPr marL="0" marR="0" lvl="0" indent="0" algn="ctr" defTabSz="913577" rtl="0" eaLnBrk="1" fontAlgn="auto" latinLnBrk="0" hangingPunct="1">
              <a:lnSpc>
                <a:spcPct val="100000"/>
              </a:lnSpc>
              <a:spcBef>
                <a:spcPts val="0"/>
              </a:spcBef>
              <a:spcAft>
                <a:spcPts val="999"/>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Competitive Landscape</a:t>
            </a:r>
            <a:endParaRPr kumimoji="0" lang="en-US" sz="14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sp>
        <p:nvSpPr>
          <p:cNvPr id="11" name="Rechteck 13">
            <a:extLst>
              <a:ext uri="{FF2B5EF4-FFF2-40B4-BE49-F238E27FC236}">
                <a16:creationId xmlns:a16="http://schemas.microsoft.com/office/drawing/2014/main" id="{A952F7FF-2CE6-4D07-BE6D-654444047854}"/>
              </a:ext>
            </a:extLst>
          </p:cNvPr>
          <p:cNvSpPr/>
          <p:nvPr/>
        </p:nvSpPr>
        <p:spPr bwMode="gray">
          <a:xfrm>
            <a:off x="6243311" y="2187137"/>
            <a:ext cx="2398249" cy="757061"/>
          </a:xfrm>
          <a:prstGeom prst="roundRect">
            <a:avLst>
              <a:gd name="adj" fmla="val 10802"/>
            </a:avLst>
          </a:prstGeom>
          <a:solidFill>
            <a:srgbClr val="29719F"/>
          </a:solidFill>
          <a:ln w="12700">
            <a:noFill/>
            <a:prstDash val="sysDash"/>
          </a:ln>
        </p:spPr>
        <p:txBody>
          <a:bodyPr wrap="square" anchor="ctr">
            <a:noAutofit/>
          </a:bodyPr>
          <a:lstStyle/>
          <a:p>
            <a:pPr marL="0" marR="0" lvl="0" indent="0" algn="ctr" defTabSz="913577" rtl="0" eaLnBrk="1" fontAlgn="auto" latinLnBrk="0" hangingPunct="1">
              <a:lnSpc>
                <a:spcPct val="100000"/>
              </a:lnSpc>
              <a:spcBef>
                <a:spcPts val="0"/>
              </a:spcBef>
              <a:spcAft>
                <a:spcPts val="999"/>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Our Client’s Capabilities</a:t>
            </a:r>
            <a:endParaRPr kumimoji="0" lang="en-US" sz="14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sp>
        <p:nvSpPr>
          <p:cNvPr id="12" name="Rechteck 13">
            <a:extLst>
              <a:ext uri="{FF2B5EF4-FFF2-40B4-BE49-F238E27FC236}">
                <a16:creationId xmlns:a16="http://schemas.microsoft.com/office/drawing/2014/main" id="{7076EB7B-4794-4A32-B2FE-587BEFD22F00}"/>
              </a:ext>
            </a:extLst>
          </p:cNvPr>
          <p:cNvSpPr/>
          <p:nvPr/>
        </p:nvSpPr>
        <p:spPr bwMode="gray">
          <a:xfrm>
            <a:off x="8936182" y="2187137"/>
            <a:ext cx="2398249" cy="757061"/>
          </a:xfrm>
          <a:prstGeom prst="roundRect">
            <a:avLst>
              <a:gd name="adj" fmla="val 10802"/>
            </a:avLst>
          </a:prstGeom>
          <a:solidFill>
            <a:srgbClr val="29719F"/>
          </a:solidFill>
          <a:ln w="12700">
            <a:noFill/>
            <a:prstDash val="sysDash"/>
          </a:ln>
        </p:spPr>
        <p:txBody>
          <a:bodyPr wrap="square" anchor="ctr">
            <a:noAutofit/>
          </a:bodyPr>
          <a:lstStyle/>
          <a:p>
            <a:pPr marL="0" marR="0" lvl="0" indent="0" algn="ctr" defTabSz="913577" rtl="0" eaLnBrk="1" fontAlgn="auto" latinLnBrk="0" hangingPunct="1">
              <a:lnSpc>
                <a:spcPct val="100000"/>
              </a:lnSpc>
              <a:spcBef>
                <a:spcPts val="0"/>
              </a:spcBef>
              <a:spcAft>
                <a:spcPts val="999"/>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rPr>
              <a:t>Profitability</a:t>
            </a:r>
            <a:endParaRPr kumimoji="0" lang="en-US" sz="14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sym typeface="Century Gothic"/>
            </a:endParaRPr>
          </a:p>
        </p:txBody>
      </p:sp>
      <p:grpSp>
        <p:nvGrpSpPr>
          <p:cNvPr id="37" name="Group 36">
            <a:extLst>
              <a:ext uri="{FF2B5EF4-FFF2-40B4-BE49-F238E27FC236}">
                <a16:creationId xmlns:a16="http://schemas.microsoft.com/office/drawing/2014/main" id="{CBC230F4-3F9D-46C0-A23A-1E988D7D4C46}"/>
              </a:ext>
            </a:extLst>
          </p:cNvPr>
          <p:cNvGrpSpPr/>
          <p:nvPr/>
        </p:nvGrpSpPr>
        <p:grpSpPr>
          <a:xfrm>
            <a:off x="857569" y="2754055"/>
            <a:ext cx="10476861" cy="3591479"/>
            <a:chOff x="3200554" y="2754055"/>
            <a:chExt cx="10476861" cy="3591479"/>
          </a:xfrm>
          <a:noFill/>
        </p:grpSpPr>
        <p:sp>
          <p:nvSpPr>
            <p:cNvPr id="38" name="Rounded Rectangle 6">
              <a:extLst>
                <a:ext uri="{FF2B5EF4-FFF2-40B4-BE49-F238E27FC236}">
                  <a16:creationId xmlns:a16="http://schemas.microsoft.com/office/drawing/2014/main" id="{1846633F-7BF6-4BBD-8AC8-437A9800245E}"/>
                </a:ext>
              </a:extLst>
            </p:cNvPr>
            <p:cNvSpPr/>
            <p:nvPr/>
          </p:nvSpPr>
          <p:spPr>
            <a:xfrm>
              <a:off x="3200554" y="2754055"/>
              <a:ext cx="2398249" cy="1159748"/>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marL="0" marR="0" lvl="0" indent="0" algn="ctr" defTabSz="914384" rtl="0" eaLnBrk="1" fontAlgn="auto" latinLnBrk="0" hangingPunct="0">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chemeClr val="accent1"/>
                  </a:solidFill>
                  <a:effectLst/>
                  <a:uLnTx/>
                  <a:uFillTx/>
                  <a:latin typeface="Century Gothic" panose="020B0502020202020204" pitchFamily="34" charset="0"/>
                  <a:ea typeface="Calibri Light"/>
                  <a:cs typeface="Calibri Light"/>
                  <a:sym typeface="Calibri Light"/>
                </a:rPr>
                <a:t>Is this and attractive market?</a:t>
              </a:r>
            </a:p>
          </p:txBody>
        </p:sp>
        <p:sp>
          <p:nvSpPr>
            <p:cNvPr id="39" name="Rounded Rectangle 6">
              <a:extLst>
                <a:ext uri="{FF2B5EF4-FFF2-40B4-BE49-F238E27FC236}">
                  <a16:creationId xmlns:a16="http://schemas.microsoft.com/office/drawing/2014/main" id="{3BF640CB-7143-4BA4-A7F4-B42216318D1C}"/>
                </a:ext>
              </a:extLst>
            </p:cNvPr>
            <p:cNvSpPr/>
            <p:nvPr/>
          </p:nvSpPr>
          <p:spPr>
            <a:xfrm>
              <a:off x="5893425" y="2754055"/>
              <a:ext cx="2398249" cy="1159748"/>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marL="0" marR="0" lvl="0" indent="0" algn="ctr" defTabSz="914384" rtl="0" eaLnBrk="1" fontAlgn="auto" latinLnBrk="0" hangingPunct="0">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chemeClr val="accent1"/>
                  </a:solidFill>
                  <a:effectLst/>
                  <a:uLnTx/>
                  <a:uFillTx/>
                  <a:latin typeface="Century Gothic" panose="020B0502020202020204" pitchFamily="34" charset="0"/>
                  <a:ea typeface="Calibri Light"/>
                  <a:cs typeface="Calibri Light"/>
                  <a:sym typeface="Calibri Light"/>
                </a:rPr>
                <a:t>Is there heavy competition?</a:t>
              </a:r>
            </a:p>
          </p:txBody>
        </p:sp>
        <p:sp>
          <p:nvSpPr>
            <p:cNvPr id="40" name="Rounded Rectangle 6">
              <a:extLst>
                <a:ext uri="{FF2B5EF4-FFF2-40B4-BE49-F238E27FC236}">
                  <a16:creationId xmlns:a16="http://schemas.microsoft.com/office/drawing/2014/main" id="{2AB3AE82-1D6D-4E5D-A974-A7BF65B47901}"/>
                </a:ext>
              </a:extLst>
            </p:cNvPr>
            <p:cNvSpPr/>
            <p:nvPr/>
          </p:nvSpPr>
          <p:spPr>
            <a:xfrm>
              <a:off x="8586296" y="2754055"/>
              <a:ext cx="2398249" cy="1159748"/>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marL="0" marR="0" lvl="0" indent="0" algn="ctr" defTabSz="914384" rtl="0" eaLnBrk="1" fontAlgn="auto" latinLnBrk="0" hangingPunct="0">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chemeClr val="accent1"/>
                  </a:solidFill>
                  <a:effectLst/>
                  <a:uLnTx/>
                  <a:uFillTx/>
                  <a:latin typeface="Century Gothic" panose="020B0502020202020204" pitchFamily="34" charset="0"/>
                  <a:ea typeface="Calibri Light"/>
                  <a:cs typeface="Calibri Light"/>
                  <a:sym typeface="Calibri Light"/>
                </a:rPr>
                <a:t>Do we have the capabilities to enter?</a:t>
              </a:r>
            </a:p>
          </p:txBody>
        </p:sp>
        <p:sp>
          <p:nvSpPr>
            <p:cNvPr id="41" name="Rounded Rectangle 6">
              <a:extLst>
                <a:ext uri="{FF2B5EF4-FFF2-40B4-BE49-F238E27FC236}">
                  <a16:creationId xmlns:a16="http://schemas.microsoft.com/office/drawing/2014/main" id="{55773A04-F9DB-486E-BD3D-294F25F1D244}"/>
                </a:ext>
              </a:extLst>
            </p:cNvPr>
            <p:cNvSpPr/>
            <p:nvPr/>
          </p:nvSpPr>
          <p:spPr>
            <a:xfrm>
              <a:off x="11279166" y="2754055"/>
              <a:ext cx="2398249" cy="1159748"/>
            </a:xfrm>
            <a:prstGeom prst="rect">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137160" bIns="36000" numCol="1" spcCol="38100" rtlCol="0" anchor="ctr">
              <a:noAutofit/>
            </a:bodyPr>
            <a:lstStyle/>
            <a:p>
              <a:pPr marL="0" marR="0" lvl="0" indent="0" algn="ctr" defTabSz="914384" rtl="0" eaLnBrk="1" fontAlgn="auto" latinLnBrk="0" hangingPunct="0">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chemeClr val="accent1"/>
                  </a:solidFill>
                  <a:effectLst/>
                  <a:uLnTx/>
                  <a:uFillTx/>
                  <a:latin typeface="Century Gothic" panose="020B0502020202020204" pitchFamily="34" charset="0"/>
                  <a:ea typeface="Calibri Light"/>
                  <a:cs typeface="Calibri Light"/>
                  <a:sym typeface="Calibri Light"/>
                </a:rPr>
                <a:t>Will entering be profitable?</a:t>
              </a:r>
            </a:p>
          </p:txBody>
        </p:sp>
        <p:sp>
          <p:nvSpPr>
            <p:cNvPr id="42" name="Rounded Rectangle 11">
              <a:extLst>
                <a:ext uri="{FF2B5EF4-FFF2-40B4-BE49-F238E27FC236}">
                  <a16:creationId xmlns:a16="http://schemas.microsoft.com/office/drawing/2014/main" id="{85AD5390-48CB-4CFD-B3E2-55B087D0F191}"/>
                </a:ext>
              </a:extLst>
            </p:cNvPr>
            <p:cNvSpPr/>
            <p:nvPr/>
          </p:nvSpPr>
          <p:spPr>
            <a:xfrm>
              <a:off x="3200554" y="3723660"/>
              <a:ext cx="2398249" cy="2621874"/>
            </a:xfrm>
            <a:prstGeom prst="roundRect">
              <a:avLst>
                <a:gd name="adj" fmla="val 3362"/>
              </a:avLst>
            </a:prstGeom>
            <a:grp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marR="0" lvl="0" indent="-182880" defTabSz="914384" rtl="0" eaLnBrk="1" fontAlgn="auto" latinLnBrk="0" hangingPunct="0">
                <a:lnSpc>
                  <a:spcPts val="1800"/>
                </a:lnSpc>
                <a:spcBef>
                  <a:spcPts val="0"/>
                </a:spcBef>
                <a:spcAft>
                  <a:spcPts val="1200"/>
                </a:spcAft>
                <a:buClrTx/>
                <a:buSzTx/>
                <a:buFont typeface="Arial" panose="020B0604020202020204" pitchFamily="34" charset="0"/>
                <a:buChar char="•"/>
                <a:tabLst/>
                <a:defRPr/>
              </a:pPr>
              <a:r>
                <a:rPr kumimoji="0" lang="en-US" sz="1300" i="0" u="none" strike="noStrike" kern="0" cap="none" spc="0" normalizeH="0" baseline="0" noProof="0" dirty="0">
                  <a:ln>
                    <a:noFill/>
                  </a:ln>
                  <a:effectLst/>
                  <a:uLnTx/>
                  <a:uFillTx/>
                  <a:latin typeface="Century Gothic" panose="020B0502020202020204" pitchFamily="34" charset="0"/>
                  <a:ea typeface="Calibri Light"/>
                  <a:cs typeface="Calibri Light"/>
                  <a:sym typeface="Calibri Light"/>
                </a:rPr>
                <a:t>What is the market size?</a:t>
              </a:r>
            </a:p>
            <a:p>
              <a:pPr marL="182880" marR="0" lvl="0" indent="-182880" defTabSz="914384" rtl="0" eaLnBrk="1" fontAlgn="auto" latinLnBrk="0" hangingPunct="0">
                <a:lnSpc>
                  <a:spcPts val="1800"/>
                </a:lnSpc>
                <a:spcBef>
                  <a:spcPts val="0"/>
                </a:spcBef>
                <a:spcAft>
                  <a:spcPts val="1200"/>
                </a:spcAft>
                <a:buClrTx/>
                <a:buSzTx/>
                <a:buFont typeface="Arial" panose="020B0604020202020204" pitchFamily="34" charset="0"/>
                <a:buChar char="•"/>
                <a:tabLst/>
                <a:defRPr/>
              </a:pPr>
              <a:r>
                <a:rPr lang="en-US" sz="1300" kern="0" dirty="0">
                  <a:latin typeface="Century Gothic" panose="020B0502020202020204" pitchFamily="34" charset="0"/>
                  <a:ea typeface="Calibri Light"/>
                  <a:cs typeface="Calibri Light"/>
                  <a:sym typeface="Calibri Light"/>
                </a:rPr>
                <a:t>What is the market growth rate?</a:t>
              </a:r>
            </a:p>
            <a:p>
              <a:pPr marL="182880" marR="0" lvl="0" indent="-182880" defTabSz="914384" rtl="0" eaLnBrk="1" fontAlgn="auto" latinLnBrk="0" hangingPunct="0">
                <a:lnSpc>
                  <a:spcPts val="1800"/>
                </a:lnSpc>
                <a:spcBef>
                  <a:spcPts val="0"/>
                </a:spcBef>
                <a:spcAft>
                  <a:spcPts val="1200"/>
                </a:spcAft>
                <a:buClrTx/>
                <a:buSzTx/>
                <a:buFont typeface="Arial" panose="020B0604020202020204" pitchFamily="34" charset="0"/>
                <a:buChar char="•"/>
                <a:tabLst/>
                <a:defRPr/>
              </a:pPr>
              <a:r>
                <a:rPr kumimoji="0" lang="en-US" sz="1300" i="0" u="none" strike="noStrike" kern="0" cap="none" spc="0" normalizeH="0" baseline="0" noProof="0" dirty="0">
                  <a:ln>
                    <a:noFill/>
                  </a:ln>
                  <a:effectLst/>
                  <a:uLnTx/>
                  <a:uFillTx/>
                  <a:latin typeface="Century Gothic" panose="020B0502020202020204" pitchFamily="34" charset="0"/>
                  <a:ea typeface="Calibri Light"/>
                  <a:cs typeface="Calibri Light"/>
                  <a:sym typeface="Calibri Light"/>
                </a:rPr>
                <a:t>What are average </a:t>
              </a:r>
              <a:r>
                <a:rPr lang="en-US" sz="1300" kern="0" dirty="0">
                  <a:latin typeface="Century Gothic" panose="020B0502020202020204" pitchFamily="34" charset="0"/>
                  <a:ea typeface="Calibri Light"/>
                  <a:cs typeface="Calibri Light"/>
                  <a:sym typeface="Calibri Light"/>
                </a:rPr>
                <a:t>profit margins?</a:t>
              </a:r>
              <a:endParaRPr kumimoji="0" lang="en-US" sz="1300" i="0" u="none" strike="noStrike" kern="0" cap="none" spc="0" normalizeH="0" baseline="0" noProof="0" dirty="0">
                <a:ln>
                  <a:noFill/>
                </a:ln>
                <a:effectLst/>
                <a:uLnTx/>
                <a:uFillTx/>
                <a:latin typeface="Century Gothic" panose="020B0502020202020204" pitchFamily="34" charset="0"/>
                <a:ea typeface="Calibri Light"/>
                <a:cs typeface="Calibri Light"/>
                <a:sym typeface="Calibri Light"/>
              </a:endParaRPr>
            </a:p>
          </p:txBody>
        </p:sp>
        <p:sp>
          <p:nvSpPr>
            <p:cNvPr id="43" name="Rounded Rectangle 11">
              <a:extLst>
                <a:ext uri="{FF2B5EF4-FFF2-40B4-BE49-F238E27FC236}">
                  <a16:creationId xmlns:a16="http://schemas.microsoft.com/office/drawing/2014/main" id="{80B3DD6B-EF99-4ED5-8880-27B757A2DBAC}"/>
                </a:ext>
              </a:extLst>
            </p:cNvPr>
            <p:cNvSpPr/>
            <p:nvPr/>
          </p:nvSpPr>
          <p:spPr>
            <a:xfrm>
              <a:off x="5893425" y="3723660"/>
              <a:ext cx="2398249" cy="2621874"/>
            </a:xfrm>
            <a:prstGeom prst="roundRect">
              <a:avLst>
                <a:gd name="adj" fmla="val 3362"/>
              </a:avLst>
            </a:prstGeom>
            <a:grp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indent="-182880" defTabSz="914384" hangingPunct="0">
                <a:lnSpc>
                  <a:spcPts val="1800"/>
                </a:lnSpc>
                <a:spcAft>
                  <a:spcPts val="1200"/>
                </a:spcAft>
                <a:buFont typeface="Arial" panose="020B0604020202020204" pitchFamily="34" charset="0"/>
                <a:buChar char="•"/>
              </a:pPr>
              <a:r>
                <a:rPr lang="en-US" sz="1300" kern="0" dirty="0">
                  <a:latin typeface="Century Gothic" panose="020B0502020202020204" pitchFamily="34" charset="0"/>
                  <a:ea typeface="Calibri Light"/>
                  <a:cs typeface="Calibri Light"/>
                  <a:sym typeface="Calibri Light"/>
                </a:rPr>
                <a:t>How many competitors are there?</a:t>
              </a:r>
            </a:p>
            <a:p>
              <a:pPr marL="182880" indent="-182880" defTabSz="914384" hangingPunct="0">
                <a:lnSpc>
                  <a:spcPts val="1800"/>
                </a:lnSpc>
                <a:spcAft>
                  <a:spcPts val="1200"/>
                </a:spcAft>
                <a:buFont typeface="Arial" panose="020B0604020202020204" pitchFamily="34" charset="0"/>
                <a:buChar char="•"/>
              </a:pPr>
              <a:r>
                <a:rPr lang="en-US" sz="1300" kern="0" dirty="0">
                  <a:latin typeface="Century Gothic" panose="020B0502020202020204" pitchFamily="34" charset="0"/>
                  <a:ea typeface="Calibri Light"/>
                  <a:cs typeface="Calibri Light"/>
                  <a:sym typeface="Calibri Light"/>
                </a:rPr>
                <a:t>How much share do they have?</a:t>
              </a:r>
            </a:p>
            <a:p>
              <a:pPr marL="182880" indent="-182880" defTabSz="914384" hangingPunct="0">
                <a:lnSpc>
                  <a:spcPts val="1800"/>
                </a:lnSpc>
                <a:spcAft>
                  <a:spcPts val="1200"/>
                </a:spcAft>
                <a:buFont typeface="Arial" panose="020B0604020202020204" pitchFamily="34" charset="0"/>
                <a:buChar char="•"/>
              </a:pPr>
              <a:r>
                <a:rPr lang="en-US" sz="1300" kern="0" dirty="0">
                  <a:latin typeface="Century Gothic" panose="020B0502020202020204" pitchFamily="34" charset="0"/>
                  <a:ea typeface="Calibri Light"/>
                  <a:cs typeface="Calibri Light"/>
                  <a:sym typeface="Calibri Light"/>
                </a:rPr>
                <a:t>Competitive advantages? </a:t>
              </a:r>
            </a:p>
          </p:txBody>
        </p:sp>
        <p:sp>
          <p:nvSpPr>
            <p:cNvPr id="44" name="Rounded Rectangle 11">
              <a:extLst>
                <a:ext uri="{FF2B5EF4-FFF2-40B4-BE49-F238E27FC236}">
                  <a16:creationId xmlns:a16="http://schemas.microsoft.com/office/drawing/2014/main" id="{8A4C87C5-7040-4AD9-8F16-DD4692BCF777}"/>
                </a:ext>
              </a:extLst>
            </p:cNvPr>
            <p:cNvSpPr/>
            <p:nvPr/>
          </p:nvSpPr>
          <p:spPr>
            <a:xfrm>
              <a:off x="8586296" y="3723660"/>
              <a:ext cx="2398249" cy="2621874"/>
            </a:xfrm>
            <a:prstGeom prst="roundRect">
              <a:avLst>
                <a:gd name="adj" fmla="val 3362"/>
              </a:avLst>
            </a:prstGeom>
            <a:grp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indent="-182880" defTabSz="914384" hangingPunct="0">
                <a:lnSpc>
                  <a:spcPts val="1800"/>
                </a:lnSpc>
                <a:spcAft>
                  <a:spcPts val="1200"/>
                </a:spcAft>
                <a:buFont typeface="Arial" panose="020B0604020202020204" pitchFamily="34" charset="0"/>
                <a:buChar char="•"/>
              </a:pPr>
              <a:r>
                <a:rPr lang="en-US" sz="1300" kern="0" dirty="0">
                  <a:latin typeface="Century Gothic" panose="020B0502020202020204" pitchFamily="34" charset="0"/>
                  <a:ea typeface="Calibri Light"/>
                  <a:cs typeface="Calibri Light"/>
                  <a:sym typeface="Calibri Light"/>
                </a:rPr>
                <a:t>Are there significant capability gaps?</a:t>
              </a:r>
            </a:p>
            <a:p>
              <a:pPr marL="182880" indent="-182880" defTabSz="914384" hangingPunct="0">
                <a:lnSpc>
                  <a:spcPts val="1800"/>
                </a:lnSpc>
                <a:spcAft>
                  <a:spcPts val="1200"/>
                </a:spcAft>
                <a:buFont typeface="Arial" panose="020B0604020202020204" pitchFamily="34" charset="0"/>
                <a:buChar char="•"/>
              </a:pPr>
              <a:r>
                <a:rPr lang="en-US" sz="1300" kern="0" dirty="0">
                  <a:latin typeface="Century Gothic" panose="020B0502020202020204" pitchFamily="34" charset="0"/>
                  <a:ea typeface="Calibri Light"/>
                  <a:cs typeface="Calibri Light"/>
                  <a:sym typeface="Calibri Light"/>
                </a:rPr>
                <a:t>Are there significant synergies we can leverage?</a:t>
              </a:r>
            </a:p>
          </p:txBody>
        </p:sp>
        <p:sp>
          <p:nvSpPr>
            <p:cNvPr id="45" name="Rounded Rectangle 11">
              <a:extLst>
                <a:ext uri="{FF2B5EF4-FFF2-40B4-BE49-F238E27FC236}">
                  <a16:creationId xmlns:a16="http://schemas.microsoft.com/office/drawing/2014/main" id="{52B42944-A441-428C-82A9-1EEC9C1D3058}"/>
                </a:ext>
              </a:extLst>
            </p:cNvPr>
            <p:cNvSpPr/>
            <p:nvPr/>
          </p:nvSpPr>
          <p:spPr>
            <a:xfrm>
              <a:off x="11279166" y="3723660"/>
              <a:ext cx="2398249" cy="2621874"/>
            </a:xfrm>
            <a:prstGeom prst="roundRect">
              <a:avLst>
                <a:gd name="adj" fmla="val 3362"/>
              </a:avLst>
            </a:prstGeom>
            <a:grp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36000" rIns="137160" bIns="36000" numCol="1" spcCol="38100" rtlCol="0" anchor="ctr">
              <a:noAutofit/>
            </a:bodyPr>
            <a:lstStyle/>
            <a:p>
              <a:pPr marL="182880" indent="-182880" defTabSz="914384" hangingPunct="0">
                <a:lnSpc>
                  <a:spcPts val="1800"/>
                </a:lnSpc>
                <a:spcAft>
                  <a:spcPts val="1200"/>
                </a:spcAft>
                <a:buFont typeface="Arial" panose="020B0604020202020204" pitchFamily="34" charset="0"/>
                <a:buChar char="•"/>
              </a:pPr>
              <a:r>
                <a:rPr lang="en-US" sz="1300" kern="0" dirty="0">
                  <a:latin typeface="Century Gothic" panose="020B0502020202020204" pitchFamily="34" charset="0"/>
                  <a:ea typeface="Calibri Light"/>
                  <a:cs typeface="Calibri Light"/>
                  <a:sym typeface="Calibri Light"/>
                </a:rPr>
                <a:t>What are expected revenues and costs?</a:t>
              </a:r>
            </a:p>
            <a:p>
              <a:pPr marL="182880" indent="-182880" defTabSz="914384" hangingPunct="0">
                <a:lnSpc>
                  <a:spcPts val="1800"/>
                </a:lnSpc>
                <a:spcAft>
                  <a:spcPts val="1200"/>
                </a:spcAft>
                <a:buFont typeface="Arial" panose="020B0604020202020204" pitchFamily="34" charset="0"/>
                <a:buChar char="•"/>
              </a:pPr>
              <a:r>
                <a:rPr lang="en-US" sz="1300" kern="0" dirty="0">
                  <a:latin typeface="Century Gothic" panose="020B0502020202020204" pitchFamily="34" charset="0"/>
                  <a:ea typeface="Calibri Light"/>
                  <a:cs typeface="Calibri Light"/>
                  <a:sym typeface="Calibri Light"/>
                </a:rPr>
                <a:t>How long will it take to break even?</a:t>
              </a:r>
            </a:p>
          </p:txBody>
        </p:sp>
      </p:grpSp>
      <p:grpSp>
        <p:nvGrpSpPr>
          <p:cNvPr id="48" name="Group 47">
            <a:extLst>
              <a:ext uri="{FF2B5EF4-FFF2-40B4-BE49-F238E27FC236}">
                <a16:creationId xmlns:a16="http://schemas.microsoft.com/office/drawing/2014/main" id="{2545C84F-992B-41AB-ACA4-4986024392D7}"/>
              </a:ext>
            </a:extLst>
          </p:cNvPr>
          <p:cNvGrpSpPr/>
          <p:nvPr/>
        </p:nvGrpSpPr>
        <p:grpSpPr>
          <a:xfrm rot="9900000">
            <a:off x="1825781" y="1881002"/>
            <a:ext cx="461824" cy="461874"/>
            <a:chOff x="3758769" y="3052831"/>
            <a:chExt cx="1508583" cy="1508743"/>
          </a:xfrm>
        </p:grpSpPr>
        <p:sp>
          <p:nvSpPr>
            <p:cNvPr id="50" name="Group">
              <a:extLst>
                <a:ext uri="{FF2B5EF4-FFF2-40B4-BE49-F238E27FC236}">
                  <a16:creationId xmlns:a16="http://schemas.microsoft.com/office/drawing/2014/main" id="{164A4BC3-D05A-46A9-9614-F7852AD651F3}"/>
                </a:ext>
              </a:extLst>
            </p:cNvPr>
            <p:cNvSpPr/>
            <p:nvPr/>
          </p:nvSpPr>
          <p:spPr>
            <a:xfrm>
              <a:off x="3758769" y="3052831"/>
              <a:ext cx="1508583" cy="1508743"/>
            </a:xfrm>
            <a:prstGeom prst="ellipse">
              <a:avLst/>
            </a:prstGeom>
            <a:solidFill>
              <a:srgbClr val="FFFFFF"/>
            </a:solidFill>
            <a:ln w="6350" cap="flat">
              <a:solidFill>
                <a:srgbClr val="29719F"/>
              </a:solid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1500" b="0" i="0" u="none" strike="noStrike" kern="0" cap="none" spc="0" normalizeH="0" baseline="0" noProof="0" dirty="0">
                <a:ln>
                  <a:noFill/>
                </a:ln>
                <a:solidFill>
                  <a:srgbClr val="FFFFFF"/>
                </a:solidFill>
                <a:effectLst/>
                <a:uLnTx/>
                <a:uFillTx/>
                <a:latin typeface="Bebas Neue"/>
                <a:sym typeface="Bebas Neue"/>
              </a:endParaRPr>
            </a:p>
          </p:txBody>
        </p:sp>
        <p:grpSp>
          <p:nvGrpSpPr>
            <p:cNvPr id="51" name="Group 15">
              <a:extLst>
                <a:ext uri="{FF2B5EF4-FFF2-40B4-BE49-F238E27FC236}">
                  <a16:creationId xmlns:a16="http://schemas.microsoft.com/office/drawing/2014/main" id="{55558195-6000-4C66-9EBC-C4EF46A62EC0}"/>
                </a:ext>
              </a:extLst>
            </p:cNvPr>
            <p:cNvGrpSpPr/>
            <p:nvPr/>
          </p:nvGrpSpPr>
          <p:grpSpPr>
            <a:xfrm rot="11920966">
              <a:off x="3848734" y="3133527"/>
              <a:ext cx="1362945" cy="1362946"/>
              <a:chOff x="79557" y="79556"/>
              <a:chExt cx="1362942" cy="1362944"/>
            </a:xfrm>
          </p:grpSpPr>
          <p:sp>
            <p:nvSpPr>
              <p:cNvPr id="52" name="Овал 1">
                <a:extLst>
                  <a:ext uri="{FF2B5EF4-FFF2-40B4-BE49-F238E27FC236}">
                    <a16:creationId xmlns:a16="http://schemas.microsoft.com/office/drawing/2014/main" id="{F35DF260-6972-426C-BA58-4B61B93C0566}"/>
                  </a:ext>
                </a:extLst>
              </p:cNvPr>
              <p:cNvSpPr/>
              <p:nvPr/>
            </p:nvSpPr>
            <p:spPr>
              <a:xfrm rot="9329568">
                <a:off x="79557" y="79556"/>
                <a:ext cx="1362942" cy="1362944"/>
              </a:xfrm>
              <a:prstGeom prst="ellipse">
                <a:avLst/>
              </a:prstGeom>
              <a:gradFill flip="none" rotWithShape="1">
                <a:gsLst>
                  <a:gs pos="0">
                    <a:srgbClr val="29719F"/>
                  </a:gs>
                  <a:gs pos="100000">
                    <a:srgbClr val="004E82">
                      <a:lumMod val="10000"/>
                      <a:lumOff val="90000"/>
                    </a:srgbClr>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15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53" name="Полилиния 51">
                <a:extLst>
                  <a:ext uri="{FF2B5EF4-FFF2-40B4-BE49-F238E27FC236}">
                    <a16:creationId xmlns:a16="http://schemas.microsoft.com/office/drawing/2014/main" id="{5DE09B05-2BCD-4ACC-9A66-8786CF7B613D}"/>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15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49" name="TextBox 48">
            <a:extLst>
              <a:ext uri="{FF2B5EF4-FFF2-40B4-BE49-F238E27FC236}">
                <a16:creationId xmlns:a16="http://schemas.microsoft.com/office/drawing/2014/main" id="{03248031-8EB9-4880-980E-FC38F2E17B93}"/>
              </a:ext>
            </a:extLst>
          </p:cNvPr>
          <p:cNvSpPr txBox="1"/>
          <p:nvPr/>
        </p:nvSpPr>
        <p:spPr>
          <a:xfrm>
            <a:off x="1940438" y="1983305"/>
            <a:ext cx="232511" cy="257267"/>
          </a:xfrm>
          <a:prstGeom prst="rect">
            <a:avLst/>
          </a:prstGeom>
          <a:noFill/>
        </p:spPr>
        <p:txBody>
          <a:bodyPr wrap="none" rtlCol="0" anchor="ctr" anchorCtr="0">
            <a:spAutoFit/>
          </a:bodyPr>
          <a:lstStyle/>
          <a:p>
            <a:pPr algn="ctr"/>
            <a:r>
              <a:rPr lang="en-US" sz="1500" b="1" dirty="0">
                <a:solidFill>
                  <a:srgbClr val="004E82"/>
                </a:solidFill>
                <a:latin typeface="Century Gothic" panose="020B0502020202020204" pitchFamily="34" charset="0"/>
              </a:rPr>
              <a:t>1</a:t>
            </a:r>
          </a:p>
        </p:txBody>
      </p:sp>
      <p:grpSp>
        <p:nvGrpSpPr>
          <p:cNvPr id="55" name="Group 54">
            <a:extLst>
              <a:ext uri="{FF2B5EF4-FFF2-40B4-BE49-F238E27FC236}">
                <a16:creationId xmlns:a16="http://schemas.microsoft.com/office/drawing/2014/main" id="{DE91D0F8-FCB0-4746-A038-A96E5EFB30FC}"/>
              </a:ext>
            </a:extLst>
          </p:cNvPr>
          <p:cNvGrpSpPr/>
          <p:nvPr/>
        </p:nvGrpSpPr>
        <p:grpSpPr>
          <a:xfrm rot="9900000">
            <a:off x="4518652" y="1881002"/>
            <a:ext cx="461824" cy="461874"/>
            <a:chOff x="3758769" y="3052831"/>
            <a:chExt cx="1508583" cy="1508743"/>
          </a:xfrm>
        </p:grpSpPr>
        <p:sp>
          <p:nvSpPr>
            <p:cNvPr id="57" name="Group">
              <a:extLst>
                <a:ext uri="{FF2B5EF4-FFF2-40B4-BE49-F238E27FC236}">
                  <a16:creationId xmlns:a16="http://schemas.microsoft.com/office/drawing/2014/main" id="{3CD00C78-6685-4577-8360-62ED39DF0BB9}"/>
                </a:ext>
              </a:extLst>
            </p:cNvPr>
            <p:cNvSpPr/>
            <p:nvPr/>
          </p:nvSpPr>
          <p:spPr>
            <a:xfrm>
              <a:off x="3758769" y="3052831"/>
              <a:ext cx="1508583" cy="1508743"/>
            </a:xfrm>
            <a:prstGeom prst="ellipse">
              <a:avLst/>
            </a:prstGeom>
            <a:solidFill>
              <a:srgbClr val="FFFFFF"/>
            </a:solidFill>
            <a:ln w="6350" cap="flat">
              <a:solidFill>
                <a:srgbClr val="29719F"/>
              </a:solid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1500" b="0" i="0" u="none" strike="noStrike" kern="0" cap="none" spc="0" normalizeH="0" baseline="0" noProof="0" dirty="0">
                <a:ln>
                  <a:noFill/>
                </a:ln>
                <a:solidFill>
                  <a:srgbClr val="FFFFFF"/>
                </a:solidFill>
                <a:effectLst/>
                <a:uLnTx/>
                <a:uFillTx/>
                <a:latin typeface="Bebas Neue"/>
                <a:sym typeface="Bebas Neue"/>
              </a:endParaRPr>
            </a:p>
          </p:txBody>
        </p:sp>
        <p:grpSp>
          <p:nvGrpSpPr>
            <p:cNvPr id="58" name="Group 15">
              <a:extLst>
                <a:ext uri="{FF2B5EF4-FFF2-40B4-BE49-F238E27FC236}">
                  <a16:creationId xmlns:a16="http://schemas.microsoft.com/office/drawing/2014/main" id="{A1D91433-55F6-4BF1-A957-0698B8BE3509}"/>
                </a:ext>
              </a:extLst>
            </p:cNvPr>
            <p:cNvGrpSpPr/>
            <p:nvPr/>
          </p:nvGrpSpPr>
          <p:grpSpPr>
            <a:xfrm rot="11920966">
              <a:off x="3848734" y="3133527"/>
              <a:ext cx="1362945" cy="1362946"/>
              <a:chOff x="79557" y="79556"/>
              <a:chExt cx="1362942" cy="1362944"/>
            </a:xfrm>
          </p:grpSpPr>
          <p:sp>
            <p:nvSpPr>
              <p:cNvPr id="59" name="Овал 1">
                <a:extLst>
                  <a:ext uri="{FF2B5EF4-FFF2-40B4-BE49-F238E27FC236}">
                    <a16:creationId xmlns:a16="http://schemas.microsoft.com/office/drawing/2014/main" id="{730314AD-C62A-4345-A5F9-B6E1EA40D187}"/>
                  </a:ext>
                </a:extLst>
              </p:cNvPr>
              <p:cNvSpPr/>
              <p:nvPr/>
            </p:nvSpPr>
            <p:spPr>
              <a:xfrm rot="9329568">
                <a:off x="79557" y="79556"/>
                <a:ext cx="1362942" cy="1362944"/>
              </a:xfrm>
              <a:prstGeom prst="ellipse">
                <a:avLst/>
              </a:prstGeom>
              <a:gradFill flip="none" rotWithShape="1">
                <a:gsLst>
                  <a:gs pos="0">
                    <a:srgbClr val="29719F"/>
                  </a:gs>
                  <a:gs pos="100000">
                    <a:srgbClr val="004E82">
                      <a:lumMod val="10000"/>
                      <a:lumOff val="90000"/>
                    </a:srgbClr>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15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60" name="Полилиния 51">
                <a:extLst>
                  <a:ext uri="{FF2B5EF4-FFF2-40B4-BE49-F238E27FC236}">
                    <a16:creationId xmlns:a16="http://schemas.microsoft.com/office/drawing/2014/main" id="{31A4E557-FF1B-49F3-ACDC-390063C3BE4F}"/>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15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56" name="TextBox 55">
            <a:extLst>
              <a:ext uri="{FF2B5EF4-FFF2-40B4-BE49-F238E27FC236}">
                <a16:creationId xmlns:a16="http://schemas.microsoft.com/office/drawing/2014/main" id="{9C01908A-BAC9-4DC1-9B94-5385847096D5}"/>
              </a:ext>
            </a:extLst>
          </p:cNvPr>
          <p:cNvSpPr txBox="1"/>
          <p:nvPr/>
        </p:nvSpPr>
        <p:spPr>
          <a:xfrm>
            <a:off x="4633309" y="1983305"/>
            <a:ext cx="232511" cy="257267"/>
          </a:xfrm>
          <a:prstGeom prst="rect">
            <a:avLst/>
          </a:prstGeom>
          <a:noFill/>
        </p:spPr>
        <p:txBody>
          <a:bodyPr wrap="none" rtlCol="0" anchor="ctr" anchorCtr="0">
            <a:spAutoFit/>
          </a:bodyPr>
          <a:lstStyle/>
          <a:p>
            <a:pPr algn="ctr"/>
            <a:r>
              <a:rPr lang="en-US" sz="1500" b="1" dirty="0">
                <a:solidFill>
                  <a:srgbClr val="004E82"/>
                </a:solidFill>
                <a:latin typeface="Century Gothic" panose="020B0502020202020204" pitchFamily="34" charset="0"/>
              </a:rPr>
              <a:t>2</a:t>
            </a:r>
          </a:p>
        </p:txBody>
      </p:sp>
      <p:grpSp>
        <p:nvGrpSpPr>
          <p:cNvPr id="62" name="Group 61">
            <a:extLst>
              <a:ext uri="{FF2B5EF4-FFF2-40B4-BE49-F238E27FC236}">
                <a16:creationId xmlns:a16="http://schemas.microsoft.com/office/drawing/2014/main" id="{0DBE0968-6916-4117-B290-29F7E29E3A70}"/>
              </a:ext>
            </a:extLst>
          </p:cNvPr>
          <p:cNvGrpSpPr/>
          <p:nvPr/>
        </p:nvGrpSpPr>
        <p:grpSpPr>
          <a:xfrm rot="9900000">
            <a:off x="7211523" y="1881002"/>
            <a:ext cx="461824" cy="461874"/>
            <a:chOff x="3758769" y="3052831"/>
            <a:chExt cx="1508583" cy="1508743"/>
          </a:xfrm>
        </p:grpSpPr>
        <p:sp>
          <p:nvSpPr>
            <p:cNvPr id="64" name="Group">
              <a:extLst>
                <a:ext uri="{FF2B5EF4-FFF2-40B4-BE49-F238E27FC236}">
                  <a16:creationId xmlns:a16="http://schemas.microsoft.com/office/drawing/2014/main" id="{BA237866-018E-4C9E-9BAD-AFBAF07982B2}"/>
                </a:ext>
              </a:extLst>
            </p:cNvPr>
            <p:cNvSpPr/>
            <p:nvPr/>
          </p:nvSpPr>
          <p:spPr>
            <a:xfrm>
              <a:off x="3758769" y="3052831"/>
              <a:ext cx="1508583" cy="1508743"/>
            </a:xfrm>
            <a:prstGeom prst="ellipse">
              <a:avLst/>
            </a:prstGeom>
            <a:solidFill>
              <a:srgbClr val="FFFFFF"/>
            </a:solidFill>
            <a:ln w="6350" cap="flat">
              <a:solidFill>
                <a:srgbClr val="29719F"/>
              </a:solid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1500" b="0" i="0" u="none" strike="noStrike" kern="0" cap="none" spc="0" normalizeH="0" baseline="0" noProof="0" dirty="0">
                <a:ln>
                  <a:noFill/>
                </a:ln>
                <a:solidFill>
                  <a:srgbClr val="FFFFFF"/>
                </a:solidFill>
                <a:effectLst/>
                <a:uLnTx/>
                <a:uFillTx/>
                <a:latin typeface="Bebas Neue"/>
                <a:sym typeface="Bebas Neue"/>
              </a:endParaRPr>
            </a:p>
          </p:txBody>
        </p:sp>
        <p:grpSp>
          <p:nvGrpSpPr>
            <p:cNvPr id="65" name="Group 15">
              <a:extLst>
                <a:ext uri="{FF2B5EF4-FFF2-40B4-BE49-F238E27FC236}">
                  <a16:creationId xmlns:a16="http://schemas.microsoft.com/office/drawing/2014/main" id="{A17A3742-436F-4B73-9E8F-4EC4BC7FA65D}"/>
                </a:ext>
              </a:extLst>
            </p:cNvPr>
            <p:cNvGrpSpPr/>
            <p:nvPr/>
          </p:nvGrpSpPr>
          <p:grpSpPr>
            <a:xfrm rot="11920966">
              <a:off x="3848734" y="3133527"/>
              <a:ext cx="1362945" cy="1362946"/>
              <a:chOff x="79557" y="79556"/>
              <a:chExt cx="1362942" cy="1362944"/>
            </a:xfrm>
          </p:grpSpPr>
          <p:sp>
            <p:nvSpPr>
              <p:cNvPr id="66" name="Овал 1">
                <a:extLst>
                  <a:ext uri="{FF2B5EF4-FFF2-40B4-BE49-F238E27FC236}">
                    <a16:creationId xmlns:a16="http://schemas.microsoft.com/office/drawing/2014/main" id="{0FB8CB33-3B15-47D7-B841-7E9D64E57586}"/>
                  </a:ext>
                </a:extLst>
              </p:cNvPr>
              <p:cNvSpPr/>
              <p:nvPr/>
            </p:nvSpPr>
            <p:spPr>
              <a:xfrm rot="9329568">
                <a:off x="79557" y="79556"/>
                <a:ext cx="1362942" cy="1362944"/>
              </a:xfrm>
              <a:prstGeom prst="ellipse">
                <a:avLst/>
              </a:prstGeom>
              <a:gradFill flip="none" rotWithShape="1">
                <a:gsLst>
                  <a:gs pos="0">
                    <a:srgbClr val="29719F"/>
                  </a:gs>
                  <a:gs pos="100000">
                    <a:srgbClr val="004E82">
                      <a:lumMod val="10000"/>
                      <a:lumOff val="90000"/>
                    </a:srgbClr>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15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67" name="Полилиния 51">
                <a:extLst>
                  <a:ext uri="{FF2B5EF4-FFF2-40B4-BE49-F238E27FC236}">
                    <a16:creationId xmlns:a16="http://schemas.microsoft.com/office/drawing/2014/main" id="{CADC301F-4ED4-4574-A5A2-4D9009C2B46A}"/>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15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63" name="TextBox 62">
            <a:extLst>
              <a:ext uri="{FF2B5EF4-FFF2-40B4-BE49-F238E27FC236}">
                <a16:creationId xmlns:a16="http://schemas.microsoft.com/office/drawing/2014/main" id="{46907E3B-88AA-460B-863A-4334685FE2AF}"/>
              </a:ext>
            </a:extLst>
          </p:cNvPr>
          <p:cNvSpPr txBox="1"/>
          <p:nvPr/>
        </p:nvSpPr>
        <p:spPr>
          <a:xfrm>
            <a:off x="7326180" y="1983305"/>
            <a:ext cx="232511" cy="257267"/>
          </a:xfrm>
          <a:prstGeom prst="rect">
            <a:avLst/>
          </a:prstGeom>
          <a:noFill/>
        </p:spPr>
        <p:txBody>
          <a:bodyPr wrap="none" rtlCol="0" anchor="ctr" anchorCtr="0">
            <a:spAutoFit/>
          </a:bodyPr>
          <a:lstStyle/>
          <a:p>
            <a:pPr algn="ctr"/>
            <a:r>
              <a:rPr lang="en-US" sz="1500" b="1" dirty="0">
                <a:solidFill>
                  <a:srgbClr val="004E82"/>
                </a:solidFill>
                <a:latin typeface="Century Gothic" panose="020B0502020202020204" pitchFamily="34" charset="0"/>
              </a:rPr>
              <a:t>3</a:t>
            </a:r>
          </a:p>
        </p:txBody>
      </p:sp>
      <p:grpSp>
        <p:nvGrpSpPr>
          <p:cNvPr id="69" name="Group 68">
            <a:extLst>
              <a:ext uri="{FF2B5EF4-FFF2-40B4-BE49-F238E27FC236}">
                <a16:creationId xmlns:a16="http://schemas.microsoft.com/office/drawing/2014/main" id="{AF39C6F6-0663-45CE-9E30-793B057EBF02}"/>
              </a:ext>
            </a:extLst>
          </p:cNvPr>
          <p:cNvGrpSpPr/>
          <p:nvPr/>
        </p:nvGrpSpPr>
        <p:grpSpPr>
          <a:xfrm rot="9900000">
            <a:off x="9904394" y="1881002"/>
            <a:ext cx="461824" cy="461874"/>
            <a:chOff x="3758769" y="3052831"/>
            <a:chExt cx="1508583" cy="1508743"/>
          </a:xfrm>
        </p:grpSpPr>
        <p:sp>
          <p:nvSpPr>
            <p:cNvPr id="71" name="Group">
              <a:extLst>
                <a:ext uri="{FF2B5EF4-FFF2-40B4-BE49-F238E27FC236}">
                  <a16:creationId xmlns:a16="http://schemas.microsoft.com/office/drawing/2014/main" id="{9B4FA020-F341-4D8A-9AD0-B22EED7D4050}"/>
                </a:ext>
              </a:extLst>
            </p:cNvPr>
            <p:cNvSpPr/>
            <p:nvPr/>
          </p:nvSpPr>
          <p:spPr>
            <a:xfrm>
              <a:off x="3758769" y="3052831"/>
              <a:ext cx="1508583" cy="1508743"/>
            </a:xfrm>
            <a:prstGeom prst="ellipse">
              <a:avLst/>
            </a:prstGeom>
            <a:solidFill>
              <a:srgbClr val="FFFFFF"/>
            </a:solidFill>
            <a:ln w="6350" cap="flat">
              <a:solidFill>
                <a:srgbClr val="29719F"/>
              </a:solid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1500" b="0" i="0" u="none" strike="noStrike" kern="0" cap="none" spc="0" normalizeH="0" baseline="0" noProof="0" dirty="0">
                <a:ln>
                  <a:noFill/>
                </a:ln>
                <a:solidFill>
                  <a:srgbClr val="FFFFFF"/>
                </a:solidFill>
                <a:effectLst/>
                <a:uLnTx/>
                <a:uFillTx/>
                <a:latin typeface="Bebas Neue"/>
                <a:sym typeface="Bebas Neue"/>
              </a:endParaRPr>
            </a:p>
          </p:txBody>
        </p:sp>
        <p:grpSp>
          <p:nvGrpSpPr>
            <p:cNvPr id="72" name="Group 15">
              <a:extLst>
                <a:ext uri="{FF2B5EF4-FFF2-40B4-BE49-F238E27FC236}">
                  <a16:creationId xmlns:a16="http://schemas.microsoft.com/office/drawing/2014/main" id="{20E07867-6D79-4A28-900E-9100DE2F8949}"/>
                </a:ext>
              </a:extLst>
            </p:cNvPr>
            <p:cNvGrpSpPr/>
            <p:nvPr/>
          </p:nvGrpSpPr>
          <p:grpSpPr>
            <a:xfrm rot="11920966">
              <a:off x="3848734" y="3133527"/>
              <a:ext cx="1362945" cy="1362946"/>
              <a:chOff x="79557" y="79556"/>
              <a:chExt cx="1362942" cy="1362944"/>
            </a:xfrm>
          </p:grpSpPr>
          <p:sp>
            <p:nvSpPr>
              <p:cNvPr id="73" name="Овал 1">
                <a:extLst>
                  <a:ext uri="{FF2B5EF4-FFF2-40B4-BE49-F238E27FC236}">
                    <a16:creationId xmlns:a16="http://schemas.microsoft.com/office/drawing/2014/main" id="{90FA8475-D331-4509-B73E-436C51702BB5}"/>
                  </a:ext>
                </a:extLst>
              </p:cNvPr>
              <p:cNvSpPr/>
              <p:nvPr/>
            </p:nvSpPr>
            <p:spPr>
              <a:xfrm rot="9329568">
                <a:off x="79557" y="79556"/>
                <a:ext cx="1362942" cy="1362944"/>
              </a:xfrm>
              <a:prstGeom prst="ellipse">
                <a:avLst/>
              </a:prstGeom>
              <a:gradFill flip="none" rotWithShape="1">
                <a:gsLst>
                  <a:gs pos="0">
                    <a:srgbClr val="29719F"/>
                  </a:gs>
                  <a:gs pos="100000">
                    <a:srgbClr val="004E82">
                      <a:lumMod val="10000"/>
                      <a:lumOff val="90000"/>
                    </a:srgbClr>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15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74" name="Полилиния 51">
                <a:extLst>
                  <a:ext uri="{FF2B5EF4-FFF2-40B4-BE49-F238E27FC236}">
                    <a16:creationId xmlns:a16="http://schemas.microsoft.com/office/drawing/2014/main" id="{428A041F-80B2-4B41-8E01-D83911B67A6A}"/>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15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70" name="TextBox 69">
            <a:extLst>
              <a:ext uri="{FF2B5EF4-FFF2-40B4-BE49-F238E27FC236}">
                <a16:creationId xmlns:a16="http://schemas.microsoft.com/office/drawing/2014/main" id="{F838C5B0-4F9D-426C-9DE2-2CFCCEC60487}"/>
              </a:ext>
            </a:extLst>
          </p:cNvPr>
          <p:cNvSpPr txBox="1"/>
          <p:nvPr/>
        </p:nvSpPr>
        <p:spPr>
          <a:xfrm>
            <a:off x="10019051" y="1983305"/>
            <a:ext cx="232511" cy="257267"/>
          </a:xfrm>
          <a:prstGeom prst="rect">
            <a:avLst/>
          </a:prstGeom>
          <a:noFill/>
        </p:spPr>
        <p:txBody>
          <a:bodyPr wrap="none" rtlCol="0" anchor="ctr" anchorCtr="0">
            <a:spAutoFit/>
          </a:bodyPr>
          <a:lstStyle/>
          <a:p>
            <a:pPr algn="ctr"/>
            <a:r>
              <a:rPr lang="en-US" sz="1500" b="1" dirty="0">
                <a:solidFill>
                  <a:srgbClr val="004E82"/>
                </a:solidFill>
                <a:latin typeface="Century Gothic" panose="020B0502020202020204" pitchFamily="34" charset="0"/>
              </a:rPr>
              <a:t>4</a:t>
            </a:r>
          </a:p>
        </p:txBody>
      </p:sp>
      <p:grpSp>
        <p:nvGrpSpPr>
          <p:cNvPr id="2" name="Group 1">
            <a:extLst>
              <a:ext uri="{FF2B5EF4-FFF2-40B4-BE49-F238E27FC236}">
                <a16:creationId xmlns:a16="http://schemas.microsoft.com/office/drawing/2014/main" id="{EBD886B9-3066-7BAA-BF82-0B8489A54FDA}"/>
              </a:ext>
            </a:extLst>
          </p:cNvPr>
          <p:cNvGrpSpPr/>
          <p:nvPr/>
        </p:nvGrpSpPr>
        <p:grpSpPr>
          <a:xfrm>
            <a:off x="3338482" y="2356809"/>
            <a:ext cx="129295" cy="1253828"/>
            <a:chOff x="3338482" y="3520647"/>
            <a:chExt cx="129295" cy="1253828"/>
          </a:xfrm>
        </p:grpSpPr>
        <p:grpSp>
          <p:nvGrpSpPr>
            <p:cNvPr id="3" name="Group 2">
              <a:extLst>
                <a:ext uri="{FF2B5EF4-FFF2-40B4-BE49-F238E27FC236}">
                  <a16:creationId xmlns:a16="http://schemas.microsoft.com/office/drawing/2014/main" id="{7E80C907-5873-34DF-A845-48450404040A}"/>
                </a:ext>
              </a:extLst>
            </p:cNvPr>
            <p:cNvGrpSpPr/>
            <p:nvPr/>
          </p:nvGrpSpPr>
          <p:grpSpPr>
            <a:xfrm>
              <a:off x="3338482" y="3520647"/>
              <a:ext cx="125400" cy="142944"/>
              <a:chOff x="2305698" y="2863218"/>
              <a:chExt cx="187212" cy="199746"/>
            </a:xfrm>
            <a:solidFill>
              <a:srgbClr val="29719F"/>
            </a:solidFill>
          </p:grpSpPr>
          <p:sp>
            <p:nvSpPr>
              <p:cNvPr id="13" name="Chevron 19">
                <a:extLst>
                  <a:ext uri="{FF2B5EF4-FFF2-40B4-BE49-F238E27FC236}">
                    <a16:creationId xmlns:a16="http://schemas.microsoft.com/office/drawing/2014/main" id="{F571D104-11AC-675A-7969-33D6E6691B00}"/>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15" name="Chevron 110">
                <a:extLst>
                  <a:ext uri="{FF2B5EF4-FFF2-40B4-BE49-F238E27FC236}">
                    <a16:creationId xmlns:a16="http://schemas.microsoft.com/office/drawing/2014/main" id="{8FDE7572-ED40-01F5-5546-3F1771FD618A}"/>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nvGrpSpPr>
            <p:cNvPr id="4" name="Group 3">
              <a:extLst>
                <a:ext uri="{FF2B5EF4-FFF2-40B4-BE49-F238E27FC236}">
                  <a16:creationId xmlns:a16="http://schemas.microsoft.com/office/drawing/2014/main" id="{775B47AB-544A-6F64-8A85-28C9C95A6DDD}"/>
                </a:ext>
              </a:extLst>
            </p:cNvPr>
            <p:cNvGrpSpPr/>
            <p:nvPr/>
          </p:nvGrpSpPr>
          <p:grpSpPr>
            <a:xfrm>
              <a:off x="3342377" y="4631531"/>
              <a:ext cx="125400" cy="142944"/>
              <a:chOff x="2305698" y="2863218"/>
              <a:chExt cx="187212" cy="199746"/>
            </a:xfrm>
            <a:solidFill>
              <a:srgbClr val="29719F"/>
            </a:solidFill>
          </p:grpSpPr>
          <p:sp>
            <p:nvSpPr>
              <p:cNvPr id="5" name="Chevron 112">
                <a:extLst>
                  <a:ext uri="{FF2B5EF4-FFF2-40B4-BE49-F238E27FC236}">
                    <a16:creationId xmlns:a16="http://schemas.microsoft.com/office/drawing/2014/main" id="{FFF10629-2C32-664F-AC26-CF59BBB11BE6}"/>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6" name="Chevron 113">
                <a:extLst>
                  <a:ext uri="{FF2B5EF4-FFF2-40B4-BE49-F238E27FC236}">
                    <a16:creationId xmlns:a16="http://schemas.microsoft.com/office/drawing/2014/main" id="{77554774-B280-7D57-44A6-D816CEE12404}"/>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grpSp>
        <p:nvGrpSpPr>
          <p:cNvPr id="18" name="Group 17">
            <a:extLst>
              <a:ext uri="{FF2B5EF4-FFF2-40B4-BE49-F238E27FC236}">
                <a16:creationId xmlns:a16="http://schemas.microsoft.com/office/drawing/2014/main" id="{ADE34117-E45B-5438-BE9D-6C7B8F69998E}"/>
              </a:ext>
            </a:extLst>
          </p:cNvPr>
          <p:cNvGrpSpPr/>
          <p:nvPr/>
        </p:nvGrpSpPr>
        <p:grpSpPr>
          <a:xfrm>
            <a:off x="6031353" y="2356809"/>
            <a:ext cx="129295" cy="1253828"/>
            <a:chOff x="3338482" y="3520647"/>
            <a:chExt cx="129295" cy="1253828"/>
          </a:xfrm>
        </p:grpSpPr>
        <p:grpSp>
          <p:nvGrpSpPr>
            <p:cNvPr id="21" name="Group 20">
              <a:extLst>
                <a:ext uri="{FF2B5EF4-FFF2-40B4-BE49-F238E27FC236}">
                  <a16:creationId xmlns:a16="http://schemas.microsoft.com/office/drawing/2014/main" id="{39B2C7A3-BCB3-9067-557A-8C2DCCE0393D}"/>
                </a:ext>
              </a:extLst>
            </p:cNvPr>
            <p:cNvGrpSpPr/>
            <p:nvPr/>
          </p:nvGrpSpPr>
          <p:grpSpPr>
            <a:xfrm>
              <a:off x="3338482" y="3520647"/>
              <a:ext cx="125400" cy="142944"/>
              <a:chOff x="2305698" y="2863218"/>
              <a:chExt cx="187212" cy="199746"/>
            </a:xfrm>
            <a:solidFill>
              <a:srgbClr val="29719F"/>
            </a:solidFill>
          </p:grpSpPr>
          <p:sp>
            <p:nvSpPr>
              <p:cNvPr id="26" name="Chevron 19">
                <a:extLst>
                  <a:ext uri="{FF2B5EF4-FFF2-40B4-BE49-F238E27FC236}">
                    <a16:creationId xmlns:a16="http://schemas.microsoft.com/office/drawing/2014/main" id="{13E6C902-D440-E7B8-D69C-A5DBBFB96E15}"/>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27" name="Chevron 110">
                <a:extLst>
                  <a:ext uri="{FF2B5EF4-FFF2-40B4-BE49-F238E27FC236}">
                    <a16:creationId xmlns:a16="http://schemas.microsoft.com/office/drawing/2014/main" id="{6E6CA3EC-C22C-7D34-DEE2-557B4A942C04}"/>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nvGrpSpPr>
            <p:cNvPr id="23" name="Group 22">
              <a:extLst>
                <a:ext uri="{FF2B5EF4-FFF2-40B4-BE49-F238E27FC236}">
                  <a16:creationId xmlns:a16="http://schemas.microsoft.com/office/drawing/2014/main" id="{540C7D44-7149-0187-726D-F55588CC7086}"/>
                </a:ext>
              </a:extLst>
            </p:cNvPr>
            <p:cNvGrpSpPr/>
            <p:nvPr/>
          </p:nvGrpSpPr>
          <p:grpSpPr>
            <a:xfrm>
              <a:off x="3342377" y="4631531"/>
              <a:ext cx="125400" cy="142944"/>
              <a:chOff x="2305698" y="2863218"/>
              <a:chExt cx="187212" cy="199746"/>
            </a:xfrm>
            <a:solidFill>
              <a:srgbClr val="29719F"/>
            </a:solidFill>
          </p:grpSpPr>
          <p:sp>
            <p:nvSpPr>
              <p:cNvPr id="24" name="Chevron 112">
                <a:extLst>
                  <a:ext uri="{FF2B5EF4-FFF2-40B4-BE49-F238E27FC236}">
                    <a16:creationId xmlns:a16="http://schemas.microsoft.com/office/drawing/2014/main" id="{5655983C-E48A-B16B-3139-837741A0499E}"/>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25" name="Chevron 113">
                <a:extLst>
                  <a:ext uri="{FF2B5EF4-FFF2-40B4-BE49-F238E27FC236}">
                    <a16:creationId xmlns:a16="http://schemas.microsoft.com/office/drawing/2014/main" id="{77AEE968-9CD4-77A0-7159-47E0E73A5077}"/>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grpSp>
        <p:nvGrpSpPr>
          <p:cNvPr id="28" name="Group 27">
            <a:extLst>
              <a:ext uri="{FF2B5EF4-FFF2-40B4-BE49-F238E27FC236}">
                <a16:creationId xmlns:a16="http://schemas.microsoft.com/office/drawing/2014/main" id="{1F30F3FA-0555-7570-3E9D-E388A729711C}"/>
              </a:ext>
            </a:extLst>
          </p:cNvPr>
          <p:cNvGrpSpPr/>
          <p:nvPr/>
        </p:nvGrpSpPr>
        <p:grpSpPr>
          <a:xfrm>
            <a:off x="8724224" y="2356809"/>
            <a:ext cx="129295" cy="1253828"/>
            <a:chOff x="3338482" y="3520647"/>
            <a:chExt cx="129295" cy="1253828"/>
          </a:xfrm>
        </p:grpSpPr>
        <p:grpSp>
          <p:nvGrpSpPr>
            <p:cNvPr id="29" name="Group 28">
              <a:extLst>
                <a:ext uri="{FF2B5EF4-FFF2-40B4-BE49-F238E27FC236}">
                  <a16:creationId xmlns:a16="http://schemas.microsoft.com/office/drawing/2014/main" id="{150E0257-EF39-1AAE-ACA9-2BDF8B7F0C9F}"/>
                </a:ext>
              </a:extLst>
            </p:cNvPr>
            <p:cNvGrpSpPr/>
            <p:nvPr/>
          </p:nvGrpSpPr>
          <p:grpSpPr>
            <a:xfrm>
              <a:off x="3338482" y="3520647"/>
              <a:ext cx="125400" cy="142944"/>
              <a:chOff x="2305698" y="2863218"/>
              <a:chExt cx="187212" cy="199746"/>
            </a:xfrm>
            <a:solidFill>
              <a:srgbClr val="29719F"/>
            </a:solidFill>
          </p:grpSpPr>
          <p:sp>
            <p:nvSpPr>
              <p:cNvPr id="33" name="Chevron 19">
                <a:extLst>
                  <a:ext uri="{FF2B5EF4-FFF2-40B4-BE49-F238E27FC236}">
                    <a16:creationId xmlns:a16="http://schemas.microsoft.com/office/drawing/2014/main" id="{17C26CFE-4489-9C76-F21B-37957367676F}"/>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46" name="Chevron 110">
                <a:extLst>
                  <a:ext uri="{FF2B5EF4-FFF2-40B4-BE49-F238E27FC236}">
                    <a16:creationId xmlns:a16="http://schemas.microsoft.com/office/drawing/2014/main" id="{9078DE80-F9A7-3BB9-89D5-9CA565A14D6E}"/>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nvGrpSpPr>
            <p:cNvPr id="30" name="Group 29">
              <a:extLst>
                <a:ext uri="{FF2B5EF4-FFF2-40B4-BE49-F238E27FC236}">
                  <a16:creationId xmlns:a16="http://schemas.microsoft.com/office/drawing/2014/main" id="{DA7B5F01-D348-9C3B-EAB1-375AEE194225}"/>
                </a:ext>
              </a:extLst>
            </p:cNvPr>
            <p:cNvGrpSpPr/>
            <p:nvPr/>
          </p:nvGrpSpPr>
          <p:grpSpPr>
            <a:xfrm>
              <a:off x="3342377" y="4631531"/>
              <a:ext cx="125400" cy="142944"/>
              <a:chOff x="2305698" y="2863218"/>
              <a:chExt cx="187212" cy="199746"/>
            </a:xfrm>
            <a:solidFill>
              <a:srgbClr val="29719F"/>
            </a:solidFill>
          </p:grpSpPr>
          <p:sp>
            <p:nvSpPr>
              <p:cNvPr id="31" name="Chevron 112">
                <a:extLst>
                  <a:ext uri="{FF2B5EF4-FFF2-40B4-BE49-F238E27FC236}">
                    <a16:creationId xmlns:a16="http://schemas.microsoft.com/office/drawing/2014/main" id="{B7CE337F-00A6-DFFE-0A45-5185711A0E5E}"/>
                  </a:ext>
                </a:extLst>
              </p:cNvPr>
              <p:cNvSpPr/>
              <p:nvPr/>
            </p:nvSpPr>
            <p:spPr>
              <a:xfrm>
                <a:off x="2371432"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sp>
            <p:nvSpPr>
              <p:cNvPr id="32" name="Chevron 113">
                <a:extLst>
                  <a:ext uri="{FF2B5EF4-FFF2-40B4-BE49-F238E27FC236}">
                    <a16:creationId xmlns:a16="http://schemas.microsoft.com/office/drawing/2014/main" id="{D2E94D85-004D-F0E1-B370-42CA74F7A15F}"/>
                  </a:ext>
                </a:extLst>
              </p:cNvPr>
              <p:cNvSpPr/>
              <p:nvPr/>
            </p:nvSpPr>
            <p:spPr>
              <a:xfrm>
                <a:off x="2305698" y="2863218"/>
                <a:ext cx="121478" cy="199746"/>
              </a:xfrm>
              <a:prstGeom prst="chevron">
                <a:avLst>
                  <a:gd name="adj" fmla="val 69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defTabSz="913577" hangingPunct="1">
                  <a:spcBef>
                    <a:spcPts val="0"/>
                  </a:spcBef>
                  <a:spcAft>
                    <a:spcPts val="999"/>
                  </a:spcAft>
                </a:pPr>
                <a:endParaRPr lang="en-US" sz="1798" kern="1200" dirty="0" err="1">
                  <a:solidFill>
                    <a:srgbClr val="000000"/>
                  </a:solidFill>
                  <a:latin typeface="Calibri Light"/>
                </a:endParaRPr>
              </a:p>
            </p:txBody>
          </p:sp>
        </p:grpSp>
      </p:grpSp>
    </p:spTree>
    <p:extLst>
      <p:ext uri="{BB962C8B-B14F-4D97-AF65-F5344CB8AC3E}">
        <p14:creationId xmlns:p14="http://schemas.microsoft.com/office/powerpoint/2010/main" val="270743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0" name="Rectangle: Single Corner Rounded 119">
            <a:extLst>
              <a:ext uri="{FF2B5EF4-FFF2-40B4-BE49-F238E27FC236}">
                <a16:creationId xmlns:a16="http://schemas.microsoft.com/office/drawing/2014/main" id="{7F259525-AF64-4B38-9781-691E30E60F46}"/>
              </a:ext>
            </a:extLst>
          </p:cNvPr>
          <p:cNvSpPr/>
          <p:nvPr/>
        </p:nvSpPr>
        <p:spPr>
          <a:xfrm>
            <a:off x="0" y="1476492"/>
            <a:ext cx="5979782" cy="5381507"/>
          </a:xfrm>
          <a:prstGeom prst="round1Rect">
            <a:avLst>
              <a:gd name="adj" fmla="val 54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Single Corner Rounded 122">
            <a:extLst>
              <a:ext uri="{FF2B5EF4-FFF2-40B4-BE49-F238E27FC236}">
                <a16:creationId xmlns:a16="http://schemas.microsoft.com/office/drawing/2014/main" id="{58711D86-EBEA-4116-8E95-F30904C68BC8}"/>
              </a:ext>
            </a:extLst>
          </p:cNvPr>
          <p:cNvSpPr/>
          <p:nvPr/>
        </p:nvSpPr>
        <p:spPr>
          <a:xfrm flipH="1">
            <a:off x="6212218" y="1476492"/>
            <a:ext cx="5979782" cy="5381507"/>
          </a:xfrm>
          <a:prstGeom prst="round1Rect">
            <a:avLst>
              <a:gd name="adj" fmla="val 54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C630DB-E005-4B23-825F-0869FE0EAE5E}"/>
              </a:ext>
            </a:extLst>
          </p:cNvPr>
          <p:cNvSpPr txBox="1"/>
          <p:nvPr/>
        </p:nvSpPr>
        <p:spPr>
          <a:xfrm>
            <a:off x="960035" y="2102049"/>
            <a:ext cx="4297680" cy="1263280"/>
          </a:xfrm>
          <a:prstGeom prst="roundRect">
            <a:avLst>
              <a:gd name="adj" fmla="val 6709"/>
            </a:avLst>
          </a:prstGeom>
          <a:solidFill>
            <a:schemeClr val="bg1"/>
          </a:solidFill>
          <a:ln w="25400">
            <a:solidFill>
              <a:srgbClr val="F2F2F2"/>
            </a:solidFill>
          </a:ln>
        </p:spPr>
        <p:txBody>
          <a:bodyPr wrap="square" lIns="365760" tIns="91440" bIns="91440" rtlCol="0" anchor="ctr" anchorCtr="0">
            <a:spAutoFit/>
          </a:bodyPr>
          <a:lstStyle/>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Profits and revenues for the last three years?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Profitability by segment?</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Costs/margins?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Market share?</a:t>
            </a:r>
          </a:p>
        </p:txBody>
      </p:sp>
      <p:sp>
        <p:nvSpPr>
          <p:cNvPr id="9" name="TextBox 8">
            <a:extLst>
              <a:ext uri="{FF2B5EF4-FFF2-40B4-BE49-F238E27FC236}">
                <a16:creationId xmlns:a16="http://schemas.microsoft.com/office/drawing/2014/main" id="{7EDF328B-8319-4D43-B22C-5E8E175925EA}"/>
              </a:ext>
            </a:extLst>
          </p:cNvPr>
          <p:cNvSpPr txBox="1"/>
          <p:nvPr/>
        </p:nvSpPr>
        <p:spPr>
          <a:xfrm>
            <a:off x="960035" y="3534973"/>
            <a:ext cx="4297680" cy="1814926"/>
          </a:xfrm>
          <a:prstGeom prst="roundRect">
            <a:avLst>
              <a:gd name="adj" fmla="val 4555"/>
            </a:avLst>
          </a:prstGeom>
          <a:solidFill>
            <a:schemeClr val="bg1"/>
          </a:solidFill>
          <a:ln w="25400">
            <a:solidFill>
              <a:srgbClr val="F2F2F2"/>
            </a:solidFill>
          </a:ln>
        </p:spPr>
        <p:txBody>
          <a:bodyPr wrap="square" lIns="365760" tIns="91440" bIns="91440" rtlCol="0" anchor="ctr" anchorCtr="0">
            <a:spAutoFit/>
          </a:bodyPr>
          <a:lstStyle/>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Customer segmentation?</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Characteristics?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Changing needs?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Product mix?</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Product differentiation?</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Brand?</a:t>
            </a:r>
          </a:p>
        </p:txBody>
      </p:sp>
      <p:sp>
        <p:nvSpPr>
          <p:cNvPr id="10" name="TextBox 9">
            <a:extLst>
              <a:ext uri="{FF2B5EF4-FFF2-40B4-BE49-F238E27FC236}">
                <a16:creationId xmlns:a16="http://schemas.microsoft.com/office/drawing/2014/main" id="{D6FA4670-DD94-4D00-A652-04CF416C568D}"/>
              </a:ext>
            </a:extLst>
          </p:cNvPr>
          <p:cNvSpPr txBox="1"/>
          <p:nvPr/>
        </p:nvSpPr>
        <p:spPr>
          <a:xfrm>
            <a:off x="960035" y="5519543"/>
            <a:ext cx="4297680" cy="970237"/>
          </a:xfrm>
          <a:prstGeom prst="roundRect">
            <a:avLst>
              <a:gd name="adj" fmla="val 6709"/>
            </a:avLst>
          </a:prstGeom>
          <a:solidFill>
            <a:schemeClr val="bg1"/>
          </a:solidFill>
          <a:ln w="25400">
            <a:solidFill>
              <a:srgbClr val="F2F2F2"/>
            </a:solidFill>
          </a:ln>
        </p:spPr>
        <p:txBody>
          <a:bodyPr wrap="square" lIns="365760" tIns="91440" bIns="91440" rtlCol="0" anchor="ctr" anchorCtr="0">
            <a:spAutoFit/>
          </a:bodyPr>
          <a:lstStyle/>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Production capabilities/capacity?</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Distribution channels?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WCS (what constitutes success?)</a:t>
            </a:r>
          </a:p>
        </p:txBody>
      </p:sp>
      <p:grpSp>
        <p:nvGrpSpPr>
          <p:cNvPr id="22" name="Group 21">
            <a:extLst>
              <a:ext uri="{FF2B5EF4-FFF2-40B4-BE49-F238E27FC236}">
                <a16:creationId xmlns:a16="http://schemas.microsoft.com/office/drawing/2014/main" id="{E0AA0FAD-FB3D-4988-BAC7-45B0E9EC686B}"/>
              </a:ext>
            </a:extLst>
          </p:cNvPr>
          <p:cNvGrpSpPr/>
          <p:nvPr/>
        </p:nvGrpSpPr>
        <p:grpSpPr>
          <a:xfrm>
            <a:off x="722067" y="4201110"/>
            <a:ext cx="482600" cy="482652"/>
            <a:chOff x="3777700" y="3071762"/>
            <a:chExt cx="1508583" cy="1508743"/>
          </a:xfrm>
        </p:grpSpPr>
        <p:sp>
          <p:nvSpPr>
            <p:cNvPr id="23" name="Group">
              <a:extLst>
                <a:ext uri="{FF2B5EF4-FFF2-40B4-BE49-F238E27FC236}">
                  <a16:creationId xmlns:a16="http://schemas.microsoft.com/office/drawing/2014/main" id="{2F285E9D-FC24-41A2-BFA1-5460D4705DB3}"/>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24" name="Group 15">
              <a:extLst>
                <a:ext uri="{FF2B5EF4-FFF2-40B4-BE49-F238E27FC236}">
                  <a16:creationId xmlns:a16="http://schemas.microsoft.com/office/drawing/2014/main" id="{D4A5A34A-9B59-49E0-9C5F-8DB6733CEE4E}"/>
                </a:ext>
              </a:extLst>
            </p:cNvPr>
            <p:cNvGrpSpPr/>
            <p:nvPr/>
          </p:nvGrpSpPr>
          <p:grpSpPr>
            <a:xfrm rot="11920966">
              <a:off x="3848734" y="3133527"/>
              <a:ext cx="1362945" cy="1362946"/>
              <a:chOff x="79557" y="79556"/>
              <a:chExt cx="1362942" cy="1362944"/>
            </a:xfrm>
          </p:grpSpPr>
          <p:sp>
            <p:nvSpPr>
              <p:cNvPr id="25" name="Овал 1">
                <a:extLst>
                  <a:ext uri="{FF2B5EF4-FFF2-40B4-BE49-F238E27FC236}">
                    <a16:creationId xmlns:a16="http://schemas.microsoft.com/office/drawing/2014/main" id="{B11C94CB-8479-41F5-ACED-DF4C523E5CCC}"/>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26" name="Полилиния 51">
                <a:extLst>
                  <a:ext uri="{FF2B5EF4-FFF2-40B4-BE49-F238E27FC236}">
                    <a16:creationId xmlns:a16="http://schemas.microsoft.com/office/drawing/2014/main" id="{512844C9-B249-495C-B59D-EE597BB1BC5E}"/>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grpSp>
        <p:nvGrpSpPr>
          <p:cNvPr id="27" name="Group 26">
            <a:extLst>
              <a:ext uri="{FF2B5EF4-FFF2-40B4-BE49-F238E27FC236}">
                <a16:creationId xmlns:a16="http://schemas.microsoft.com/office/drawing/2014/main" id="{823C40F3-70D0-46BD-908A-74B410C068FA}"/>
              </a:ext>
            </a:extLst>
          </p:cNvPr>
          <p:cNvGrpSpPr/>
          <p:nvPr/>
        </p:nvGrpSpPr>
        <p:grpSpPr>
          <a:xfrm>
            <a:off x="722067" y="5763336"/>
            <a:ext cx="482600" cy="482652"/>
            <a:chOff x="3777700" y="3071762"/>
            <a:chExt cx="1508583" cy="1508743"/>
          </a:xfrm>
        </p:grpSpPr>
        <p:sp>
          <p:nvSpPr>
            <p:cNvPr id="28" name="Group">
              <a:extLst>
                <a:ext uri="{FF2B5EF4-FFF2-40B4-BE49-F238E27FC236}">
                  <a16:creationId xmlns:a16="http://schemas.microsoft.com/office/drawing/2014/main" id="{44385DC7-FC9E-493B-A849-77505BC7065C}"/>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29" name="Group 15">
              <a:extLst>
                <a:ext uri="{FF2B5EF4-FFF2-40B4-BE49-F238E27FC236}">
                  <a16:creationId xmlns:a16="http://schemas.microsoft.com/office/drawing/2014/main" id="{39B3E3AA-38B8-4BF9-B756-81AF564A1080}"/>
                </a:ext>
              </a:extLst>
            </p:cNvPr>
            <p:cNvGrpSpPr/>
            <p:nvPr/>
          </p:nvGrpSpPr>
          <p:grpSpPr>
            <a:xfrm rot="11920966">
              <a:off x="3848734" y="3133527"/>
              <a:ext cx="1362945" cy="1362946"/>
              <a:chOff x="79557" y="79556"/>
              <a:chExt cx="1362942" cy="1362944"/>
            </a:xfrm>
          </p:grpSpPr>
          <p:sp>
            <p:nvSpPr>
              <p:cNvPr id="30" name="Овал 1">
                <a:extLst>
                  <a:ext uri="{FF2B5EF4-FFF2-40B4-BE49-F238E27FC236}">
                    <a16:creationId xmlns:a16="http://schemas.microsoft.com/office/drawing/2014/main" id="{9818B3B7-48C8-436F-96D8-092D284AED2B}"/>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31" name="Полилиния 51">
                <a:extLst>
                  <a:ext uri="{FF2B5EF4-FFF2-40B4-BE49-F238E27FC236}">
                    <a16:creationId xmlns:a16="http://schemas.microsoft.com/office/drawing/2014/main" id="{8A982B55-0FE6-48A0-AE67-5C098B5CF75C}"/>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grpSp>
        <p:nvGrpSpPr>
          <p:cNvPr id="125" name="Group 124">
            <a:extLst>
              <a:ext uri="{FF2B5EF4-FFF2-40B4-BE49-F238E27FC236}">
                <a16:creationId xmlns:a16="http://schemas.microsoft.com/office/drawing/2014/main" id="{C7605291-D2A9-4980-9487-415025B20C8C}"/>
              </a:ext>
            </a:extLst>
          </p:cNvPr>
          <p:cNvGrpSpPr/>
          <p:nvPr/>
        </p:nvGrpSpPr>
        <p:grpSpPr>
          <a:xfrm>
            <a:off x="722067" y="2492363"/>
            <a:ext cx="482600" cy="482652"/>
            <a:chOff x="722067" y="2250864"/>
            <a:chExt cx="482600" cy="482652"/>
          </a:xfrm>
        </p:grpSpPr>
        <p:grpSp>
          <p:nvGrpSpPr>
            <p:cNvPr id="16" name="Group 15">
              <a:extLst>
                <a:ext uri="{FF2B5EF4-FFF2-40B4-BE49-F238E27FC236}">
                  <a16:creationId xmlns:a16="http://schemas.microsoft.com/office/drawing/2014/main" id="{9C70B55F-5EA8-4CFF-AD08-EB49CCBF431A}"/>
                </a:ext>
              </a:extLst>
            </p:cNvPr>
            <p:cNvGrpSpPr/>
            <p:nvPr/>
          </p:nvGrpSpPr>
          <p:grpSpPr>
            <a:xfrm>
              <a:off x="722067" y="2250864"/>
              <a:ext cx="482600" cy="482652"/>
              <a:chOff x="3777700" y="3071762"/>
              <a:chExt cx="1508583" cy="1508743"/>
            </a:xfrm>
          </p:grpSpPr>
          <p:sp>
            <p:nvSpPr>
              <p:cNvPr id="18" name="Group">
                <a:extLst>
                  <a:ext uri="{FF2B5EF4-FFF2-40B4-BE49-F238E27FC236}">
                    <a16:creationId xmlns:a16="http://schemas.microsoft.com/office/drawing/2014/main" id="{E949BF3A-84FB-4C21-BE7D-ECC55716FC10}"/>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9" name="Group 15">
                <a:extLst>
                  <a:ext uri="{FF2B5EF4-FFF2-40B4-BE49-F238E27FC236}">
                    <a16:creationId xmlns:a16="http://schemas.microsoft.com/office/drawing/2014/main" id="{FDC2F43A-7532-4CE4-AA00-32EB0319FCF1}"/>
                  </a:ext>
                </a:extLst>
              </p:cNvPr>
              <p:cNvGrpSpPr/>
              <p:nvPr/>
            </p:nvGrpSpPr>
            <p:grpSpPr>
              <a:xfrm rot="11920966">
                <a:off x="3848734" y="3133528"/>
                <a:ext cx="1362945" cy="1362946"/>
                <a:chOff x="79557" y="79556"/>
                <a:chExt cx="1362942" cy="1362944"/>
              </a:xfrm>
            </p:grpSpPr>
            <p:sp>
              <p:nvSpPr>
                <p:cNvPr id="20" name="Овал 1">
                  <a:extLst>
                    <a:ext uri="{FF2B5EF4-FFF2-40B4-BE49-F238E27FC236}">
                      <a16:creationId xmlns:a16="http://schemas.microsoft.com/office/drawing/2014/main" id="{ADF34FA6-A010-4DC3-9F55-57BEE3F0181B}"/>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21" name="Полилиния 51">
                  <a:extLst>
                    <a:ext uri="{FF2B5EF4-FFF2-40B4-BE49-F238E27FC236}">
                      <a16:creationId xmlns:a16="http://schemas.microsoft.com/office/drawing/2014/main" id="{75ACC374-141A-48FD-992F-C655FBB0E978}"/>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54" name="Freeform: Shape 53">
              <a:extLst>
                <a:ext uri="{FF2B5EF4-FFF2-40B4-BE49-F238E27FC236}">
                  <a16:creationId xmlns:a16="http://schemas.microsoft.com/office/drawing/2014/main" id="{D3CCB517-0228-48DE-B686-E874A29B7E33}"/>
                </a:ext>
              </a:extLst>
            </p:cNvPr>
            <p:cNvSpPr/>
            <p:nvPr/>
          </p:nvSpPr>
          <p:spPr>
            <a:xfrm>
              <a:off x="863727" y="2392550"/>
              <a:ext cx="199281" cy="199281"/>
            </a:xfrm>
            <a:custGeom>
              <a:avLst/>
              <a:gdLst>
                <a:gd name="connsiteX0" fmla="*/ 1640638 w 1637014"/>
                <a:gd name="connsiteY0" fmla="*/ 461114 h 1637014"/>
                <a:gd name="connsiteX1" fmla="*/ 1640638 w 1637014"/>
                <a:gd name="connsiteY1" fmla="*/ 1175071 h 1637014"/>
                <a:gd name="connsiteX2" fmla="*/ 1572146 w 1637014"/>
                <a:gd name="connsiteY2" fmla="*/ 1256442 h 1637014"/>
                <a:gd name="connsiteX3" fmla="*/ 1335586 w 1637014"/>
                <a:gd name="connsiteY3" fmla="*/ 1329823 h 1637014"/>
                <a:gd name="connsiteX4" fmla="*/ 1213050 w 1637014"/>
                <a:gd name="connsiteY4" fmla="*/ 1341043 h 1637014"/>
                <a:gd name="connsiteX5" fmla="*/ 1196025 w 1637014"/>
                <a:gd name="connsiteY5" fmla="*/ 1360512 h 1637014"/>
                <a:gd name="connsiteX6" fmla="*/ 1196112 w 1637014"/>
                <a:gd name="connsiteY6" fmla="*/ 1442144 h 1637014"/>
                <a:gd name="connsiteX7" fmla="*/ 1159879 w 1637014"/>
                <a:gd name="connsiteY7" fmla="*/ 1527924 h 1637014"/>
                <a:gd name="connsiteX8" fmla="*/ 1035946 w 1637014"/>
                <a:gd name="connsiteY8" fmla="*/ 1595544 h 1637014"/>
                <a:gd name="connsiteX9" fmla="*/ 797292 w 1637014"/>
                <a:gd name="connsiteY9" fmla="*/ 1637713 h 1637014"/>
                <a:gd name="connsiteX10" fmla="*/ 422655 w 1637014"/>
                <a:gd name="connsiteY10" fmla="*/ 1607461 h 1637014"/>
                <a:gd name="connsiteX11" fmla="*/ 270741 w 1637014"/>
                <a:gd name="connsiteY11" fmla="*/ 1538707 h 1637014"/>
                <a:gd name="connsiteX12" fmla="*/ 223638 w 1637014"/>
                <a:gd name="connsiteY12" fmla="*/ 1453451 h 1637014"/>
                <a:gd name="connsiteX13" fmla="*/ 222154 w 1637014"/>
                <a:gd name="connsiteY13" fmla="*/ 1245441 h 1637014"/>
                <a:gd name="connsiteX14" fmla="*/ 277463 w 1637014"/>
                <a:gd name="connsiteY14" fmla="*/ 1138096 h 1637014"/>
                <a:gd name="connsiteX15" fmla="*/ 322776 w 1637014"/>
                <a:gd name="connsiteY15" fmla="*/ 1109198 h 1637014"/>
                <a:gd name="connsiteX16" fmla="*/ 306973 w 1637014"/>
                <a:gd name="connsiteY16" fmla="*/ 1105836 h 1637014"/>
                <a:gd name="connsiteX17" fmla="*/ 157459 w 1637014"/>
                <a:gd name="connsiteY17" fmla="*/ 1072136 h 1637014"/>
                <a:gd name="connsiteX18" fmla="*/ 44309 w 1637014"/>
                <a:gd name="connsiteY18" fmla="*/ 1013901 h 1637014"/>
                <a:gd name="connsiteX19" fmla="*/ 44 w 1637014"/>
                <a:gd name="connsiteY19" fmla="*/ 927336 h 1637014"/>
                <a:gd name="connsiteX20" fmla="*/ 0 w 1637014"/>
                <a:gd name="connsiteY20" fmla="*/ 187929 h 1637014"/>
                <a:gd name="connsiteX21" fmla="*/ 25319 w 1637014"/>
                <a:gd name="connsiteY21" fmla="*/ 118956 h 1637014"/>
                <a:gd name="connsiteX22" fmla="*/ 70719 w 1637014"/>
                <a:gd name="connsiteY22" fmla="*/ 81371 h 1637014"/>
                <a:gd name="connsiteX23" fmla="*/ 273185 w 1637014"/>
                <a:gd name="connsiteY23" fmla="*/ 15235 h 1637014"/>
                <a:gd name="connsiteX24" fmla="*/ 395197 w 1637014"/>
                <a:gd name="connsiteY24" fmla="*/ 0 h 1637014"/>
                <a:gd name="connsiteX25" fmla="*/ 574483 w 1637014"/>
                <a:gd name="connsiteY25" fmla="*/ 0 h 1637014"/>
                <a:gd name="connsiteX26" fmla="*/ 588627 w 1637014"/>
                <a:gd name="connsiteY26" fmla="*/ 2139 h 1637014"/>
                <a:gd name="connsiteX27" fmla="*/ 776251 w 1637014"/>
                <a:gd name="connsiteY27" fmla="*/ 31474 h 1637014"/>
                <a:gd name="connsiteX28" fmla="*/ 922753 w 1637014"/>
                <a:gd name="connsiteY28" fmla="*/ 96824 h 1637014"/>
                <a:gd name="connsiteX29" fmla="*/ 972431 w 1637014"/>
                <a:gd name="connsiteY29" fmla="*/ 197227 h 1637014"/>
                <a:gd name="connsiteX30" fmla="*/ 972125 w 1637014"/>
                <a:gd name="connsiteY30" fmla="*/ 291607 h 1637014"/>
                <a:gd name="connsiteX31" fmla="*/ 988495 w 1637014"/>
                <a:gd name="connsiteY31" fmla="*/ 307148 h 1637014"/>
                <a:gd name="connsiteX32" fmla="*/ 1109547 w 1637014"/>
                <a:gd name="connsiteY32" fmla="*/ 297413 h 1637014"/>
                <a:gd name="connsiteX33" fmla="*/ 1347110 w 1637014"/>
                <a:gd name="connsiteY33" fmla="*/ 310116 h 1637014"/>
                <a:gd name="connsiteX34" fmla="*/ 1536219 w 1637014"/>
                <a:gd name="connsiteY34" fmla="*/ 361540 h 1637014"/>
                <a:gd name="connsiteX35" fmla="*/ 1640638 w 1637014"/>
                <a:gd name="connsiteY35" fmla="*/ 461114 h 1637014"/>
                <a:gd name="connsiteX36" fmla="*/ 1149010 w 1637014"/>
                <a:gd name="connsiteY36" fmla="*/ 375378 h 1637014"/>
                <a:gd name="connsiteX37" fmla="*/ 1015604 w 1637014"/>
                <a:gd name="connsiteY37" fmla="*/ 382363 h 1637014"/>
                <a:gd name="connsiteX38" fmla="*/ 952481 w 1637014"/>
                <a:gd name="connsiteY38" fmla="*/ 392010 h 1637014"/>
                <a:gd name="connsiteX39" fmla="*/ 781882 w 1637014"/>
                <a:gd name="connsiteY39" fmla="*/ 448280 h 1637014"/>
                <a:gd name="connsiteX40" fmla="*/ 781620 w 1637014"/>
                <a:gd name="connsiteY40" fmla="*/ 520527 h 1637014"/>
                <a:gd name="connsiteX41" fmla="*/ 913018 w 1637014"/>
                <a:gd name="connsiteY41" fmla="*/ 568983 h 1637014"/>
                <a:gd name="connsiteX42" fmla="*/ 1219511 w 1637014"/>
                <a:gd name="connsiteY42" fmla="*/ 592425 h 1637014"/>
                <a:gd name="connsiteX43" fmla="*/ 1447689 w 1637014"/>
                <a:gd name="connsiteY43" fmla="*/ 556192 h 1637014"/>
                <a:gd name="connsiteX44" fmla="*/ 1539318 w 1637014"/>
                <a:gd name="connsiteY44" fmla="*/ 515245 h 1637014"/>
                <a:gd name="connsiteX45" fmla="*/ 1539754 w 1637014"/>
                <a:gd name="connsiteY45" fmla="*/ 453824 h 1637014"/>
                <a:gd name="connsiteX46" fmla="*/ 1535739 w 1637014"/>
                <a:gd name="connsiteY46" fmla="*/ 451205 h 1637014"/>
                <a:gd name="connsiteX47" fmla="*/ 1451224 w 1637014"/>
                <a:gd name="connsiteY47" fmla="*/ 413794 h 1637014"/>
                <a:gd name="connsiteX48" fmla="*/ 1149010 w 1637014"/>
                <a:gd name="connsiteY48" fmla="*/ 375378 h 1637014"/>
                <a:gd name="connsiteX49" fmla="*/ 485124 w 1637014"/>
                <a:gd name="connsiteY49" fmla="*/ 77442 h 1637014"/>
                <a:gd name="connsiteX50" fmla="*/ 190025 w 1637014"/>
                <a:gd name="connsiteY50" fmla="*/ 116075 h 1637014"/>
                <a:gd name="connsiteX51" fmla="*/ 90669 w 1637014"/>
                <a:gd name="connsiteY51" fmla="*/ 165710 h 1637014"/>
                <a:gd name="connsiteX52" fmla="*/ 91018 w 1637014"/>
                <a:gd name="connsiteY52" fmla="*/ 207748 h 1637014"/>
                <a:gd name="connsiteX53" fmla="*/ 145760 w 1637014"/>
                <a:gd name="connsiteY53" fmla="*/ 240270 h 1637014"/>
                <a:gd name="connsiteX54" fmla="*/ 394717 w 1637014"/>
                <a:gd name="connsiteY54" fmla="*/ 293135 h 1637014"/>
                <a:gd name="connsiteX55" fmla="*/ 712778 w 1637014"/>
                <a:gd name="connsiteY55" fmla="*/ 274451 h 1637014"/>
                <a:gd name="connsiteX56" fmla="*/ 865348 w 1637014"/>
                <a:gd name="connsiteY56" fmla="*/ 219447 h 1637014"/>
                <a:gd name="connsiteX57" fmla="*/ 864868 w 1637014"/>
                <a:gd name="connsiteY57" fmla="*/ 153006 h 1637014"/>
                <a:gd name="connsiteX58" fmla="*/ 780267 w 1637014"/>
                <a:gd name="connsiteY58" fmla="*/ 115682 h 1637014"/>
                <a:gd name="connsiteX59" fmla="*/ 485124 w 1637014"/>
                <a:gd name="connsiteY59" fmla="*/ 77442 h 1637014"/>
                <a:gd name="connsiteX60" fmla="*/ 705706 w 1637014"/>
                <a:gd name="connsiteY60" fmla="*/ 1338423 h 1637014"/>
                <a:gd name="connsiteX61" fmla="*/ 917514 w 1637014"/>
                <a:gd name="connsiteY61" fmla="*/ 1321311 h 1637014"/>
                <a:gd name="connsiteX62" fmla="*/ 1087633 w 1637014"/>
                <a:gd name="connsiteY62" fmla="*/ 1263383 h 1637014"/>
                <a:gd name="connsiteX63" fmla="*/ 1088157 w 1637014"/>
                <a:gd name="connsiteY63" fmla="*/ 1195938 h 1637014"/>
                <a:gd name="connsiteX64" fmla="*/ 998928 w 1637014"/>
                <a:gd name="connsiteY64" fmla="*/ 1157173 h 1637014"/>
                <a:gd name="connsiteX65" fmla="*/ 712866 w 1637014"/>
                <a:gd name="connsiteY65" fmla="*/ 1120242 h 1637014"/>
                <a:gd name="connsiteX66" fmla="*/ 412790 w 1637014"/>
                <a:gd name="connsiteY66" fmla="*/ 1159443 h 1637014"/>
                <a:gd name="connsiteX67" fmla="*/ 315791 w 1637014"/>
                <a:gd name="connsiteY67" fmla="*/ 1207113 h 1637014"/>
                <a:gd name="connsiteX68" fmla="*/ 315311 w 1637014"/>
                <a:gd name="connsiteY68" fmla="*/ 1251596 h 1637014"/>
                <a:gd name="connsiteX69" fmla="*/ 333340 w 1637014"/>
                <a:gd name="connsiteY69" fmla="*/ 1264780 h 1637014"/>
                <a:gd name="connsiteX70" fmla="*/ 418290 w 1637014"/>
                <a:gd name="connsiteY70" fmla="*/ 1301405 h 1637014"/>
                <a:gd name="connsiteX71" fmla="*/ 705706 w 1637014"/>
                <a:gd name="connsiteY71" fmla="*/ 1338423 h 1637014"/>
                <a:gd name="connsiteX72" fmla="*/ 708413 w 1637014"/>
                <a:gd name="connsiteY72" fmla="*/ 1562105 h 1637014"/>
                <a:gd name="connsiteX73" fmla="*/ 817110 w 1637014"/>
                <a:gd name="connsiteY73" fmla="*/ 1558482 h 1637014"/>
                <a:gd name="connsiteX74" fmla="*/ 1015953 w 1637014"/>
                <a:gd name="connsiteY74" fmla="*/ 1519892 h 1637014"/>
                <a:gd name="connsiteX75" fmla="*/ 1095054 w 1637014"/>
                <a:gd name="connsiteY75" fmla="*/ 1482000 h 1637014"/>
                <a:gd name="connsiteX76" fmla="*/ 1117885 w 1637014"/>
                <a:gd name="connsiteY76" fmla="*/ 1439089 h 1637014"/>
                <a:gd name="connsiteX77" fmla="*/ 1117579 w 1637014"/>
                <a:gd name="connsiteY77" fmla="*/ 1360687 h 1637014"/>
                <a:gd name="connsiteX78" fmla="*/ 1096800 w 1637014"/>
                <a:gd name="connsiteY78" fmla="*/ 1347285 h 1637014"/>
                <a:gd name="connsiteX79" fmla="*/ 824619 w 1637014"/>
                <a:gd name="connsiteY79" fmla="*/ 1412591 h 1637014"/>
                <a:gd name="connsiteX80" fmla="*/ 570816 w 1637014"/>
                <a:gd name="connsiteY80" fmla="*/ 1410103 h 1637014"/>
                <a:gd name="connsiteX81" fmla="*/ 314001 w 1637014"/>
                <a:gd name="connsiteY81" fmla="*/ 1342876 h 1637014"/>
                <a:gd name="connsiteX82" fmla="*/ 300600 w 1637014"/>
                <a:gd name="connsiteY82" fmla="*/ 1352349 h 1637014"/>
                <a:gd name="connsiteX83" fmla="*/ 300425 w 1637014"/>
                <a:gd name="connsiteY83" fmla="*/ 1432366 h 1637014"/>
                <a:gd name="connsiteX84" fmla="*/ 332685 w 1637014"/>
                <a:gd name="connsiteY84" fmla="*/ 1488243 h 1637014"/>
                <a:gd name="connsiteX85" fmla="*/ 422306 w 1637014"/>
                <a:gd name="connsiteY85" fmla="*/ 1526178 h 1637014"/>
                <a:gd name="connsiteX86" fmla="*/ 708413 w 1637014"/>
                <a:gd name="connsiteY86" fmla="*/ 1562105 h 1637014"/>
                <a:gd name="connsiteX87" fmla="*/ 1172888 w 1637014"/>
                <a:gd name="connsiteY87" fmla="*/ 818071 h 1637014"/>
                <a:gd name="connsiteX88" fmla="*/ 1272114 w 1637014"/>
                <a:gd name="connsiteY88" fmla="*/ 812265 h 1637014"/>
                <a:gd name="connsiteX89" fmla="*/ 1461527 w 1637014"/>
                <a:gd name="connsiteY89" fmla="*/ 775421 h 1637014"/>
                <a:gd name="connsiteX90" fmla="*/ 1543291 w 1637014"/>
                <a:gd name="connsiteY90" fmla="*/ 735827 h 1637014"/>
                <a:gd name="connsiteX91" fmla="*/ 1563502 w 1637014"/>
                <a:gd name="connsiteY91" fmla="*/ 701647 h 1637014"/>
                <a:gd name="connsiteX92" fmla="*/ 1563502 w 1637014"/>
                <a:gd name="connsiteY92" fmla="*/ 608839 h 1637014"/>
                <a:gd name="connsiteX93" fmla="*/ 1548310 w 1637014"/>
                <a:gd name="connsiteY93" fmla="*/ 599322 h 1637014"/>
                <a:gd name="connsiteX94" fmla="*/ 1278487 w 1637014"/>
                <a:gd name="connsiteY94" fmla="*/ 666854 h 1637014"/>
                <a:gd name="connsiteX95" fmla="*/ 1043717 w 1637014"/>
                <a:gd name="connsiteY95" fmla="*/ 667509 h 1637014"/>
                <a:gd name="connsiteX96" fmla="*/ 762805 w 1637014"/>
                <a:gd name="connsiteY96" fmla="*/ 598798 h 1637014"/>
                <a:gd name="connsiteX97" fmla="*/ 748356 w 1637014"/>
                <a:gd name="connsiteY97" fmla="*/ 607573 h 1637014"/>
                <a:gd name="connsiteX98" fmla="*/ 748007 w 1637014"/>
                <a:gd name="connsiteY98" fmla="*/ 690777 h 1637014"/>
                <a:gd name="connsiteX99" fmla="*/ 775901 w 1637014"/>
                <a:gd name="connsiteY99" fmla="*/ 740542 h 1637014"/>
                <a:gd name="connsiteX100" fmla="*/ 864911 w 1637014"/>
                <a:gd name="connsiteY100" fmla="*/ 779874 h 1637014"/>
                <a:gd name="connsiteX101" fmla="*/ 1172888 w 1637014"/>
                <a:gd name="connsiteY101" fmla="*/ 818071 h 1637014"/>
                <a:gd name="connsiteX102" fmla="*/ 1155470 w 1637014"/>
                <a:gd name="connsiteY102" fmla="*/ 1040487 h 1637014"/>
                <a:gd name="connsiteX103" fmla="*/ 1267311 w 1637014"/>
                <a:gd name="connsiteY103" fmla="*/ 1036558 h 1637014"/>
                <a:gd name="connsiteX104" fmla="*/ 1497192 w 1637014"/>
                <a:gd name="connsiteY104" fmla="*/ 984959 h 1637014"/>
                <a:gd name="connsiteX105" fmla="*/ 1548136 w 1637014"/>
                <a:gd name="connsiteY105" fmla="*/ 955275 h 1637014"/>
                <a:gd name="connsiteX106" fmla="*/ 1562935 w 1637014"/>
                <a:gd name="connsiteY106" fmla="*/ 931571 h 1637014"/>
                <a:gd name="connsiteX107" fmla="*/ 1563284 w 1637014"/>
                <a:gd name="connsiteY107" fmla="*/ 829159 h 1637014"/>
                <a:gd name="connsiteX108" fmla="*/ 1550886 w 1637014"/>
                <a:gd name="connsiteY108" fmla="*/ 821738 h 1637014"/>
                <a:gd name="connsiteX109" fmla="*/ 1519019 w 1637014"/>
                <a:gd name="connsiteY109" fmla="*/ 836624 h 1637014"/>
                <a:gd name="connsiteX110" fmla="*/ 1223876 w 1637014"/>
                <a:gd name="connsiteY110" fmla="*/ 894159 h 1637014"/>
                <a:gd name="connsiteX111" fmla="*/ 1014775 w 1637014"/>
                <a:gd name="connsiteY111" fmla="*/ 888091 h 1637014"/>
                <a:gd name="connsiteX112" fmla="*/ 761278 w 1637014"/>
                <a:gd name="connsiteY112" fmla="*/ 821083 h 1637014"/>
                <a:gd name="connsiteX113" fmla="*/ 748313 w 1637014"/>
                <a:gd name="connsiteY113" fmla="*/ 829290 h 1637014"/>
                <a:gd name="connsiteX114" fmla="*/ 748007 w 1637014"/>
                <a:gd name="connsiteY114" fmla="*/ 914065 h 1637014"/>
                <a:gd name="connsiteX115" fmla="*/ 775770 w 1637014"/>
                <a:gd name="connsiteY115" fmla="*/ 963874 h 1637014"/>
                <a:gd name="connsiteX116" fmla="*/ 860197 w 1637014"/>
                <a:gd name="connsiteY116" fmla="*/ 1001635 h 1637014"/>
                <a:gd name="connsiteX117" fmla="*/ 1155470 w 1637014"/>
                <a:gd name="connsiteY117" fmla="*/ 1040487 h 1637014"/>
                <a:gd name="connsiteX118" fmla="*/ 669736 w 1637014"/>
                <a:gd name="connsiteY118" fmla="*/ 675279 h 1637014"/>
                <a:gd name="connsiteX119" fmla="*/ 669910 w 1637014"/>
                <a:gd name="connsiteY119" fmla="*/ 601679 h 1637014"/>
                <a:gd name="connsiteX120" fmla="*/ 652187 w 1637014"/>
                <a:gd name="connsiteY120" fmla="*/ 586139 h 1637014"/>
                <a:gd name="connsiteX121" fmla="*/ 481763 w 1637014"/>
                <a:gd name="connsiteY121" fmla="*/ 597969 h 1637014"/>
                <a:gd name="connsiteX122" fmla="*/ 319240 w 1637014"/>
                <a:gd name="connsiteY122" fmla="*/ 587274 h 1637014"/>
                <a:gd name="connsiteX123" fmla="*/ 92546 w 1637014"/>
                <a:gd name="connsiteY123" fmla="*/ 524063 h 1637014"/>
                <a:gd name="connsiteX124" fmla="*/ 78489 w 1637014"/>
                <a:gd name="connsiteY124" fmla="*/ 533885 h 1637014"/>
                <a:gd name="connsiteX125" fmla="*/ 78097 w 1637014"/>
                <a:gd name="connsiteY125" fmla="*/ 653846 h 1637014"/>
                <a:gd name="connsiteX126" fmla="*/ 107126 w 1637014"/>
                <a:gd name="connsiteY126" fmla="*/ 704528 h 1637014"/>
                <a:gd name="connsiteX127" fmla="*/ 190287 w 1637014"/>
                <a:gd name="connsiteY127" fmla="*/ 741197 h 1637014"/>
                <a:gd name="connsiteX128" fmla="*/ 655810 w 1637014"/>
                <a:gd name="connsiteY128" fmla="*/ 767694 h 1637014"/>
                <a:gd name="connsiteX129" fmla="*/ 669736 w 1637014"/>
                <a:gd name="connsiteY129" fmla="*/ 750451 h 1637014"/>
                <a:gd name="connsiteX130" fmla="*/ 669736 w 1637014"/>
                <a:gd name="connsiteY130" fmla="*/ 675279 h 1637014"/>
                <a:gd name="connsiteX131" fmla="*/ 482592 w 1637014"/>
                <a:gd name="connsiteY131" fmla="*/ 1040268 h 1637014"/>
                <a:gd name="connsiteX132" fmla="*/ 650353 w 1637014"/>
                <a:gd name="connsiteY132" fmla="*/ 1029530 h 1637014"/>
                <a:gd name="connsiteX133" fmla="*/ 670041 w 1637014"/>
                <a:gd name="connsiteY133" fmla="*/ 1006873 h 1637014"/>
                <a:gd name="connsiteX134" fmla="*/ 669692 w 1637014"/>
                <a:gd name="connsiteY134" fmla="*/ 866090 h 1637014"/>
                <a:gd name="connsiteX135" fmla="*/ 646599 w 1637014"/>
                <a:gd name="connsiteY135" fmla="*/ 847493 h 1637014"/>
                <a:gd name="connsiteX136" fmla="*/ 517690 w 1637014"/>
                <a:gd name="connsiteY136" fmla="*/ 858538 h 1637014"/>
                <a:gd name="connsiteX137" fmla="*/ 327840 w 1637014"/>
                <a:gd name="connsiteY137" fmla="*/ 849152 h 1637014"/>
                <a:gd name="connsiteX138" fmla="*/ 94598 w 1637014"/>
                <a:gd name="connsiteY138" fmla="*/ 785767 h 1637014"/>
                <a:gd name="connsiteX139" fmla="*/ 78446 w 1637014"/>
                <a:gd name="connsiteY139" fmla="*/ 795196 h 1637014"/>
                <a:gd name="connsiteX140" fmla="*/ 78009 w 1637014"/>
                <a:gd name="connsiteY140" fmla="*/ 913542 h 1637014"/>
                <a:gd name="connsiteX141" fmla="*/ 107694 w 1637014"/>
                <a:gd name="connsiteY141" fmla="*/ 965533 h 1637014"/>
                <a:gd name="connsiteX142" fmla="*/ 197053 w 1637014"/>
                <a:gd name="connsiteY142" fmla="*/ 1003949 h 1637014"/>
                <a:gd name="connsiteX143" fmla="*/ 482592 w 1637014"/>
                <a:gd name="connsiteY143" fmla="*/ 1040268 h 1637014"/>
                <a:gd name="connsiteX144" fmla="*/ 476655 w 1637014"/>
                <a:gd name="connsiteY144" fmla="*/ 518781 h 1637014"/>
                <a:gd name="connsiteX145" fmla="*/ 628265 w 1637014"/>
                <a:gd name="connsiteY145" fmla="*/ 510792 h 1637014"/>
                <a:gd name="connsiteX146" fmla="*/ 662577 w 1637014"/>
                <a:gd name="connsiteY146" fmla="*/ 504201 h 1637014"/>
                <a:gd name="connsiteX147" fmla="*/ 670914 w 1637014"/>
                <a:gd name="connsiteY147" fmla="*/ 470762 h 1637014"/>
                <a:gd name="connsiteX148" fmla="*/ 741590 w 1637014"/>
                <a:gd name="connsiteY148" fmla="*/ 382276 h 1637014"/>
                <a:gd name="connsiteX149" fmla="*/ 865872 w 1637014"/>
                <a:gd name="connsiteY149" fmla="*/ 332511 h 1637014"/>
                <a:gd name="connsiteX150" fmla="*/ 882897 w 1637014"/>
                <a:gd name="connsiteY150" fmla="*/ 328145 h 1637014"/>
                <a:gd name="connsiteX151" fmla="*/ 892850 w 1637014"/>
                <a:gd name="connsiteY151" fmla="*/ 300076 h 1637014"/>
                <a:gd name="connsiteX152" fmla="*/ 875606 w 1637014"/>
                <a:gd name="connsiteY152" fmla="*/ 302826 h 1637014"/>
                <a:gd name="connsiteX153" fmla="*/ 847930 w 1637014"/>
                <a:gd name="connsiteY153" fmla="*/ 315311 h 1637014"/>
                <a:gd name="connsiteX154" fmla="*/ 551085 w 1637014"/>
                <a:gd name="connsiteY154" fmla="*/ 372759 h 1637014"/>
                <a:gd name="connsiteX155" fmla="*/ 340368 w 1637014"/>
                <a:gd name="connsiteY155" fmla="*/ 366167 h 1637014"/>
                <a:gd name="connsiteX156" fmla="*/ 94248 w 1637014"/>
                <a:gd name="connsiteY156" fmla="*/ 301604 h 1637014"/>
                <a:gd name="connsiteX157" fmla="*/ 78533 w 1637014"/>
                <a:gd name="connsiteY157" fmla="*/ 312080 h 1637014"/>
                <a:gd name="connsiteX158" fmla="*/ 78184 w 1637014"/>
                <a:gd name="connsiteY158" fmla="*/ 392054 h 1637014"/>
                <a:gd name="connsiteX159" fmla="*/ 109003 w 1637014"/>
                <a:gd name="connsiteY159" fmla="*/ 444919 h 1637014"/>
                <a:gd name="connsiteX160" fmla="*/ 195525 w 1637014"/>
                <a:gd name="connsiteY160" fmla="*/ 482025 h 1637014"/>
                <a:gd name="connsiteX161" fmla="*/ 476655 w 1637014"/>
                <a:gd name="connsiteY161" fmla="*/ 518781 h 1637014"/>
                <a:gd name="connsiteX162" fmla="*/ 1116444 w 1637014"/>
                <a:gd name="connsiteY162" fmla="*/ 1118670 h 1637014"/>
                <a:gd name="connsiteX163" fmla="*/ 1177341 w 1637014"/>
                <a:gd name="connsiteY163" fmla="*/ 1174809 h 1637014"/>
                <a:gd name="connsiteX164" fmla="*/ 1196505 w 1637014"/>
                <a:gd name="connsiteY164" fmla="*/ 1252600 h 1637014"/>
                <a:gd name="connsiteX165" fmla="*/ 1210824 w 1637014"/>
                <a:gd name="connsiteY165" fmla="*/ 1262859 h 1637014"/>
                <a:gd name="connsiteX166" fmla="*/ 1249108 w 1637014"/>
                <a:gd name="connsiteY166" fmla="*/ 1260371 h 1637014"/>
                <a:gd name="connsiteX167" fmla="*/ 1469952 w 1637014"/>
                <a:gd name="connsiteY167" fmla="*/ 1218856 h 1637014"/>
                <a:gd name="connsiteX168" fmla="*/ 1545386 w 1637014"/>
                <a:gd name="connsiteY168" fmla="*/ 1180964 h 1637014"/>
                <a:gd name="connsiteX169" fmla="*/ 1563415 w 1637014"/>
                <a:gd name="connsiteY169" fmla="*/ 1150581 h 1637014"/>
                <a:gd name="connsiteX170" fmla="*/ 1563589 w 1637014"/>
                <a:gd name="connsiteY170" fmla="*/ 1052972 h 1637014"/>
                <a:gd name="connsiteX171" fmla="*/ 1550013 w 1637014"/>
                <a:gd name="connsiteY171" fmla="*/ 1045376 h 1637014"/>
                <a:gd name="connsiteX172" fmla="*/ 1473226 w 1637014"/>
                <a:gd name="connsiteY172" fmla="*/ 1076807 h 1637014"/>
                <a:gd name="connsiteX173" fmla="*/ 1184762 w 1637014"/>
                <a:gd name="connsiteY173" fmla="*/ 1118583 h 1637014"/>
                <a:gd name="connsiteX174" fmla="*/ 1116444 w 1637014"/>
                <a:gd name="connsiteY174" fmla="*/ 1118670 h 163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637014" h="1637014">
                  <a:moveTo>
                    <a:pt x="1640638" y="461114"/>
                  </a:moveTo>
                  <a:cubicBezTo>
                    <a:pt x="1640638" y="699115"/>
                    <a:pt x="1640638" y="937071"/>
                    <a:pt x="1640638" y="1175071"/>
                  </a:cubicBezTo>
                  <a:cubicBezTo>
                    <a:pt x="1629026" y="1211653"/>
                    <a:pt x="1604012" y="1237103"/>
                    <a:pt x="1572146" y="1256442"/>
                  </a:cubicBezTo>
                  <a:cubicBezTo>
                    <a:pt x="1499418" y="1300488"/>
                    <a:pt x="1418354" y="1317950"/>
                    <a:pt x="1335586" y="1329823"/>
                  </a:cubicBezTo>
                  <a:cubicBezTo>
                    <a:pt x="1294944" y="1335673"/>
                    <a:pt x="1254041" y="1339034"/>
                    <a:pt x="1213050" y="1341043"/>
                  </a:cubicBezTo>
                  <a:cubicBezTo>
                    <a:pt x="1200085" y="1341697"/>
                    <a:pt x="1195763" y="1347984"/>
                    <a:pt x="1196025" y="1360512"/>
                  </a:cubicBezTo>
                  <a:cubicBezTo>
                    <a:pt x="1196592" y="1387708"/>
                    <a:pt x="1196243" y="1414905"/>
                    <a:pt x="1196112" y="1442144"/>
                  </a:cubicBezTo>
                  <a:cubicBezTo>
                    <a:pt x="1195981" y="1475758"/>
                    <a:pt x="1184588" y="1504482"/>
                    <a:pt x="1159879" y="1527924"/>
                  </a:cubicBezTo>
                  <a:cubicBezTo>
                    <a:pt x="1124520" y="1561538"/>
                    <a:pt x="1081172" y="1580352"/>
                    <a:pt x="1035946" y="1595544"/>
                  </a:cubicBezTo>
                  <a:cubicBezTo>
                    <a:pt x="958549" y="1621518"/>
                    <a:pt x="878400" y="1632606"/>
                    <a:pt x="797292" y="1637713"/>
                  </a:cubicBezTo>
                  <a:cubicBezTo>
                    <a:pt x="671001" y="1645658"/>
                    <a:pt x="545715" y="1639023"/>
                    <a:pt x="422655" y="1607461"/>
                  </a:cubicBezTo>
                  <a:cubicBezTo>
                    <a:pt x="368176" y="1593492"/>
                    <a:pt x="315442" y="1574590"/>
                    <a:pt x="270741" y="1538707"/>
                  </a:cubicBezTo>
                  <a:cubicBezTo>
                    <a:pt x="243501" y="1516836"/>
                    <a:pt x="224075" y="1489902"/>
                    <a:pt x="223638" y="1453451"/>
                  </a:cubicBezTo>
                  <a:cubicBezTo>
                    <a:pt x="222765" y="1384129"/>
                    <a:pt x="223420" y="1314763"/>
                    <a:pt x="222154" y="1245441"/>
                  </a:cubicBezTo>
                  <a:cubicBezTo>
                    <a:pt x="221281" y="1199124"/>
                    <a:pt x="240357" y="1164114"/>
                    <a:pt x="277463" y="1138096"/>
                  </a:cubicBezTo>
                  <a:cubicBezTo>
                    <a:pt x="291607" y="1128187"/>
                    <a:pt x="306537" y="1119500"/>
                    <a:pt x="322776" y="1109198"/>
                  </a:cubicBezTo>
                  <a:cubicBezTo>
                    <a:pt x="316228" y="1107801"/>
                    <a:pt x="311644" y="1106447"/>
                    <a:pt x="306973" y="1105836"/>
                  </a:cubicBezTo>
                  <a:cubicBezTo>
                    <a:pt x="256073" y="1099244"/>
                    <a:pt x="206046" y="1088593"/>
                    <a:pt x="157459" y="1072136"/>
                  </a:cubicBezTo>
                  <a:cubicBezTo>
                    <a:pt x="116948" y="1058428"/>
                    <a:pt x="77398" y="1042189"/>
                    <a:pt x="44309" y="1013901"/>
                  </a:cubicBezTo>
                  <a:cubicBezTo>
                    <a:pt x="17724" y="991201"/>
                    <a:pt x="0" y="964267"/>
                    <a:pt x="44" y="927336"/>
                  </a:cubicBezTo>
                  <a:cubicBezTo>
                    <a:pt x="349" y="680867"/>
                    <a:pt x="306" y="434398"/>
                    <a:pt x="0" y="187929"/>
                  </a:cubicBezTo>
                  <a:cubicBezTo>
                    <a:pt x="-44" y="161388"/>
                    <a:pt x="8775" y="138862"/>
                    <a:pt x="25319" y="118956"/>
                  </a:cubicBezTo>
                  <a:cubicBezTo>
                    <a:pt x="38066" y="103634"/>
                    <a:pt x="53694" y="91586"/>
                    <a:pt x="70719" y="81371"/>
                  </a:cubicBezTo>
                  <a:cubicBezTo>
                    <a:pt x="133144" y="43829"/>
                    <a:pt x="202466" y="26847"/>
                    <a:pt x="273185" y="15235"/>
                  </a:cubicBezTo>
                  <a:cubicBezTo>
                    <a:pt x="313608" y="8600"/>
                    <a:pt x="354512" y="4977"/>
                    <a:pt x="395197" y="0"/>
                  </a:cubicBezTo>
                  <a:cubicBezTo>
                    <a:pt x="454959" y="0"/>
                    <a:pt x="514721" y="0"/>
                    <a:pt x="574483" y="0"/>
                  </a:cubicBezTo>
                  <a:cubicBezTo>
                    <a:pt x="579198" y="742"/>
                    <a:pt x="583869" y="1703"/>
                    <a:pt x="588627" y="2139"/>
                  </a:cubicBezTo>
                  <a:cubicBezTo>
                    <a:pt x="651837" y="7552"/>
                    <a:pt x="714830" y="14755"/>
                    <a:pt x="776251" y="31474"/>
                  </a:cubicBezTo>
                  <a:cubicBezTo>
                    <a:pt x="828417" y="45706"/>
                    <a:pt x="879230" y="63080"/>
                    <a:pt x="922753" y="96824"/>
                  </a:cubicBezTo>
                  <a:cubicBezTo>
                    <a:pt x="955624" y="122318"/>
                    <a:pt x="973347" y="154884"/>
                    <a:pt x="972431" y="197227"/>
                  </a:cubicBezTo>
                  <a:cubicBezTo>
                    <a:pt x="971732" y="228658"/>
                    <a:pt x="972649" y="260176"/>
                    <a:pt x="972125" y="291607"/>
                  </a:cubicBezTo>
                  <a:cubicBezTo>
                    <a:pt x="971950" y="303743"/>
                    <a:pt x="974744" y="308588"/>
                    <a:pt x="988495" y="307148"/>
                  </a:cubicBezTo>
                  <a:cubicBezTo>
                    <a:pt x="1028744" y="302957"/>
                    <a:pt x="1069124" y="299072"/>
                    <a:pt x="1109547" y="297413"/>
                  </a:cubicBezTo>
                  <a:cubicBezTo>
                    <a:pt x="1189084" y="294183"/>
                    <a:pt x="1268359" y="298635"/>
                    <a:pt x="1347110" y="310116"/>
                  </a:cubicBezTo>
                  <a:cubicBezTo>
                    <a:pt x="1412155" y="319589"/>
                    <a:pt x="1476238" y="333602"/>
                    <a:pt x="1536219" y="361540"/>
                  </a:cubicBezTo>
                  <a:cubicBezTo>
                    <a:pt x="1582011" y="382931"/>
                    <a:pt x="1624006" y="408948"/>
                    <a:pt x="1640638" y="461114"/>
                  </a:cubicBezTo>
                  <a:close/>
                  <a:moveTo>
                    <a:pt x="1149010" y="375378"/>
                  </a:moveTo>
                  <a:cubicBezTo>
                    <a:pt x="1110071" y="374244"/>
                    <a:pt x="1062750" y="376950"/>
                    <a:pt x="1015604" y="382363"/>
                  </a:cubicBezTo>
                  <a:cubicBezTo>
                    <a:pt x="994475" y="384764"/>
                    <a:pt x="973435" y="388213"/>
                    <a:pt x="952481" y="392010"/>
                  </a:cubicBezTo>
                  <a:cubicBezTo>
                    <a:pt x="893024" y="402749"/>
                    <a:pt x="834790" y="417461"/>
                    <a:pt x="781882" y="448280"/>
                  </a:cubicBezTo>
                  <a:cubicBezTo>
                    <a:pt x="739407" y="473032"/>
                    <a:pt x="739494" y="495383"/>
                    <a:pt x="781620" y="520527"/>
                  </a:cubicBezTo>
                  <a:cubicBezTo>
                    <a:pt x="822480" y="544886"/>
                    <a:pt x="867138" y="558899"/>
                    <a:pt x="913018" y="568983"/>
                  </a:cubicBezTo>
                  <a:cubicBezTo>
                    <a:pt x="1013989" y="591202"/>
                    <a:pt x="1116182" y="597794"/>
                    <a:pt x="1219511" y="592425"/>
                  </a:cubicBezTo>
                  <a:cubicBezTo>
                    <a:pt x="1296996" y="588409"/>
                    <a:pt x="1373215" y="578194"/>
                    <a:pt x="1447689" y="556192"/>
                  </a:cubicBezTo>
                  <a:cubicBezTo>
                    <a:pt x="1480036" y="546632"/>
                    <a:pt x="1511118" y="534016"/>
                    <a:pt x="1539318" y="515245"/>
                  </a:cubicBezTo>
                  <a:cubicBezTo>
                    <a:pt x="1570574" y="494422"/>
                    <a:pt x="1570574" y="475389"/>
                    <a:pt x="1539754" y="453824"/>
                  </a:cubicBezTo>
                  <a:cubicBezTo>
                    <a:pt x="1538445" y="452907"/>
                    <a:pt x="1537091" y="452078"/>
                    <a:pt x="1535739" y="451205"/>
                  </a:cubicBezTo>
                  <a:cubicBezTo>
                    <a:pt x="1509328" y="434791"/>
                    <a:pt x="1480865" y="422786"/>
                    <a:pt x="1451224" y="413794"/>
                  </a:cubicBezTo>
                  <a:cubicBezTo>
                    <a:pt x="1355448" y="384677"/>
                    <a:pt x="1257228" y="374505"/>
                    <a:pt x="1149010" y="375378"/>
                  </a:cubicBezTo>
                  <a:close/>
                  <a:moveTo>
                    <a:pt x="485124" y="77442"/>
                  </a:moveTo>
                  <a:cubicBezTo>
                    <a:pt x="384895" y="76132"/>
                    <a:pt x="286107" y="86478"/>
                    <a:pt x="190025" y="116075"/>
                  </a:cubicBezTo>
                  <a:cubicBezTo>
                    <a:pt x="154360" y="127076"/>
                    <a:pt x="119131" y="140172"/>
                    <a:pt x="90669" y="165710"/>
                  </a:cubicBezTo>
                  <a:cubicBezTo>
                    <a:pt x="74604" y="180115"/>
                    <a:pt x="74997" y="193255"/>
                    <a:pt x="91018" y="207748"/>
                  </a:cubicBezTo>
                  <a:cubicBezTo>
                    <a:pt x="107039" y="222198"/>
                    <a:pt x="126072" y="231976"/>
                    <a:pt x="145760" y="240270"/>
                  </a:cubicBezTo>
                  <a:cubicBezTo>
                    <a:pt x="225341" y="273840"/>
                    <a:pt x="309462" y="287023"/>
                    <a:pt x="394717" y="293135"/>
                  </a:cubicBezTo>
                  <a:cubicBezTo>
                    <a:pt x="501407" y="300731"/>
                    <a:pt x="607704" y="296409"/>
                    <a:pt x="712778" y="274451"/>
                  </a:cubicBezTo>
                  <a:cubicBezTo>
                    <a:pt x="766210" y="263276"/>
                    <a:pt x="818464" y="248652"/>
                    <a:pt x="865348" y="219447"/>
                  </a:cubicBezTo>
                  <a:cubicBezTo>
                    <a:pt x="901319" y="197053"/>
                    <a:pt x="900969" y="175444"/>
                    <a:pt x="864868" y="153006"/>
                  </a:cubicBezTo>
                  <a:cubicBezTo>
                    <a:pt x="838457" y="136593"/>
                    <a:pt x="809952" y="124675"/>
                    <a:pt x="780267" y="115682"/>
                  </a:cubicBezTo>
                  <a:cubicBezTo>
                    <a:pt x="684054" y="86434"/>
                    <a:pt x="585309" y="76132"/>
                    <a:pt x="485124" y="77442"/>
                  </a:cubicBezTo>
                  <a:close/>
                  <a:moveTo>
                    <a:pt x="705706" y="1338423"/>
                  </a:moveTo>
                  <a:cubicBezTo>
                    <a:pt x="779088" y="1338947"/>
                    <a:pt x="848672" y="1334713"/>
                    <a:pt x="917514" y="1321311"/>
                  </a:cubicBezTo>
                  <a:cubicBezTo>
                    <a:pt x="976883" y="1309743"/>
                    <a:pt x="1035248" y="1295250"/>
                    <a:pt x="1087633" y="1263383"/>
                  </a:cubicBezTo>
                  <a:cubicBezTo>
                    <a:pt x="1124826" y="1240770"/>
                    <a:pt x="1124913" y="1218725"/>
                    <a:pt x="1088157" y="1195938"/>
                  </a:cubicBezTo>
                  <a:cubicBezTo>
                    <a:pt x="1060306" y="1178651"/>
                    <a:pt x="1030228" y="1166471"/>
                    <a:pt x="998928" y="1157173"/>
                  </a:cubicBezTo>
                  <a:cubicBezTo>
                    <a:pt x="905597" y="1129496"/>
                    <a:pt x="809864" y="1120373"/>
                    <a:pt x="712866" y="1120242"/>
                  </a:cubicBezTo>
                  <a:cubicBezTo>
                    <a:pt x="611065" y="1120067"/>
                    <a:pt x="510487" y="1128929"/>
                    <a:pt x="412790" y="1159443"/>
                  </a:cubicBezTo>
                  <a:cubicBezTo>
                    <a:pt x="378085" y="1170269"/>
                    <a:pt x="344079" y="1183322"/>
                    <a:pt x="315791" y="1207113"/>
                  </a:cubicBezTo>
                  <a:cubicBezTo>
                    <a:pt x="298242" y="1221868"/>
                    <a:pt x="298461" y="1236405"/>
                    <a:pt x="315311" y="1251596"/>
                  </a:cubicBezTo>
                  <a:cubicBezTo>
                    <a:pt x="320811" y="1256573"/>
                    <a:pt x="327054" y="1260807"/>
                    <a:pt x="333340" y="1264780"/>
                  </a:cubicBezTo>
                  <a:cubicBezTo>
                    <a:pt x="359751" y="1281324"/>
                    <a:pt x="388562" y="1292587"/>
                    <a:pt x="418290" y="1301405"/>
                  </a:cubicBezTo>
                  <a:cubicBezTo>
                    <a:pt x="513193" y="1329649"/>
                    <a:pt x="610454" y="1339602"/>
                    <a:pt x="705706" y="1338423"/>
                  </a:cubicBezTo>
                  <a:close/>
                  <a:moveTo>
                    <a:pt x="708413" y="1562105"/>
                  </a:moveTo>
                  <a:cubicBezTo>
                    <a:pt x="744645" y="1561581"/>
                    <a:pt x="780878" y="1561668"/>
                    <a:pt x="817110" y="1558482"/>
                  </a:cubicBezTo>
                  <a:cubicBezTo>
                    <a:pt x="884774" y="1552501"/>
                    <a:pt x="951389" y="1541282"/>
                    <a:pt x="1015953" y="1519892"/>
                  </a:cubicBezTo>
                  <a:cubicBezTo>
                    <a:pt x="1043848" y="1510637"/>
                    <a:pt x="1070739" y="1498894"/>
                    <a:pt x="1095054" y="1482000"/>
                  </a:cubicBezTo>
                  <a:cubicBezTo>
                    <a:pt x="1109984" y="1471611"/>
                    <a:pt x="1118627" y="1458471"/>
                    <a:pt x="1117885" y="1439089"/>
                  </a:cubicBezTo>
                  <a:cubicBezTo>
                    <a:pt x="1116881" y="1412984"/>
                    <a:pt x="1117754" y="1386835"/>
                    <a:pt x="1117579" y="1360687"/>
                  </a:cubicBezTo>
                  <a:cubicBezTo>
                    <a:pt x="1117492" y="1341916"/>
                    <a:pt x="1113607" y="1339165"/>
                    <a:pt x="1096800" y="1347285"/>
                  </a:cubicBezTo>
                  <a:cubicBezTo>
                    <a:pt x="1010759" y="1388712"/>
                    <a:pt x="918387" y="1404210"/>
                    <a:pt x="824619" y="1412591"/>
                  </a:cubicBezTo>
                  <a:cubicBezTo>
                    <a:pt x="740062" y="1420143"/>
                    <a:pt x="655330" y="1419619"/>
                    <a:pt x="570816" y="1410103"/>
                  </a:cubicBezTo>
                  <a:cubicBezTo>
                    <a:pt x="481937" y="1400106"/>
                    <a:pt x="394586" y="1384260"/>
                    <a:pt x="314001" y="1342876"/>
                  </a:cubicBezTo>
                  <a:cubicBezTo>
                    <a:pt x="301996" y="1336721"/>
                    <a:pt x="300512" y="1342046"/>
                    <a:pt x="300600" y="1352349"/>
                  </a:cubicBezTo>
                  <a:cubicBezTo>
                    <a:pt x="300862" y="1379021"/>
                    <a:pt x="301647" y="1405737"/>
                    <a:pt x="300425" y="1432366"/>
                  </a:cubicBezTo>
                  <a:cubicBezTo>
                    <a:pt x="299247" y="1458515"/>
                    <a:pt x="310771" y="1475627"/>
                    <a:pt x="332685" y="1488243"/>
                  </a:cubicBezTo>
                  <a:cubicBezTo>
                    <a:pt x="361060" y="1504613"/>
                    <a:pt x="390920" y="1517098"/>
                    <a:pt x="422306" y="1526178"/>
                  </a:cubicBezTo>
                  <a:cubicBezTo>
                    <a:pt x="515769" y="1553243"/>
                    <a:pt x="611371" y="1563153"/>
                    <a:pt x="708413" y="1562105"/>
                  </a:cubicBezTo>
                  <a:close/>
                  <a:moveTo>
                    <a:pt x="1172888" y="818071"/>
                  </a:moveTo>
                  <a:cubicBezTo>
                    <a:pt x="1194453" y="816848"/>
                    <a:pt x="1233349" y="815190"/>
                    <a:pt x="1272114" y="812265"/>
                  </a:cubicBezTo>
                  <a:cubicBezTo>
                    <a:pt x="1336633" y="807376"/>
                    <a:pt x="1399975" y="795371"/>
                    <a:pt x="1461527" y="775421"/>
                  </a:cubicBezTo>
                  <a:cubicBezTo>
                    <a:pt x="1490469" y="766036"/>
                    <a:pt x="1518408" y="753856"/>
                    <a:pt x="1543291" y="735827"/>
                  </a:cubicBezTo>
                  <a:cubicBezTo>
                    <a:pt x="1554902" y="727402"/>
                    <a:pt x="1563720" y="717493"/>
                    <a:pt x="1563502" y="701647"/>
                  </a:cubicBezTo>
                  <a:cubicBezTo>
                    <a:pt x="1563109" y="670696"/>
                    <a:pt x="1563240" y="639745"/>
                    <a:pt x="1563502" y="608839"/>
                  </a:cubicBezTo>
                  <a:cubicBezTo>
                    <a:pt x="1563589" y="596746"/>
                    <a:pt x="1559966" y="593429"/>
                    <a:pt x="1548310" y="599322"/>
                  </a:cubicBezTo>
                  <a:cubicBezTo>
                    <a:pt x="1463491" y="642103"/>
                    <a:pt x="1371644" y="657600"/>
                    <a:pt x="1278487" y="666854"/>
                  </a:cubicBezTo>
                  <a:cubicBezTo>
                    <a:pt x="1200347" y="674581"/>
                    <a:pt x="1122076" y="674887"/>
                    <a:pt x="1043717" y="667509"/>
                  </a:cubicBezTo>
                  <a:cubicBezTo>
                    <a:pt x="946631" y="658386"/>
                    <a:pt x="851248" y="642757"/>
                    <a:pt x="762805" y="598798"/>
                  </a:cubicBezTo>
                  <a:cubicBezTo>
                    <a:pt x="752328" y="593604"/>
                    <a:pt x="748269" y="595743"/>
                    <a:pt x="748356" y="607573"/>
                  </a:cubicBezTo>
                  <a:cubicBezTo>
                    <a:pt x="748618" y="635293"/>
                    <a:pt x="749753" y="663144"/>
                    <a:pt x="748007" y="690777"/>
                  </a:cubicBezTo>
                  <a:cubicBezTo>
                    <a:pt x="746523" y="714437"/>
                    <a:pt x="757523" y="729017"/>
                    <a:pt x="775901" y="740542"/>
                  </a:cubicBezTo>
                  <a:cubicBezTo>
                    <a:pt x="803665" y="757960"/>
                    <a:pt x="833655" y="770401"/>
                    <a:pt x="864911" y="779874"/>
                  </a:cubicBezTo>
                  <a:cubicBezTo>
                    <a:pt x="959727" y="808467"/>
                    <a:pt x="1057206" y="816805"/>
                    <a:pt x="1172888" y="818071"/>
                  </a:cubicBezTo>
                  <a:close/>
                  <a:moveTo>
                    <a:pt x="1155470" y="1040487"/>
                  </a:moveTo>
                  <a:cubicBezTo>
                    <a:pt x="1192751" y="1039788"/>
                    <a:pt x="1230075" y="1040137"/>
                    <a:pt x="1267311" y="1036558"/>
                  </a:cubicBezTo>
                  <a:cubicBezTo>
                    <a:pt x="1346150" y="1028918"/>
                    <a:pt x="1423723" y="1015997"/>
                    <a:pt x="1497192" y="984959"/>
                  </a:cubicBezTo>
                  <a:cubicBezTo>
                    <a:pt x="1515396" y="977276"/>
                    <a:pt x="1532988" y="968196"/>
                    <a:pt x="1548136" y="955275"/>
                  </a:cubicBezTo>
                  <a:cubicBezTo>
                    <a:pt x="1555470" y="949032"/>
                    <a:pt x="1562847" y="942135"/>
                    <a:pt x="1562935" y="931571"/>
                  </a:cubicBezTo>
                  <a:cubicBezTo>
                    <a:pt x="1563284" y="897433"/>
                    <a:pt x="1563284" y="863296"/>
                    <a:pt x="1563284" y="829159"/>
                  </a:cubicBezTo>
                  <a:cubicBezTo>
                    <a:pt x="1563284" y="820079"/>
                    <a:pt x="1558875" y="817896"/>
                    <a:pt x="1550886" y="821738"/>
                  </a:cubicBezTo>
                  <a:cubicBezTo>
                    <a:pt x="1540322" y="826802"/>
                    <a:pt x="1529889" y="832258"/>
                    <a:pt x="1519019" y="836624"/>
                  </a:cubicBezTo>
                  <a:cubicBezTo>
                    <a:pt x="1424378" y="874995"/>
                    <a:pt x="1324847" y="888615"/>
                    <a:pt x="1223876" y="894159"/>
                  </a:cubicBezTo>
                  <a:cubicBezTo>
                    <a:pt x="1154074" y="898001"/>
                    <a:pt x="1084315" y="896167"/>
                    <a:pt x="1014775" y="888091"/>
                  </a:cubicBezTo>
                  <a:cubicBezTo>
                    <a:pt x="927031" y="877920"/>
                    <a:pt x="840727" y="862336"/>
                    <a:pt x="761278" y="821083"/>
                  </a:cubicBezTo>
                  <a:cubicBezTo>
                    <a:pt x="751193" y="815845"/>
                    <a:pt x="748181" y="818551"/>
                    <a:pt x="748313" y="829290"/>
                  </a:cubicBezTo>
                  <a:cubicBezTo>
                    <a:pt x="748662" y="857534"/>
                    <a:pt x="749797" y="885909"/>
                    <a:pt x="748007" y="914065"/>
                  </a:cubicBezTo>
                  <a:cubicBezTo>
                    <a:pt x="746479" y="937769"/>
                    <a:pt x="757436" y="952306"/>
                    <a:pt x="775770" y="963874"/>
                  </a:cubicBezTo>
                  <a:cubicBezTo>
                    <a:pt x="802094" y="980506"/>
                    <a:pt x="830512" y="992555"/>
                    <a:pt x="860197" y="1001635"/>
                  </a:cubicBezTo>
                  <a:cubicBezTo>
                    <a:pt x="956453" y="1031188"/>
                    <a:pt x="1055198" y="1041621"/>
                    <a:pt x="1155470" y="1040487"/>
                  </a:cubicBezTo>
                  <a:close/>
                  <a:moveTo>
                    <a:pt x="669736" y="675279"/>
                  </a:moveTo>
                  <a:cubicBezTo>
                    <a:pt x="669736" y="650746"/>
                    <a:pt x="669299" y="626213"/>
                    <a:pt x="669910" y="601679"/>
                  </a:cubicBezTo>
                  <a:cubicBezTo>
                    <a:pt x="670216" y="588409"/>
                    <a:pt x="666505" y="584000"/>
                    <a:pt x="652187" y="586139"/>
                  </a:cubicBezTo>
                  <a:cubicBezTo>
                    <a:pt x="595742" y="594651"/>
                    <a:pt x="538775" y="598362"/>
                    <a:pt x="481763" y="597969"/>
                  </a:cubicBezTo>
                  <a:cubicBezTo>
                    <a:pt x="427458" y="597576"/>
                    <a:pt x="373152" y="594957"/>
                    <a:pt x="319240" y="587274"/>
                  </a:cubicBezTo>
                  <a:cubicBezTo>
                    <a:pt x="240838" y="576142"/>
                    <a:pt x="163658" y="560907"/>
                    <a:pt x="92546" y="524063"/>
                  </a:cubicBezTo>
                  <a:cubicBezTo>
                    <a:pt x="79363" y="517253"/>
                    <a:pt x="78446" y="523190"/>
                    <a:pt x="78489" y="533885"/>
                  </a:cubicBezTo>
                  <a:cubicBezTo>
                    <a:pt x="78664" y="573872"/>
                    <a:pt x="79756" y="613902"/>
                    <a:pt x="78097" y="653846"/>
                  </a:cubicBezTo>
                  <a:cubicBezTo>
                    <a:pt x="77093" y="678161"/>
                    <a:pt x="88093" y="692828"/>
                    <a:pt x="107126" y="704528"/>
                  </a:cubicBezTo>
                  <a:cubicBezTo>
                    <a:pt x="133231" y="720548"/>
                    <a:pt x="161083" y="732728"/>
                    <a:pt x="190287" y="741197"/>
                  </a:cubicBezTo>
                  <a:cubicBezTo>
                    <a:pt x="343381" y="785593"/>
                    <a:pt x="498875" y="789478"/>
                    <a:pt x="655810" y="767694"/>
                  </a:cubicBezTo>
                  <a:cubicBezTo>
                    <a:pt x="667029" y="766123"/>
                    <a:pt x="669779" y="760317"/>
                    <a:pt x="669736" y="750451"/>
                  </a:cubicBezTo>
                  <a:cubicBezTo>
                    <a:pt x="669561" y="725394"/>
                    <a:pt x="669692" y="700337"/>
                    <a:pt x="669736" y="675279"/>
                  </a:cubicBezTo>
                  <a:close/>
                  <a:moveTo>
                    <a:pt x="482592" y="1040268"/>
                  </a:moveTo>
                  <a:cubicBezTo>
                    <a:pt x="536941" y="1041665"/>
                    <a:pt x="593691" y="1036601"/>
                    <a:pt x="650353" y="1029530"/>
                  </a:cubicBezTo>
                  <a:cubicBezTo>
                    <a:pt x="664366" y="1027783"/>
                    <a:pt x="670303" y="1021977"/>
                    <a:pt x="670041" y="1006873"/>
                  </a:cubicBezTo>
                  <a:cubicBezTo>
                    <a:pt x="669168" y="959946"/>
                    <a:pt x="669779" y="913018"/>
                    <a:pt x="669692" y="866090"/>
                  </a:cubicBezTo>
                  <a:cubicBezTo>
                    <a:pt x="669648" y="846664"/>
                    <a:pt x="666636" y="844525"/>
                    <a:pt x="646599" y="847493"/>
                  </a:cubicBezTo>
                  <a:cubicBezTo>
                    <a:pt x="603862" y="853823"/>
                    <a:pt x="560819" y="857054"/>
                    <a:pt x="517690" y="858538"/>
                  </a:cubicBezTo>
                  <a:cubicBezTo>
                    <a:pt x="454174" y="860721"/>
                    <a:pt x="390832" y="857228"/>
                    <a:pt x="327840" y="849152"/>
                  </a:cubicBezTo>
                  <a:cubicBezTo>
                    <a:pt x="247255" y="838806"/>
                    <a:pt x="167849" y="823309"/>
                    <a:pt x="94598" y="785767"/>
                  </a:cubicBezTo>
                  <a:cubicBezTo>
                    <a:pt x="82942" y="779787"/>
                    <a:pt x="78315" y="781358"/>
                    <a:pt x="78446" y="795196"/>
                  </a:cubicBezTo>
                  <a:cubicBezTo>
                    <a:pt x="78795" y="834659"/>
                    <a:pt x="79974" y="874210"/>
                    <a:pt x="78009" y="913542"/>
                  </a:cubicBezTo>
                  <a:cubicBezTo>
                    <a:pt x="76787" y="938686"/>
                    <a:pt x="88093" y="953659"/>
                    <a:pt x="107694" y="965533"/>
                  </a:cubicBezTo>
                  <a:cubicBezTo>
                    <a:pt x="135719" y="982514"/>
                    <a:pt x="165710" y="994781"/>
                    <a:pt x="197053" y="1003949"/>
                  </a:cubicBezTo>
                  <a:cubicBezTo>
                    <a:pt x="289381" y="1031101"/>
                    <a:pt x="383891" y="1041316"/>
                    <a:pt x="482592" y="1040268"/>
                  </a:cubicBezTo>
                  <a:close/>
                  <a:moveTo>
                    <a:pt x="476655" y="518781"/>
                  </a:moveTo>
                  <a:cubicBezTo>
                    <a:pt x="529476" y="519392"/>
                    <a:pt x="578980" y="516642"/>
                    <a:pt x="628265" y="510792"/>
                  </a:cubicBezTo>
                  <a:cubicBezTo>
                    <a:pt x="639876" y="509395"/>
                    <a:pt x="652361" y="509046"/>
                    <a:pt x="662577" y="504201"/>
                  </a:cubicBezTo>
                  <a:cubicBezTo>
                    <a:pt x="676502" y="497609"/>
                    <a:pt x="668644" y="482068"/>
                    <a:pt x="670914" y="470762"/>
                  </a:cubicBezTo>
                  <a:cubicBezTo>
                    <a:pt x="679252" y="428723"/>
                    <a:pt x="707758" y="403229"/>
                    <a:pt x="741590" y="382276"/>
                  </a:cubicBezTo>
                  <a:cubicBezTo>
                    <a:pt x="780005" y="358441"/>
                    <a:pt x="822393" y="343948"/>
                    <a:pt x="865872" y="332511"/>
                  </a:cubicBezTo>
                  <a:cubicBezTo>
                    <a:pt x="871547" y="331026"/>
                    <a:pt x="877353" y="330022"/>
                    <a:pt x="882897" y="328145"/>
                  </a:cubicBezTo>
                  <a:cubicBezTo>
                    <a:pt x="892195" y="324958"/>
                    <a:pt x="898568" y="308850"/>
                    <a:pt x="892850" y="300076"/>
                  </a:cubicBezTo>
                  <a:cubicBezTo>
                    <a:pt x="886607" y="290472"/>
                    <a:pt x="881019" y="300862"/>
                    <a:pt x="875606" y="302826"/>
                  </a:cubicBezTo>
                  <a:cubicBezTo>
                    <a:pt x="866134" y="306231"/>
                    <a:pt x="857316" y="311557"/>
                    <a:pt x="847930" y="315311"/>
                  </a:cubicBezTo>
                  <a:cubicBezTo>
                    <a:pt x="752678" y="353508"/>
                    <a:pt x="652667" y="367084"/>
                    <a:pt x="551085" y="372759"/>
                  </a:cubicBezTo>
                  <a:cubicBezTo>
                    <a:pt x="480628" y="376688"/>
                    <a:pt x="410389" y="374112"/>
                    <a:pt x="340368" y="366167"/>
                  </a:cubicBezTo>
                  <a:cubicBezTo>
                    <a:pt x="255243" y="356476"/>
                    <a:pt x="171646" y="340543"/>
                    <a:pt x="94248" y="301604"/>
                  </a:cubicBezTo>
                  <a:cubicBezTo>
                    <a:pt x="81240" y="295056"/>
                    <a:pt x="78402" y="299857"/>
                    <a:pt x="78533" y="312080"/>
                  </a:cubicBezTo>
                  <a:cubicBezTo>
                    <a:pt x="78795" y="338753"/>
                    <a:pt x="80061" y="365556"/>
                    <a:pt x="78184" y="392054"/>
                  </a:cubicBezTo>
                  <a:cubicBezTo>
                    <a:pt x="76307" y="417810"/>
                    <a:pt x="88573" y="432958"/>
                    <a:pt x="109003" y="444919"/>
                  </a:cubicBezTo>
                  <a:cubicBezTo>
                    <a:pt x="136331" y="460940"/>
                    <a:pt x="165229" y="473119"/>
                    <a:pt x="195525" y="482025"/>
                  </a:cubicBezTo>
                  <a:cubicBezTo>
                    <a:pt x="288246" y="509395"/>
                    <a:pt x="383323" y="519654"/>
                    <a:pt x="476655" y="518781"/>
                  </a:cubicBezTo>
                  <a:close/>
                  <a:moveTo>
                    <a:pt x="1116444" y="1118670"/>
                  </a:moveTo>
                  <a:cubicBezTo>
                    <a:pt x="1139406" y="1136263"/>
                    <a:pt x="1161233" y="1152153"/>
                    <a:pt x="1177341" y="1174809"/>
                  </a:cubicBezTo>
                  <a:cubicBezTo>
                    <a:pt x="1194104" y="1198338"/>
                    <a:pt x="1196243" y="1225142"/>
                    <a:pt x="1196505" y="1252600"/>
                  </a:cubicBezTo>
                  <a:cubicBezTo>
                    <a:pt x="1196592" y="1261986"/>
                    <a:pt x="1202704" y="1263601"/>
                    <a:pt x="1210824" y="1262859"/>
                  </a:cubicBezTo>
                  <a:cubicBezTo>
                    <a:pt x="1223571" y="1261724"/>
                    <a:pt x="1236361" y="1261331"/>
                    <a:pt x="1249108" y="1260371"/>
                  </a:cubicBezTo>
                  <a:cubicBezTo>
                    <a:pt x="1324236" y="1254739"/>
                    <a:pt x="1398447" y="1243695"/>
                    <a:pt x="1469952" y="1218856"/>
                  </a:cubicBezTo>
                  <a:cubicBezTo>
                    <a:pt x="1496668" y="1209558"/>
                    <a:pt x="1522642" y="1198295"/>
                    <a:pt x="1545386" y="1180964"/>
                  </a:cubicBezTo>
                  <a:cubicBezTo>
                    <a:pt x="1555383" y="1173325"/>
                    <a:pt x="1563459" y="1164463"/>
                    <a:pt x="1563415" y="1150581"/>
                  </a:cubicBezTo>
                  <a:cubicBezTo>
                    <a:pt x="1563284" y="1118059"/>
                    <a:pt x="1563284" y="1085537"/>
                    <a:pt x="1563589" y="1052972"/>
                  </a:cubicBezTo>
                  <a:cubicBezTo>
                    <a:pt x="1563676" y="1041316"/>
                    <a:pt x="1558962" y="1040312"/>
                    <a:pt x="1550013" y="1045376"/>
                  </a:cubicBezTo>
                  <a:cubicBezTo>
                    <a:pt x="1525742" y="1059127"/>
                    <a:pt x="1499767" y="1068687"/>
                    <a:pt x="1473226" y="1076807"/>
                  </a:cubicBezTo>
                  <a:cubicBezTo>
                    <a:pt x="1379239" y="1105618"/>
                    <a:pt x="1282765" y="1117405"/>
                    <a:pt x="1184762" y="1118583"/>
                  </a:cubicBezTo>
                  <a:cubicBezTo>
                    <a:pt x="1161975" y="1118889"/>
                    <a:pt x="1139188" y="1118670"/>
                    <a:pt x="1116444" y="1118670"/>
                  </a:cubicBezTo>
                  <a:close/>
                </a:path>
              </a:pathLst>
            </a:custGeom>
            <a:solidFill>
              <a:schemeClr val="bg2"/>
            </a:solidFill>
            <a:ln w="4363" cap="flat">
              <a:noFill/>
              <a:prstDash val="solid"/>
              <a:miter/>
            </a:ln>
          </p:spPr>
          <p:txBody>
            <a:bodyPr rtlCol="0" anchor="ctr"/>
            <a:lstStyle/>
            <a:p>
              <a:endParaRPr lang="en-US"/>
            </a:p>
          </p:txBody>
        </p:sp>
      </p:grpSp>
      <p:sp>
        <p:nvSpPr>
          <p:cNvPr id="55" name="Freeform: Shape 54">
            <a:extLst>
              <a:ext uri="{FF2B5EF4-FFF2-40B4-BE49-F238E27FC236}">
                <a16:creationId xmlns:a16="http://schemas.microsoft.com/office/drawing/2014/main" id="{9CB1DC9B-C13C-4F7D-AC98-F98F1C1EA829}"/>
              </a:ext>
            </a:extLst>
          </p:cNvPr>
          <p:cNvSpPr/>
          <p:nvPr/>
        </p:nvSpPr>
        <p:spPr>
          <a:xfrm>
            <a:off x="854693" y="4333762"/>
            <a:ext cx="217349" cy="217349"/>
          </a:xfrm>
          <a:custGeom>
            <a:avLst/>
            <a:gdLst>
              <a:gd name="connsiteX0" fmla="*/ 0 w 1785437"/>
              <a:gd name="connsiteY0" fmla="*/ 1089684 h 1785437"/>
              <a:gd name="connsiteX1" fmla="*/ 39987 w 1785437"/>
              <a:gd name="connsiteY1" fmla="*/ 1052578 h 1785437"/>
              <a:gd name="connsiteX2" fmla="*/ 136898 w 1785437"/>
              <a:gd name="connsiteY2" fmla="*/ 1004385 h 1785437"/>
              <a:gd name="connsiteX3" fmla="*/ 277987 w 1785437"/>
              <a:gd name="connsiteY3" fmla="*/ 997575 h 1785437"/>
              <a:gd name="connsiteX4" fmla="*/ 301036 w 1785437"/>
              <a:gd name="connsiteY4" fmla="*/ 991201 h 1785437"/>
              <a:gd name="connsiteX5" fmla="*/ 391574 w 1785437"/>
              <a:gd name="connsiteY5" fmla="*/ 911752 h 1785437"/>
              <a:gd name="connsiteX6" fmla="*/ 865479 w 1785437"/>
              <a:gd name="connsiteY6" fmla="*/ 905553 h 1785437"/>
              <a:gd name="connsiteX7" fmla="*/ 869539 w 1785437"/>
              <a:gd name="connsiteY7" fmla="*/ 908870 h 1785437"/>
              <a:gd name="connsiteX8" fmla="*/ 983388 w 1785437"/>
              <a:gd name="connsiteY8" fmla="*/ 949643 h 1785437"/>
              <a:gd name="connsiteX9" fmla="*/ 1208597 w 1785437"/>
              <a:gd name="connsiteY9" fmla="*/ 948770 h 1785437"/>
              <a:gd name="connsiteX10" fmla="*/ 1355274 w 1785437"/>
              <a:gd name="connsiteY10" fmla="*/ 1040312 h 1785437"/>
              <a:gd name="connsiteX11" fmla="*/ 1375747 w 1785437"/>
              <a:gd name="connsiteY11" fmla="*/ 1042756 h 1785437"/>
              <a:gd name="connsiteX12" fmla="*/ 1506490 w 1785437"/>
              <a:gd name="connsiteY12" fmla="*/ 902061 h 1785437"/>
              <a:gd name="connsiteX13" fmla="*/ 1725021 w 1785437"/>
              <a:gd name="connsiteY13" fmla="*/ 874995 h 1785437"/>
              <a:gd name="connsiteX14" fmla="*/ 1768543 w 1785437"/>
              <a:gd name="connsiteY14" fmla="*/ 1080692 h 1785437"/>
              <a:gd name="connsiteX15" fmla="*/ 1757324 w 1785437"/>
              <a:gd name="connsiteY15" fmla="*/ 1098371 h 1785437"/>
              <a:gd name="connsiteX16" fmla="*/ 1499855 w 1785437"/>
              <a:gd name="connsiteY16" fmla="*/ 1439962 h 1785437"/>
              <a:gd name="connsiteX17" fmla="*/ 1206589 w 1785437"/>
              <a:gd name="connsiteY17" fmla="*/ 1579741 h 1785437"/>
              <a:gd name="connsiteX18" fmla="*/ 618137 w 1785437"/>
              <a:gd name="connsiteY18" fmla="*/ 1579479 h 1785437"/>
              <a:gd name="connsiteX19" fmla="*/ 593385 w 1785437"/>
              <a:gd name="connsiteY19" fmla="*/ 1600476 h 1785437"/>
              <a:gd name="connsiteX20" fmla="*/ 508653 w 1785437"/>
              <a:gd name="connsiteY20" fmla="*/ 1724890 h 1785437"/>
              <a:gd name="connsiteX21" fmla="*/ 402618 w 1785437"/>
              <a:gd name="connsiteY21" fmla="*/ 1778235 h 1785437"/>
              <a:gd name="connsiteX22" fmla="*/ 312910 w 1785437"/>
              <a:gd name="connsiteY22" fmla="*/ 1748768 h 1785437"/>
              <a:gd name="connsiteX23" fmla="*/ 82549 w 1785437"/>
              <a:gd name="connsiteY23" fmla="*/ 1288178 h 1785437"/>
              <a:gd name="connsiteX24" fmla="*/ 0 w 1785437"/>
              <a:gd name="connsiteY24" fmla="*/ 1124607 h 1785437"/>
              <a:gd name="connsiteX25" fmla="*/ 0 w 1785437"/>
              <a:gd name="connsiteY25" fmla="*/ 1089684 h 1785437"/>
              <a:gd name="connsiteX26" fmla="*/ 890623 w 1785437"/>
              <a:gd name="connsiteY26" fmla="*/ 1472615 h 1785437"/>
              <a:gd name="connsiteX27" fmla="*/ 1196112 w 1785437"/>
              <a:gd name="connsiteY27" fmla="*/ 1472615 h 1785437"/>
              <a:gd name="connsiteX28" fmla="*/ 1428350 w 1785437"/>
              <a:gd name="connsiteY28" fmla="*/ 1356801 h 1785437"/>
              <a:gd name="connsiteX29" fmla="*/ 1661679 w 1785437"/>
              <a:gd name="connsiteY29" fmla="*/ 1045245 h 1785437"/>
              <a:gd name="connsiteX30" fmla="*/ 1674339 w 1785437"/>
              <a:gd name="connsiteY30" fmla="*/ 1026474 h 1785437"/>
              <a:gd name="connsiteX31" fmla="*/ 1632824 w 1785437"/>
              <a:gd name="connsiteY31" fmla="*/ 952262 h 1785437"/>
              <a:gd name="connsiteX32" fmla="*/ 1588821 w 1785437"/>
              <a:gd name="connsiteY32" fmla="*/ 973347 h 1785437"/>
              <a:gd name="connsiteX33" fmla="*/ 1371207 w 1785437"/>
              <a:gd name="connsiteY33" fmla="*/ 1207156 h 1785437"/>
              <a:gd name="connsiteX34" fmla="*/ 1257664 w 1785437"/>
              <a:gd name="connsiteY34" fmla="*/ 1264779 h 1785437"/>
              <a:gd name="connsiteX35" fmla="*/ 941698 w 1785437"/>
              <a:gd name="connsiteY35" fmla="*/ 1265390 h 1785437"/>
              <a:gd name="connsiteX36" fmla="*/ 903545 w 1785437"/>
              <a:gd name="connsiteY36" fmla="*/ 1247318 h 1785437"/>
              <a:gd name="connsiteX37" fmla="*/ 894814 w 1785437"/>
              <a:gd name="connsiteY37" fmla="*/ 1190350 h 1785437"/>
              <a:gd name="connsiteX38" fmla="*/ 944492 w 1785437"/>
              <a:gd name="connsiteY38" fmla="*/ 1158395 h 1785437"/>
              <a:gd name="connsiteX39" fmla="*/ 1195850 w 1785437"/>
              <a:gd name="connsiteY39" fmla="*/ 1158395 h 1785437"/>
              <a:gd name="connsiteX40" fmla="*/ 1225186 w 1785437"/>
              <a:gd name="connsiteY40" fmla="*/ 1155034 h 1785437"/>
              <a:gd name="connsiteX41" fmla="*/ 1261942 w 1785437"/>
              <a:gd name="connsiteY41" fmla="*/ 1107277 h 1785437"/>
              <a:gd name="connsiteX42" fmla="*/ 1225491 w 1785437"/>
              <a:gd name="connsiteY42" fmla="*/ 1059388 h 1785437"/>
              <a:gd name="connsiteX43" fmla="*/ 1196156 w 1785437"/>
              <a:gd name="connsiteY43" fmla="*/ 1055940 h 1785437"/>
              <a:gd name="connsiteX44" fmla="*/ 936067 w 1785437"/>
              <a:gd name="connsiteY44" fmla="*/ 1056114 h 1785437"/>
              <a:gd name="connsiteX45" fmla="*/ 853474 w 1785437"/>
              <a:gd name="connsiteY45" fmla="*/ 1032367 h 1785437"/>
              <a:gd name="connsiteX46" fmla="*/ 790875 w 1785437"/>
              <a:gd name="connsiteY46" fmla="*/ 985003 h 1785437"/>
              <a:gd name="connsiteX47" fmla="*/ 473337 w 1785437"/>
              <a:gd name="connsiteY47" fmla="*/ 985396 h 1785437"/>
              <a:gd name="connsiteX48" fmla="*/ 376688 w 1785437"/>
              <a:gd name="connsiteY48" fmla="*/ 1068381 h 1785437"/>
              <a:gd name="connsiteX49" fmla="*/ 370489 w 1785437"/>
              <a:gd name="connsiteY49" fmla="*/ 1099463 h 1785437"/>
              <a:gd name="connsiteX50" fmla="*/ 548378 w 1785437"/>
              <a:gd name="connsiteY50" fmla="*/ 1455371 h 1785437"/>
              <a:gd name="connsiteX51" fmla="*/ 578019 w 1785437"/>
              <a:gd name="connsiteY51" fmla="*/ 1472920 h 1785437"/>
              <a:gd name="connsiteX52" fmla="*/ 890623 w 1785437"/>
              <a:gd name="connsiteY52" fmla="*/ 1472615 h 1785437"/>
              <a:gd name="connsiteX53" fmla="*/ 484906 w 1785437"/>
              <a:gd name="connsiteY53" fmla="*/ 1583670 h 1785437"/>
              <a:gd name="connsiteX54" fmla="*/ 479929 w 1785437"/>
              <a:gd name="connsiteY54" fmla="*/ 1559922 h 1785437"/>
              <a:gd name="connsiteX55" fmla="*/ 467619 w 1785437"/>
              <a:gd name="connsiteY55" fmla="*/ 1534865 h 1785437"/>
              <a:gd name="connsiteX56" fmla="*/ 264847 w 1785437"/>
              <a:gd name="connsiteY56" fmla="*/ 1129322 h 1785437"/>
              <a:gd name="connsiteX57" fmla="*/ 184262 w 1785437"/>
              <a:gd name="connsiteY57" fmla="*/ 1101646 h 1785437"/>
              <a:gd name="connsiteX58" fmla="*/ 140478 w 1785437"/>
              <a:gd name="connsiteY58" fmla="*/ 1123254 h 1785437"/>
              <a:gd name="connsiteX59" fmla="*/ 132620 w 1785437"/>
              <a:gd name="connsiteY59" fmla="*/ 1147133 h 1785437"/>
              <a:gd name="connsiteX60" fmla="*/ 203077 w 1785437"/>
              <a:gd name="connsiteY60" fmla="*/ 1287392 h 1785437"/>
              <a:gd name="connsiteX61" fmla="*/ 381315 w 1785437"/>
              <a:gd name="connsiteY61" fmla="*/ 1644741 h 1785437"/>
              <a:gd name="connsiteX62" fmla="*/ 410170 w 1785437"/>
              <a:gd name="connsiteY62" fmla="*/ 1653865 h 1785437"/>
              <a:gd name="connsiteX63" fmla="*/ 456662 w 1785437"/>
              <a:gd name="connsiteY63" fmla="*/ 1629943 h 1785437"/>
              <a:gd name="connsiteX64" fmla="*/ 484906 w 1785437"/>
              <a:gd name="connsiteY64" fmla="*/ 1583670 h 1785437"/>
              <a:gd name="connsiteX65" fmla="*/ 984828 w 1785437"/>
              <a:gd name="connsiteY65" fmla="*/ 87 h 1785437"/>
              <a:gd name="connsiteX66" fmla="*/ 1120853 w 1785437"/>
              <a:gd name="connsiteY66" fmla="*/ 87875 h 1785437"/>
              <a:gd name="connsiteX67" fmla="*/ 1115789 w 1785437"/>
              <a:gd name="connsiteY67" fmla="*/ 342900 h 1785437"/>
              <a:gd name="connsiteX68" fmla="*/ 1119849 w 1785437"/>
              <a:gd name="connsiteY68" fmla="*/ 367826 h 1785437"/>
              <a:gd name="connsiteX69" fmla="*/ 1265347 w 1785437"/>
              <a:gd name="connsiteY69" fmla="*/ 634987 h 1785437"/>
              <a:gd name="connsiteX70" fmla="*/ 1265260 w 1785437"/>
              <a:gd name="connsiteY70" fmla="*/ 689074 h 1785437"/>
              <a:gd name="connsiteX71" fmla="*/ 1213268 w 1785437"/>
              <a:gd name="connsiteY71" fmla="*/ 741371 h 1785437"/>
              <a:gd name="connsiteX72" fmla="*/ 682657 w 1785437"/>
              <a:gd name="connsiteY72" fmla="*/ 741371 h 1785437"/>
              <a:gd name="connsiteX73" fmla="*/ 631538 w 1785437"/>
              <a:gd name="connsiteY73" fmla="*/ 695666 h 1785437"/>
              <a:gd name="connsiteX74" fmla="*/ 673708 w 1785437"/>
              <a:gd name="connsiteY74" fmla="*/ 476568 h 1785437"/>
              <a:gd name="connsiteX75" fmla="*/ 779350 w 1785437"/>
              <a:gd name="connsiteY75" fmla="*/ 367171 h 1785437"/>
              <a:gd name="connsiteX76" fmla="*/ 783017 w 1785437"/>
              <a:gd name="connsiteY76" fmla="*/ 344777 h 1785437"/>
              <a:gd name="connsiteX77" fmla="*/ 896691 w 1785437"/>
              <a:gd name="connsiteY77" fmla="*/ 5544 h 1785437"/>
              <a:gd name="connsiteX78" fmla="*/ 914982 w 1785437"/>
              <a:gd name="connsiteY78" fmla="*/ 0 h 1785437"/>
              <a:gd name="connsiteX79" fmla="*/ 984828 w 1785437"/>
              <a:gd name="connsiteY79" fmla="*/ 87 h 1785437"/>
              <a:gd name="connsiteX80" fmla="*/ 946937 w 1785437"/>
              <a:gd name="connsiteY80" fmla="*/ 634463 h 1785437"/>
              <a:gd name="connsiteX81" fmla="*/ 1138708 w 1785437"/>
              <a:gd name="connsiteY81" fmla="*/ 634813 h 1785437"/>
              <a:gd name="connsiteX82" fmla="*/ 1155951 w 1785437"/>
              <a:gd name="connsiteY82" fmla="*/ 615823 h 1785437"/>
              <a:gd name="connsiteX83" fmla="*/ 932618 w 1785437"/>
              <a:gd name="connsiteY83" fmla="*/ 426279 h 1785437"/>
              <a:gd name="connsiteX84" fmla="*/ 740062 w 1785437"/>
              <a:gd name="connsiteY84" fmla="*/ 619053 h 1785437"/>
              <a:gd name="connsiteX85" fmla="*/ 755166 w 1785437"/>
              <a:gd name="connsiteY85" fmla="*/ 634638 h 1785437"/>
              <a:gd name="connsiteX86" fmla="*/ 946937 w 1785437"/>
              <a:gd name="connsiteY86" fmla="*/ 634463 h 1785437"/>
              <a:gd name="connsiteX87" fmla="*/ 1052579 w 1785437"/>
              <a:gd name="connsiteY87" fmla="*/ 213903 h 1785437"/>
              <a:gd name="connsiteX88" fmla="*/ 951477 w 1785437"/>
              <a:gd name="connsiteY88" fmla="*/ 106995 h 1785437"/>
              <a:gd name="connsiteX89" fmla="*/ 843739 w 1785437"/>
              <a:gd name="connsiteY89" fmla="*/ 211895 h 1785437"/>
              <a:gd name="connsiteX90" fmla="*/ 949512 w 1785437"/>
              <a:gd name="connsiteY90" fmla="*/ 315835 h 1785437"/>
              <a:gd name="connsiteX91" fmla="*/ 1052579 w 1785437"/>
              <a:gd name="connsiteY91" fmla="*/ 213903 h 178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85437" h="1785437">
                <a:moveTo>
                  <a:pt x="0" y="1089684"/>
                </a:moveTo>
                <a:cubicBezTo>
                  <a:pt x="8512" y="1072092"/>
                  <a:pt x="22438" y="1060873"/>
                  <a:pt x="39987" y="1052578"/>
                </a:cubicBezTo>
                <a:cubicBezTo>
                  <a:pt x="72596" y="1037169"/>
                  <a:pt x="104813" y="1020930"/>
                  <a:pt x="136898" y="1004385"/>
                </a:cubicBezTo>
                <a:cubicBezTo>
                  <a:pt x="182996" y="980594"/>
                  <a:pt x="229968" y="976141"/>
                  <a:pt x="277987" y="997575"/>
                </a:cubicBezTo>
                <a:cubicBezTo>
                  <a:pt x="288420" y="1002246"/>
                  <a:pt x="294401" y="997051"/>
                  <a:pt x="301036" y="991201"/>
                </a:cubicBezTo>
                <a:cubicBezTo>
                  <a:pt x="331201" y="964703"/>
                  <a:pt x="360885" y="937638"/>
                  <a:pt x="391574" y="911752"/>
                </a:cubicBezTo>
                <a:cubicBezTo>
                  <a:pt x="530524" y="794411"/>
                  <a:pt x="723211" y="792053"/>
                  <a:pt x="865479" y="905553"/>
                </a:cubicBezTo>
                <a:cubicBezTo>
                  <a:pt x="866832" y="906644"/>
                  <a:pt x="868273" y="907648"/>
                  <a:pt x="869539" y="908870"/>
                </a:cubicBezTo>
                <a:cubicBezTo>
                  <a:pt x="901275" y="939908"/>
                  <a:pt x="938206" y="951607"/>
                  <a:pt x="983388" y="949643"/>
                </a:cubicBezTo>
                <a:cubicBezTo>
                  <a:pt x="1058341" y="946369"/>
                  <a:pt x="1133513" y="948726"/>
                  <a:pt x="1208597" y="948770"/>
                </a:cubicBezTo>
                <a:cubicBezTo>
                  <a:pt x="1276435" y="948857"/>
                  <a:pt x="1325153" y="980419"/>
                  <a:pt x="1355274" y="1040312"/>
                </a:cubicBezTo>
                <a:cubicBezTo>
                  <a:pt x="1362520" y="1054718"/>
                  <a:pt x="1367016" y="1052186"/>
                  <a:pt x="1375747" y="1042756"/>
                </a:cubicBezTo>
                <a:cubicBezTo>
                  <a:pt x="1419183" y="995741"/>
                  <a:pt x="1463448" y="949468"/>
                  <a:pt x="1506490" y="902061"/>
                </a:cubicBezTo>
                <a:cubicBezTo>
                  <a:pt x="1566601" y="835838"/>
                  <a:pt x="1655044" y="824488"/>
                  <a:pt x="1725021" y="874995"/>
                </a:cubicBezTo>
                <a:cubicBezTo>
                  <a:pt x="1789803" y="921748"/>
                  <a:pt x="1808879" y="1011762"/>
                  <a:pt x="1768543" y="1080692"/>
                </a:cubicBezTo>
                <a:cubicBezTo>
                  <a:pt x="1765008" y="1086716"/>
                  <a:pt x="1761515" y="1092827"/>
                  <a:pt x="1757324" y="1098371"/>
                </a:cubicBezTo>
                <a:cubicBezTo>
                  <a:pt x="1671720" y="1212438"/>
                  <a:pt x="1587773" y="1327728"/>
                  <a:pt x="1499855" y="1439962"/>
                </a:cubicBezTo>
                <a:cubicBezTo>
                  <a:pt x="1426124" y="1534079"/>
                  <a:pt x="1326462" y="1579697"/>
                  <a:pt x="1206589" y="1579741"/>
                </a:cubicBezTo>
                <a:cubicBezTo>
                  <a:pt x="1010453" y="1579828"/>
                  <a:pt x="814273" y="1579916"/>
                  <a:pt x="618137" y="1579479"/>
                </a:cubicBezTo>
                <a:cubicBezTo>
                  <a:pt x="602160" y="1579435"/>
                  <a:pt x="595524" y="1581967"/>
                  <a:pt x="593385" y="1600476"/>
                </a:cubicBezTo>
                <a:cubicBezTo>
                  <a:pt x="587012" y="1656004"/>
                  <a:pt x="558942" y="1698654"/>
                  <a:pt x="508653" y="1724890"/>
                </a:cubicBezTo>
                <a:cubicBezTo>
                  <a:pt x="473556" y="1743180"/>
                  <a:pt x="438021" y="1760555"/>
                  <a:pt x="402618" y="1778235"/>
                </a:cubicBezTo>
                <a:cubicBezTo>
                  <a:pt x="360362" y="1799319"/>
                  <a:pt x="333820" y="1790632"/>
                  <a:pt x="312910" y="1748768"/>
                </a:cubicBezTo>
                <a:cubicBezTo>
                  <a:pt x="236079" y="1595238"/>
                  <a:pt x="159380" y="1441708"/>
                  <a:pt x="82549" y="1288178"/>
                </a:cubicBezTo>
                <a:cubicBezTo>
                  <a:pt x="55135" y="1233654"/>
                  <a:pt x="27502" y="1179174"/>
                  <a:pt x="0" y="1124607"/>
                </a:cubicBezTo>
                <a:cubicBezTo>
                  <a:pt x="0" y="1112952"/>
                  <a:pt x="0" y="1101340"/>
                  <a:pt x="0" y="1089684"/>
                </a:cubicBezTo>
                <a:close/>
                <a:moveTo>
                  <a:pt x="890623" y="1472615"/>
                </a:moveTo>
                <a:cubicBezTo>
                  <a:pt x="992468" y="1472615"/>
                  <a:pt x="1094268" y="1472658"/>
                  <a:pt x="1196112" y="1472615"/>
                </a:cubicBezTo>
                <a:cubicBezTo>
                  <a:pt x="1292718" y="1472571"/>
                  <a:pt x="1370334" y="1435596"/>
                  <a:pt x="1428350" y="1356801"/>
                </a:cubicBezTo>
                <a:cubicBezTo>
                  <a:pt x="1505311" y="1252338"/>
                  <a:pt x="1583888" y="1149053"/>
                  <a:pt x="1661679" y="1045245"/>
                </a:cubicBezTo>
                <a:cubicBezTo>
                  <a:pt x="1666219" y="1039220"/>
                  <a:pt x="1670846" y="1033109"/>
                  <a:pt x="1674339" y="1026474"/>
                </a:cubicBezTo>
                <a:cubicBezTo>
                  <a:pt x="1691713" y="993122"/>
                  <a:pt x="1670148" y="954401"/>
                  <a:pt x="1632824" y="952262"/>
                </a:cubicBezTo>
                <a:cubicBezTo>
                  <a:pt x="1614708" y="951215"/>
                  <a:pt x="1600957" y="960295"/>
                  <a:pt x="1588821" y="973347"/>
                </a:cubicBezTo>
                <a:cubicBezTo>
                  <a:pt x="1516443" y="1051444"/>
                  <a:pt x="1443760" y="1129234"/>
                  <a:pt x="1371207" y="1207156"/>
                </a:cubicBezTo>
                <a:cubicBezTo>
                  <a:pt x="1340388" y="1240290"/>
                  <a:pt x="1303850" y="1264168"/>
                  <a:pt x="1257664" y="1264779"/>
                </a:cubicBezTo>
                <a:cubicBezTo>
                  <a:pt x="1152371" y="1266176"/>
                  <a:pt x="1047035" y="1265390"/>
                  <a:pt x="941698" y="1265390"/>
                </a:cubicBezTo>
                <a:cubicBezTo>
                  <a:pt x="926245" y="1265390"/>
                  <a:pt x="913323" y="1259104"/>
                  <a:pt x="903545" y="1247318"/>
                </a:cubicBezTo>
                <a:cubicBezTo>
                  <a:pt x="889357" y="1230206"/>
                  <a:pt x="885385" y="1210954"/>
                  <a:pt x="894814" y="1190350"/>
                </a:cubicBezTo>
                <a:cubicBezTo>
                  <a:pt x="904418" y="1169352"/>
                  <a:pt x="921050" y="1158395"/>
                  <a:pt x="944492" y="1158395"/>
                </a:cubicBezTo>
                <a:cubicBezTo>
                  <a:pt x="1028264" y="1158395"/>
                  <a:pt x="1112079" y="1158308"/>
                  <a:pt x="1195850" y="1158395"/>
                </a:cubicBezTo>
                <a:cubicBezTo>
                  <a:pt x="1205803" y="1158395"/>
                  <a:pt x="1215582" y="1157828"/>
                  <a:pt x="1225186" y="1155034"/>
                </a:cubicBezTo>
                <a:cubicBezTo>
                  <a:pt x="1246794" y="1148791"/>
                  <a:pt x="1261767" y="1129322"/>
                  <a:pt x="1261942" y="1107277"/>
                </a:cubicBezTo>
                <a:cubicBezTo>
                  <a:pt x="1262117" y="1085362"/>
                  <a:pt x="1247187" y="1065762"/>
                  <a:pt x="1225491" y="1059388"/>
                </a:cubicBezTo>
                <a:cubicBezTo>
                  <a:pt x="1215887" y="1056595"/>
                  <a:pt x="1206109" y="1055940"/>
                  <a:pt x="1196156" y="1055940"/>
                </a:cubicBezTo>
                <a:cubicBezTo>
                  <a:pt x="1109459" y="1056027"/>
                  <a:pt x="1022763" y="1055678"/>
                  <a:pt x="936067" y="1056114"/>
                </a:cubicBezTo>
                <a:cubicBezTo>
                  <a:pt x="905946" y="1056289"/>
                  <a:pt x="878837" y="1048126"/>
                  <a:pt x="853474" y="1032367"/>
                </a:cubicBezTo>
                <a:cubicBezTo>
                  <a:pt x="831123" y="1018485"/>
                  <a:pt x="811610" y="1000936"/>
                  <a:pt x="790875" y="985003"/>
                </a:cubicBezTo>
                <a:cubicBezTo>
                  <a:pt x="696757" y="912668"/>
                  <a:pt x="567018" y="912145"/>
                  <a:pt x="473337" y="985396"/>
                </a:cubicBezTo>
                <a:cubicBezTo>
                  <a:pt x="439942" y="1011500"/>
                  <a:pt x="409254" y="1041098"/>
                  <a:pt x="376688" y="1068381"/>
                </a:cubicBezTo>
                <a:cubicBezTo>
                  <a:pt x="365469" y="1077810"/>
                  <a:pt x="363592" y="1085799"/>
                  <a:pt x="370489" y="1099463"/>
                </a:cubicBezTo>
                <a:cubicBezTo>
                  <a:pt x="430338" y="1217808"/>
                  <a:pt x="489664" y="1336459"/>
                  <a:pt x="548378" y="1455371"/>
                </a:cubicBezTo>
                <a:cubicBezTo>
                  <a:pt x="555144" y="1469123"/>
                  <a:pt x="563439" y="1473007"/>
                  <a:pt x="578019" y="1472920"/>
                </a:cubicBezTo>
                <a:cubicBezTo>
                  <a:pt x="682308" y="1472353"/>
                  <a:pt x="786466" y="1472615"/>
                  <a:pt x="890623" y="1472615"/>
                </a:cubicBezTo>
                <a:close/>
                <a:moveTo>
                  <a:pt x="484906" y="1583670"/>
                </a:moveTo>
                <a:cubicBezTo>
                  <a:pt x="485255" y="1575288"/>
                  <a:pt x="483465" y="1567387"/>
                  <a:pt x="479929" y="1559922"/>
                </a:cubicBezTo>
                <a:cubicBezTo>
                  <a:pt x="475913" y="1551541"/>
                  <a:pt x="471766" y="1543203"/>
                  <a:pt x="467619" y="1534865"/>
                </a:cubicBezTo>
                <a:cubicBezTo>
                  <a:pt x="400043" y="1399669"/>
                  <a:pt x="332554" y="1264474"/>
                  <a:pt x="264847" y="1129322"/>
                </a:cubicBezTo>
                <a:cubicBezTo>
                  <a:pt x="246731" y="1093220"/>
                  <a:pt x="220320" y="1084271"/>
                  <a:pt x="184262" y="1101646"/>
                </a:cubicBezTo>
                <a:cubicBezTo>
                  <a:pt x="169595" y="1108717"/>
                  <a:pt x="155451" y="1116881"/>
                  <a:pt x="140478" y="1123254"/>
                </a:cubicBezTo>
                <a:cubicBezTo>
                  <a:pt x="127818" y="1128667"/>
                  <a:pt x="126290" y="1134910"/>
                  <a:pt x="132620" y="1147133"/>
                </a:cubicBezTo>
                <a:cubicBezTo>
                  <a:pt x="156673" y="1193580"/>
                  <a:pt x="179679" y="1240595"/>
                  <a:pt x="203077" y="1287392"/>
                </a:cubicBezTo>
                <a:cubicBezTo>
                  <a:pt x="262621" y="1406436"/>
                  <a:pt x="322426" y="1525392"/>
                  <a:pt x="381315" y="1644741"/>
                </a:cubicBezTo>
                <a:cubicBezTo>
                  <a:pt x="388955" y="1660238"/>
                  <a:pt x="395983" y="1662377"/>
                  <a:pt x="410170" y="1653865"/>
                </a:cubicBezTo>
                <a:cubicBezTo>
                  <a:pt x="425056" y="1644916"/>
                  <a:pt x="441427" y="1638412"/>
                  <a:pt x="456662" y="1629943"/>
                </a:cubicBezTo>
                <a:cubicBezTo>
                  <a:pt x="474560" y="1620033"/>
                  <a:pt x="485910" y="1605409"/>
                  <a:pt x="484906" y="1583670"/>
                </a:cubicBezTo>
                <a:close/>
                <a:moveTo>
                  <a:pt x="984828" y="87"/>
                </a:moveTo>
                <a:cubicBezTo>
                  <a:pt x="1040574" y="13227"/>
                  <a:pt x="1087283" y="40467"/>
                  <a:pt x="1120853" y="87875"/>
                </a:cubicBezTo>
                <a:cubicBezTo>
                  <a:pt x="1176337" y="166190"/>
                  <a:pt x="1174678" y="267073"/>
                  <a:pt x="1115789" y="342900"/>
                </a:cubicBezTo>
                <a:cubicBezTo>
                  <a:pt x="1106578" y="354730"/>
                  <a:pt x="1107626" y="359576"/>
                  <a:pt x="1119849" y="367826"/>
                </a:cubicBezTo>
                <a:cubicBezTo>
                  <a:pt x="1214534" y="431517"/>
                  <a:pt x="1262902" y="520876"/>
                  <a:pt x="1265347" y="634987"/>
                </a:cubicBezTo>
                <a:cubicBezTo>
                  <a:pt x="1265740" y="653016"/>
                  <a:pt x="1265740" y="671089"/>
                  <a:pt x="1265260" y="689074"/>
                </a:cubicBezTo>
                <a:cubicBezTo>
                  <a:pt x="1264474" y="718889"/>
                  <a:pt x="1242953" y="741327"/>
                  <a:pt x="1213268" y="741371"/>
                </a:cubicBezTo>
                <a:cubicBezTo>
                  <a:pt x="1036383" y="741720"/>
                  <a:pt x="859542" y="741677"/>
                  <a:pt x="682657" y="741371"/>
                </a:cubicBezTo>
                <a:cubicBezTo>
                  <a:pt x="655897" y="741327"/>
                  <a:pt x="633066" y="721291"/>
                  <a:pt x="631538" y="695666"/>
                </a:cubicBezTo>
                <a:cubicBezTo>
                  <a:pt x="626911" y="619184"/>
                  <a:pt x="632586" y="544493"/>
                  <a:pt x="673708" y="476568"/>
                </a:cubicBezTo>
                <a:cubicBezTo>
                  <a:pt x="700686" y="431997"/>
                  <a:pt x="735129" y="394804"/>
                  <a:pt x="779350" y="367171"/>
                </a:cubicBezTo>
                <a:cubicBezTo>
                  <a:pt x="790438" y="360274"/>
                  <a:pt x="791704" y="355690"/>
                  <a:pt x="783017" y="344777"/>
                </a:cubicBezTo>
                <a:cubicBezTo>
                  <a:pt x="685931" y="222765"/>
                  <a:pt x="745562" y="45444"/>
                  <a:pt x="896691" y="5544"/>
                </a:cubicBezTo>
                <a:cubicBezTo>
                  <a:pt x="902846" y="3929"/>
                  <a:pt x="908871" y="1877"/>
                  <a:pt x="914982" y="0"/>
                </a:cubicBezTo>
                <a:cubicBezTo>
                  <a:pt x="938250" y="87"/>
                  <a:pt x="961561" y="87"/>
                  <a:pt x="984828" y="87"/>
                </a:cubicBezTo>
                <a:close/>
                <a:moveTo>
                  <a:pt x="946937" y="634463"/>
                </a:moveTo>
                <a:cubicBezTo>
                  <a:pt x="1010846" y="634463"/>
                  <a:pt x="1074798" y="633983"/>
                  <a:pt x="1138708" y="634813"/>
                </a:cubicBezTo>
                <a:cubicBezTo>
                  <a:pt x="1153986" y="634987"/>
                  <a:pt x="1156867" y="630054"/>
                  <a:pt x="1155951" y="615823"/>
                </a:cubicBezTo>
                <a:cubicBezTo>
                  <a:pt x="1149359" y="515201"/>
                  <a:pt x="1056726" y="414186"/>
                  <a:pt x="932618" y="426279"/>
                </a:cubicBezTo>
                <a:cubicBezTo>
                  <a:pt x="828155" y="436494"/>
                  <a:pt x="747352" y="518388"/>
                  <a:pt x="740062" y="619053"/>
                </a:cubicBezTo>
                <a:cubicBezTo>
                  <a:pt x="739101" y="632281"/>
                  <a:pt x="743423" y="634681"/>
                  <a:pt x="755166" y="634638"/>
                </a:cubicBezTo>
                <a:cubicBezTo>
                  <a:pt x="819075" y="634245"/>
                  <a:pt x="882984" y="634463"/>
                  <a:pt x="946937" y="634463"/>
                </a:cubicBezTo>
                <a:close/>
                <a:moveTo>
                  <a:pt x="1052579" y="213903"/>
                </a:moveTo>
                <a:cubicBezTo>
                  <a:pt x="1053626" y="158245"/>
                  <a:pt x="1007135" y="109091"/>
                  <a:pt x="951477" y="106995"/>
                </a:cubicBezTo>
                <a:cubicBezTo>
                  <a:pt x="896822" y="104943"/>
                  <a:pt x="845442" y="154971"/>
                  <a:pt x="843739" y="211895"/>
                </a:cubicBezTo>
                <a:cubicBezTo>
                  <a:pt x="842124" y="266288"/>
                  <a:pt x="891933" y="315267"/>
                  <a:pt x="949512" y="315835"/>
                </a:cubicBezTo>
                <a:cubicBezTo>
                  <a:pt x="1004996" y="316359"/>
                  <a:pt x="1051531" y="270304"/>
                  <a:pt x="1052579" y="213903"/>
                </a:cubicBezTo>
                <a:close/>
              </a:path>
            </a:pathLst>
          </a:custGeom>
          <a:solidFill>
            <a:schemeClr val="bg2"/>
          </a:solidFill>
          <a:ln w="4363"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DB04F9E-BF56-4B3C-AE1C-0B302621057B}"/>
              </a:ext>
            </a:extLst>
          </p:cNvPr>
          <p:cNvSpPr/>
          <p:nvPr/>
        </p:nvSpPr>
        <p:spPr>
          <a:xfrm>
            <a:off x="854692" y="5930553"/>
            <a:ext cx="217350" cy="148220"/>
          </a:xfrm>
          <a:custGeom>
            <a:avLst/>
            <a:gdLst>
              <a:gd name="connsiteX0" fmla="*/ 0 w 1715591"/>
              <a:gd name="connsiteY0" fmla="*/ 694138 h 1169919"/>
              <a:gd name="connsiteX1" fmla="*/ 51511 w 1715591"/>
              <a:gd name="connsiteY1" fmla="*/ 672791 h 1169919"/>
              <a:gd name="connsiteX2" fmla="*/ 442954 w 1715591"/>
              <a:gd name="connsiteY2" fmla="*/ 673097 h 1169919"/>
              <a:gd name="connsiteX3" fmla="*/ 459673 w 1715591"/>
              <a:gd name="connsiteY3" fmla="*/ 673490 h 1169919"/>
              <a:gd name="connsiteX4" fmla="*/ 494466 w 1715591"/>
              <a:gd name="connsiteY4" fmla="*/ 709548 h 1169919"/>
              <a:gd name="connsiteX5" fmla="*/ 461769 w 1715591"/>
              <a:gd name="connsiteY5" fmla="*/ 745562 h 1169919"/>
              <a:gd name="connsiteX6" fmla="*/ 438501 w 1715591"/>
              <a:gd name="connsiteY6" fmla="*/ 747395 h 1169919"/>
              <a:gd name="connsiteX7" fmla="*/ 53737 w 1715591"/>
              <a:gd name="connsiteY7" fmla="*/ 747570 h 1169919"/>
              <a:gd name="connsiteX8" fmla="*/ 0 w 1715591"/>
              <a:gd name="connsiteY8" fmla="*/ 724259 h 1169919"/>
              <a:gd name="connsiteX9" fmla="*/ 0 w 1715591"/>
              <a:gd name="connsiteY9" fmla="*/ 694138 h 1169919"/>
              <a:gd name="connsiteX10" fmla="*/ 228527 w 1715591"/>
              <a:gd name="connsiteY10" fmla="*/ 44 h 1169919"/>
              <a:gd name="connsiteX11" fmla="*/ 173873 w 1715591"/>
              <a:gd name="connsiteY11" fmla="*/ 53738 h 1169919"/>
              <a:gd name="connsiteX12" fmla="*/ 173873 w 1715591"/>
              <a:gd name="connsiteY12" fmla="*/ 276459 h 1169919"/>
              <a:gd name="connsiteX13" fmla="*/ 211808 w 1715591"/>
              <a:gd name="connsiteY13" fmla="*/ 329367 h 1169919"/>
              <a:gd name="connsiteX14" fmla="*/ 248520 w 1715591"/>
              <a:gd name="connsiteY14" fmla="*/ 277070 h 1169919"/>
              <a:gd name="connsiteX15" fmla="*/ 248171 w 1715591"/>
              <a:gd name="connsiteY15" fmla="*/ 96213 h 1169919"/>
              <a:gd name="connsiteX16" fmla="*/ 270086 w 1715591"/>
              <a:gd name="connsiteY16" fmla="*/ 74386 h 1169919"/>
              <a:gd name="connsiteX17" fmla="*/ 1043760 w 1715591"/>
              <a:gd name="connsiteY17" fmla="*/ 74430 h 1169919"/>
              <a:gd name="connsiteX18" fmla="*/ 1064583 w 1715591"/>
              <a:gd name="connsiteY18" fmla="*/ 95427 h 1169919"/>
              <a:gd name="connsiteX19" fmla="*/ 1064583 w 1715591"/>
              <a:gd name="connsiteY19" fmla="*/ 877484 h 1169919"/>
              <a:gd name="connsiteX20" fmla="*/ 1043586 w 1715591"/>
              <a:gd name="connsiteY20" fmla="*/ 898219 h 1169919"/>
              <a:gd name="connsiteX21" fmla="*/ 795764 w 1715591"/>
              <a:gd name="connsiteY21" fmla="*/ 897870 h 1169919"/>
              <a:gd name="connsiteX22" fmla="*/ 769266 w 1715591"/>
              <a:gd name="connsiteY22" fmla="*/ 900926 h 1169919"/>
              <a:gd name="connsiteX23" fmla="*/ 743511 w 1715591"/>
              <a:gd name="connsiteY23" fmla="*/ 934495 h 1169919"/>
              <a:gd name="connsiteX24" fmla="*/ 767956 w 1715591"/>
              <a:gd name="connsiteY24" fmla="*/ 969113 h 1169919"/>
              <a:gd name="connsiteX25" fmla="*/ 797728 w 1715591"/>
              <a:gd name="connsiteY25" fmla="*/ 972649 h 1169919"/>
              <a:gd name="connsiteX26" fmla="*/ 1186246 w 1715591"/>
              <a:gd name="connsiteY26" fmla="*/ 972561 h 1169919"/>
              <a:gd name="connsiteX27" fmla="*/ 1204624 w 1715591"/>
              <a:gd name="connsiteY27" fmla="*/ 971906 h 1169919"/>
              <a:gd name="connsiteX28" fmla="*/ 1242603 w 1715591"/>
              <a:gd name="connsiteY28" fmla="*/ 934714 h 1169919"/>
              <a:gd name="connsiteX29" fmla="*/ 1202311 w 1715591"/>
              <a:gd name="connsiteY29" fmla="*/ 898175 h 1169919"/>
              <a:gd name="connsiteX30" fmla="*/ 1160491 w 1715591"/>
              <a:gd name="connsiteY30" fmla="*/ 898132 h 1169919"/>
              <a:gd name="connsiteX31" fmla="*/ 1138533 w 1715591"/>
              <a:gd name="connsiteY31" fmla="*/ 876261 h 1169919"/>
              <a:gd name="connsiteX32" fmla="*/ 1138577 w 1715591"/>
              <a:gd name="connsiteY32" fmla="*/ 256640 h 1169919"/>
              <a:gd name="connsiteX33" fmla="*/ 1159356 w 1715591"/>
              <a:gd name="connsiteY33" fmla="*/ 235119 h 1169919"/>
              <a:gd name="connsiteX34" fmla="*/ 1402158 w 1715591"/>
              <a:gd name="connsiteY34" fmla="*/ 235250 h 1169919"/>
              <a:gd name="connsiteX35" fmla="*/ 1430926 w 1715591"/>
              <a:gd name="connsiteY35" fmla="*/ 246120 h 1169919"/>
              <a:gd name="connsiteX36" fmla="*/ 1630860 w 1715591"/>
              <a:gd name="connsiteY36" fmla="*/ 411567 h 1169919"/>
              <a:gd name="connsiteX37" fmla="*/ 1643869 w 1715591"/>
              <a:gd name="connsiteY37" fmla="*/ 440335 h 1169919"/>
              <a:gd name="connsiteX38" fmla="*/ 1641903 w 1715591"/>
              <a:gd name="connsiteY38" fmla="*/ 612767 h 1169919"/>
              <a:gd name="connsiteX39" fmla="*/ 1640682 w 1715591"/>
              <a:gd name="connsiteY39" fmla="*/ 863951 h 1169919"/>
              <a:gd name="connsiteX40" fmla="*/ 1609775 w 1715591"/>
              <a:gd name="connsiteY40" fmla="*/ 897695 h 1169919"/>
              <a:gd name="connsiteX41" fmla="*/ 1601480 w 1715591"/>
              <a:gd name="connsiteY41" fmla="*/ 898656 h 1169919"/>
              <a:gd name="connsiteX42" fmla="*/ 1570312 w 1715591"/>
              <a:gd name="connsiteY42" fmla="*/ 934801 h 1169919"/>
              <a:gd name="connsiteX43" fmla="*/ 1602223 w 1715591"/>
              <a:gd name="connsiteY43" fmla="*/ 970160 h 1169919"/>
              <a:gd name="connsiteX44" fmla="*/ 1660718 w 1715591"/>
              <a:gd name="connsiteY44" fmla="*/ 971906 h 1169919"/>
              <a:gd name="connsiteX45" fmla="*/ 1714980 w 1715591"/>
              <a:gd name="connsiteY45" fmla="*/ 917558 h 1169919"/>
              <a:gd name="connsiteX46" fmla="*/ 1716421 w 1715591"/>
              <a:gd name="connsiteY46" fmla="*/ 413488 h 1169919"/>
              <a:gd name="connsiteX47" fmla="*/ 1695860 w 1715591"/>
              <a:gd name="connsiteY47" fmla="*/ 370227 h 1169919"/>
              <a:gd name="connsiteX48" fmla="*/ 1463753 w 1715591"/>
              <a:gd name="connsiteY48" fmla="*/ 177976 h 1169919"/>
              <a:gd name="connsiteX49" fmla="*/ 1414860 w 1715591"/>
              <a:gd name="connsiteY49" fmla="*/ 160515 h 1169919"/>
              <a:gd name="connsiteX50" fmla="*/ 1158657 w 1715591"/>
              <a:gd name="connsiteY50" fmla="*/ 160733 h 1169919"/>
              <a:gd name="connsiteX51" fmla="*/ 1136830 w 1715591"/>
              <a:gd name="connsiteY51" fmla="*/ 138251 h 1169919"/>
              <a:gd name="connsiteX52" fmla="*/ 1136655 w 1715591"/>
              <a:gd name="connsiteY52" fmla="*/ 39463 h 1169919"/>
              <a:gd name="connsiteX53" fmla="*/ 1102650 w 1715591"/>
              <a:gd name="connsiteY53" fmla="*/ 829 h 1169919"/>
              <a:gd name="connsiteX54" fmla="*/ 1082612 w 1715591"/>
              <a:gd name="connsiteY54" fmla="*/ 44 h 1169919"/>
              <a:gd name="connsiteX55" fmla="*/ 657251 w 1715591"/>
              <a:gd name="connsiteY55" fmla="*/ 0 h 1169919"/>
              <a:gd name="connsiteX56" fmla="*/ 228527 w 1715591"/>
              <a:gd name="connsiteY56" fmla="*/ 44 h 1169919"/>
              <a:gd name="connsiteX57" fmla="*/ 1517752 w 1715591"/>
              <a:gd name="connsiteY57" fmla="*/ 681915 h 1169919"/>
              <a:gd name="connsiteX58" fmla="*/ 1561494 w 1715591"/>
              <a:gd name="connsiteY58" fmla="*/ 639003 h 1169919"/>
              <a:gd name="connsiteX59" fmla="*/ 1561625 w 1715591"/>
              <a:gd name="connsiteY59" fmla="*/ 463340 h 1169919"/>
              <a:gd name="connsiteX60" fmla="*/ 1543378 w 1715591"/>
              <a:gd name="connsiteY60" fmla="*/ 422000 h 1169919"/>
              <a:gd name="connsiteX61" fmla="*/ 1452840 w 1715591"/>
              <a:gd name="connsiteY61" fmla="*/ 340106 h 1169919"/>
              <a:gd name="connsiteX62" fmla="*/ 1404209 w 1715591"/>
              <a:gd name="connsiteY62" fmla="*/ 321990 h 1169919"/>
              <a:gd name="connsiteX63" fmla="*/ 1258668 w 1715591"/>
              <a:gd name="connsiteY63" fmla="*/ 322121 h 1169919"/>
              <a:gd name="connsiteX64" fmla="*/ 1202573 w 1715591"/>
              <a:gd name="connsiteY64" fmla="*/ 378085 h 1169919"/>
              <a:gd name="connsiteX65" fmla="*/ 1202529 w 1715591"/>
              <a:gd name="connsiteY65" fmla="*/ 555406 h 1169919"/>
              <a:gd name="connsiteX66" fmla="*/ 1202879 w 1715591"/>
              <a:gd name="connsiteY66" fmla="*/ 637344 h 1169919"/>
              <a:gd name="connsiteX67" fmla="*/ 1248453 w 1715591"/>
              <a:gd name="connsiteY67" fmla="*/ 681958 h 1169919"/>
              <a:gd name="connsiteX68" fmla="*/ 1382295 w 1715591"/>
              <a:gd name="connsiteY68" fmla="*/ 682002 h 1169919"/>
              <a:gd name="connsiteX69" fmla="*/ 1517752 w 1715591"/>
              <a:gd name="connsiteY69" fmla="*/ 681915 h 1169919"/>
              <a:gd name="connsiteX70" fmla="*/ 1276872 w 1715591"/>
              <a:gd name="connsiteY70" fmla="*/ 414405 h 1169919"/>
              <a:gd name="connsiteX71" fmla="*/ 1295381 w 1715591"/>
              <a:gd name="connsiteY71" fmla="*/ 396332 h 1169919"/>
              <a:gd name="connsiteX72" fmla="*/ 1390633 w 1715591"/>
              <a:gd name="connsiteY72" fmla="*/ 396463 h 1169919"/>
              <a:gd name="connsiteX73" fmla="*/ 1415035 w 1715591"/>
              <a:gd name="connsiteY73" fmla="*/ 404975 h 1169919"/>
              <a:gd name="connsiteX74" fmla="*/ 1479512 w 1715591"/>
              <a:gd name="connsiteY74" fmla="*/ 463210 h 1169919"/>
              <a:gd name="connsiteX75" fmla="*/ 1487020 w 1715591"/>
              <a:gd name="connsiteY75" fmla="*/ 482592 h 1169919"/>
              <a:gd name="connsiteX76" fmla="*/ 1487151 w 1715591"/>
              <a:gd name="connsiteY76" fmla="*/ 592905 h 1169919"/>
              <a:gd name="connsiteX77" fmla="*/ 1470694 w 1715591"/>
              <a:gd name="connsiteY77" fmla="*/ 609537 h 1169919"/>
              <a:gd name="connsiteX78" fmla="*/ 1293548 w 1715591"/>
              <a:gd name="connsiteY78" fmla="*/ 609537 h 1169919"/>
              <a:gd name="connsiteX79" fmla="*/ 1276959 w 1715591"/>
              <a:gd name="connsiteY79" fmla="*/ 593210 h 1169919"/>
              <a:gd name="connsiteX80" fmla="*/ 1277177 w 1715591"/>
              <a:gd name="connsiteY80" fmla="*/ 502978 h 1169919"/>
              <a:gd name="connsiteX81" fmla="*/ 1276872 w 1715591"/>
              <a:gd name="connsiteY81" fmla="*/ 414405 h 1169919"/>
              <a:gd name="connsiteX82" fmla="*/ 1401285 w 1715591"/>
              <a:gd name="connsiteY82" fmla="*/ 855657 h 1169919"/>
              <a:gd name="connsiteX83" fmla="*/ 1241949 w 1715591"/>
              <a:gd name="connsiteY83" fmla="*/ 1014774 h 1169919"/>
              <a:gd name="connsiteX84" fmla="*/ 1401895 w 1715591"/>
              <a:gd name="connsiteY84" fmla="*/ 1173368 h 1169919"/>
              <a:gd name="connsiteX85" fmla="*/ 1558874 w 1715591"/>
              <a:gd name="connsiteY85" fmla="*/ 1014949 h 1169919"/>
              <a:gd name="connsiteX86" fmla="*/ 1401285 w 1715591"/>
              <a:gd name="connsiteY86" fmla="*/ 855657 h 1169919"/>
              <a:gd name="connsiteX87" fmla="*/ 1316509 w 1715591"/>
              <a:gd name="connsiteY87" fmla="*/ 1014425 h 1169919"/>
              <a:gd name="connsiteX88" fmla="*/ 1403336 w 1715591"/>
              <a:gd name="connsiteY88" fmla="*/ 929475 h 1169919"/>
              <a:gd name="connsiteX89" fmla="*/ 1486147 w 1715591"/>
              <a:gd name="connsiteY89" fmla="*/ 1015211 h 1169919"/>
              <a:gd name="connsiteX90" fmla="*/ 1401764 w 1715591"/>
              <a:gd name="connsiteY90" fmla="*/ 1098939 h 1169919"/>
              <a:gd name="connsiteX91" fmla="*/ 1316509 w 1715591"/>
              <a:gd name="connsiteY91" fmla="*/ 1014425 h 1169919"/>
              <a:gd name="connsiteX92" fmla="*/ 706405 w 1715591"/>
              <a:gd name="connsiteY92" fmla="*/ 1016477 h 1169919"/>
              <a:gd name="connsiteX93" fmla="*/ 551652 w 1715591"/>
              <a:gd name="connsiteY93" fmla="*/ 856006 h 1169919"/>
              <a:gd name="connsiteX94" fmla="*/ 389478 w 1715591"/>
              <a:gd name="connsiteY94" fmla="*/ 1013159 h 1169919"/>
              <a:gd name="connsiteX95" fmla="*/ 547505 w 1715591"/>
              <a:gd name="connsiteY95" fmla="*/ 1173543 h 1169919"/>
              <a:gd name="connsiteX96" fmla="*/ 706405 w 1715591"/>
              <a:gd name="connsiteY96" fmla="*/ 1016477 h 1169919"/>
              <a:gd name="connsiteX97" fmla="*/ 549295 w 1715591"/>
              <a:gd name="connsiteY97" fmla="*/ 1098939 h 1169919"/>
              <a:gd name="connsiteX98" fmla="*/ 463079 w 1715591"/>
              <a:gd name="connsiteY98" fmla="*/ 1014818 h 1169919"/>
              <a:gd name="connsiteX99" fmla="*/ 550037 w 1715591"/>
              <a:gd name="connsiteY99" fmla="*/ 929519 h 1169919"/>
              <a:gd name="connsiteX100" fmla="*/ 632542 w 1715591"/>
              <a:gd name="connsiteY100" fmla="*/ 1014774 h 1169919"/>
              <a:gd name="connsiteX101" fmla="*/ 549295 w 1715591"/>
              <a:gd name="connsiteY101" fmla="*/ 1098939 h 1169919"/>
              <a:gd name="connsiteX102" fmla="*/ 587623 w 1715591"/>
              <a:gd name="connsiteY102" fmla="*/ 427108 h 1169919"/>
              <a:gd name="connsiteX103" fmla="*/ 612375 w 1715591"/>
              <a:gd name="connsiteY103" fmla="*/ 424183 h 1169919"/>
              <a:gd name="connsiteX104" fmla="*/ 636995 w 1715591"/>
              <a:gd name="connsiteY104" fmla="*/ 388125 h 1169919"/>
              <a:gd name="connsiteX105" fmla="*/ 608314 w 1715591"/>
              <a:gd name="connsiteY105" fmla="*/ 355297 h 1169919"/>
              <a:gd name="connsiteX106" fmla="*/ 575050 w 1715591"/>
              <a:gd name="connsiteY106" fmla="*/ 352766 h 1169919"/>
              <a:gd name="connsiteX107" fmla="*/ 201942 w 1715591"/>
              <a:gd name="connsiteY107" fmla="*/ 352722 h 1169919"/>
              <a:gd name="connsiteX108" fmla="*/ 175270 w 1715591"/>
              <a:gd name="connsiteY108" fmla="*/ 354381 h 1169919"/>
              <a:gd name="connsiteX109" fmla="*/ 140608 w 1715591"/>
              <a:gd name="connsiteY109" fmla="*/ 390657 h 1169919"/>
              <a:gd name="connsiteX110" fmla="*/ 176055 w 1715591"/>
              <a:gd name="connsiteY110" fmla="*/ 426671 h 1169919"/>
              <a:gd name="connsiteX111" fmla="*/ 192774 w 1715591"/>
              <a:gd name="connsiteY111" fmla="*/ 427108 h 1169919"/>
              <a:gd name="connsiteX112" fmla="*/ 388518 w 1715591"/>
              <a:gd name="connsiteY112" fmla="*/ 427108 h 1169919"/>
              <a:gd name="connsiteX113" fmla="*/ 587623 w 1715591"/>
              <a:gd name="connsiteY113" fmla="*/ 427108 h 1169919"/>
              <a:gd name="connsiteX114" fmla="*/ 526115 w 1715591"/>
              <a:gd name="connsiteY114" fmla="*/ 587754 h 1169919"/>
              <a:gd name="connsiteX115" fmla="*/ 566276 w 1715591"/>
              <a:gd name="connsiteY115" fmla="*/ 551434 h 1169919"/>
              <a:gd name="connsiteX116" fmla="*/ 526464 w 1715591"/>
              <a:gd name="connsiteY116" fmla="*/ 515332 h 1169919"/>
              <a:gd name="connsiteX117" fmla="*/ 111491 w 1715591"/>
              <a:gd name="connsiteY117" fmla="*/ 512451 h 1169919"/>
              <a:gd name="connsiteX118" fmla="*/ 69802 w 1715591"/>
              <a:gd name="connsiteY118" fmla="*/ 548771 h 1169919"/>
              <a:gd name="connsiteX119" fmla="*/ 111142 w 1715591"/>
              <a:gd name="connsiteY119" fmla="*/ 585047 h 1169919"/>
              <a:gd name="connsiteX120" fmla="*/ 333383 w 1715591"/>
              <a:gd name="connsiteY120" fmla="*/ 587928 h 1169919"/>
              <a:gd name="connsiteX121" fmla="*/ 526115 w 1715591"/>
              <a:gd name="connsiteY121" fmla="*/ 587754 h 1169919"/>
              <a:gd name="connsiteX122" fmla="*/ 174047 w 1715591"/>
              <a:gd name="connsiteY122" fmla="*/ 927118 h 1169919"/>
              <a:gd name="connsiteX123" fmla="*/ 218400 w 1715591"/>
              <a:gd name="connsiteY123" fmla="*/ 972256 h 1169919"/>
              <a:gd name="connsiteX124" fmla="*/ 310378 w 1715591"/>
              <a:gd name="connsiteY124" fmla="*/ 972256 h 1169919"/>
              <a:gd name="connsiteX125" fmla="*/ 352548 w 1715591"/>
              <a:gd name="connsiteY125" fmla="*/ 934408 h 1169919"/>
              <a:gd name="connsiteX126" fmla="*/ 310465 w 1715591"/>
              <a:gd name="connsiteY126" fmla="*/ 898088 h 1169919"/>
              <a:gd name="connsiteX127" fmla="*/ 270347 w 1715591"/>
              <a:gd name="connsiteY127" fmla="*/ 898132 h 1169919"/>
              <a:gd name="connsiteX128" fmla="*/ 248215 w 1715591"/>
              <a:gd name="connsiteY128" fmla="*/ 876785 h 1169919"/>
              <a:gd name="connsiteX129" fmla="*/ 248390 w 1715591"/>
              <a:gd name="connsiteY129" fmla="*/ 818289 h 1169919"/>
              <a:gd name="connsiteX130" fmla="*/ 245377 w 1715591"/>
              <a:gd name="connsiteY130" fmla="*/ 796899 h 1169919"/>
              <a:gd name="connsiteX131" fmla="*/ 210367 w 1715591"/>
              <a:gd name="connsiteY131" fmla="*/ 770881 h 1169919"/>
              <a:gd name="connsiteX132" fmla="*/ 176667 w 1715591"/>
              <a:gd name="connsiteY132" fmla="*/ 798601 h 1169919"/>
              <a:gd name="connsiteX133" fmla="*/ 173916 w 1715591"/>
              <a:gd name="connsiteY133" fmla="*/ 864911 h 1169919"/>
              <a:gd name="connsiteX134" fmla="*/ 174047 w 1715591"/>
              <a:gd name="connsiteY134" fmla="*/ 927118 h 116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715591" h="1169919">
                <a:moveTo>
                  <a:pt x="0" y="694138"/>
                </a:moveTo>
                <a:cubicBezTo>
                  <a:pt x="13052" y="677069"/>
                  <a:pt x="30514" y="672704"/>
                  <a:pt x="51511" y="672791"/>
                </a:cubicBezTo>
                <a:cubicBezTo>
                  <a:pt x="181992" y="673402"/>
                  <a:pt x="312473" y="673097"/>
                  <a:pt x="442954" y="673097"/>
                </a:cubicBezTo>
                <a:cubicBezTo>
                  <a:pt x="448542" y="673097"/>
                  <a:pt x="454130" y="672878"/>
                  <a:pt x="459673" y="673490"/>
                </a:cubicBezTo>
                <a:cubicBezTo>
                  <a:pt x="480584" y="675890"/>
                  <a:pt x="494291" y="690209"/>
                  <a:pt x="494466" y="709548"/>
                </a:cubicBezTo>
                <a:cubicBezTo>
                  <a:pt x="494640" y="728188"/>
                  <a:pt x="482068" y="742332"/>
                  <a:pt x="461769" y="745562"/>
                </a:cubicBezTo>
                <a:cubicBezTo>
                  <a:pt x="454086" y="746784"/>
                  <a:pt x="446228" y="747352"/>
                  <a:pt x="438501" y="747395"/>
                </a:cubicBezTo>
                <a:cubicBezTo>
                  <a:pt x="310247" y="747483"/>
                  <a:pt x="181992" y="747352"/>
                  <a:pt x="53737" y="747570"/>
                </a:cubicBezTo>
                <a:cubicBezTo>
                  <a:pt x="32173" y="747614"/>
                  <a:pt x="12529" y="744383"/>
                  <a:pt x="0" y="724259"/>
                </a:cubicBezTo>
                <a:cubicBezTo>
                  <a:pt x="0" y="714219"/>
                  <a:pt x="0" y="704178"/>
                  <a:pt x="0" y="694138"/>
                </a:cubicBezTo>
                <a:close/>
                <a:moveTo>
                  <a:pt x="228527" y="44"/>
                </a:moveTo>
                <a:cubicBezTo>
                  <a:pt x="187187" y="44"/>
                  <a:pt x="173916" y="12965"/>
                  <a:pt x="173873" y="53738"/>
                </a:cubicBezTo>
                <a:cubicBezTo>
                  <a:pt x="173742" y="127993"/>
                  <a:pt x="173742" y="202204"/>
                  <a:pt x="173873" y="276459"/>
                </a:cubicBezTo>
                <a:cubicBezTo>
                  <a:pt x="173916" y="310771"/>
                  <a:pt x="187842" y="329935"/>
                  <a:pt x="211808" y="329367"/>
                </a:cubicBezTo>
                <a:cubicBezTo>
                  <a:pt x="235599" y="328843"/>
                  <a:pt x="248477" y="310596"/>
                  <a:pt x="248520" y="277070"/>
                </a:cubicBezTo>
                <a:cubicBezTo>
                  <a:pt x="248564" y="216784"/>
                  <a:pt x="249088" y="156499"/>
                  <a:pt x="248171" y="96213"/>
                </a:cubicBezTo>
                <a:cubicBezTo>
                  <a:pt x="247909" y="79188"/>
                  <a:pt x="253235" y="74342"/>
                  <a:pt x="270086" y="74386"/>
                </a:cubicBezTo>
                <a:cubicBezTo>
                  <a:pt x="527992" y="74866"/>
                  <a:pt x="785854" y="74822"/>
                  <a:pt x="1043760" y="74430"/>
                </a:cubicBezTo>
                <a:cubicBezTo>
                  <a:pt x="1059913" y="74386"/>
                  <a:pt x="1064627" y="79406"/>
                  <a:pt x="1064583" y="95427"/>
                </a:cubicBezTo>
                <a:cubicBezTo>
                  <a:pt x="1064147" y="356127"/>
                  <a:pt x="1064147" y="616783"/>
                  <a:pt x="1064583" y="877484"/>
                </a:cubicBezTo>
                <a:cubicBezTo>
                  <a:pt x="1064627" y="893810"/>
                  <a:pt x="1059519" y="898350"/>
                  <a:pt x="1043586" y="898219"/>
                </a:cubicBezTo>
                <a:cubicBezTo>
                  <a:pt x="960993" y="897564"/>
                  <a:pt x="878356" y="897957"/>
                  <a:pt x="795764" y="897870"/>
                </a:cubicBezTo>
                <a:cubicBezTo>
                  <a:pt x="786771" y="897870"/>
                  <a:pt x="777909" y="898175"/>
                  <a:pt x="769266" y="900926"/>
                </a:cubicBezTo>
                <a:cubicBezTo>
                  <a:pt x="752939" y="906164"/>
                  <a:pt x="744819" y="918169"/>
                  <a:pt x="743511" y="934495"/>
                </a:cubicBezTo>
                <a:cubicBezTo>
                  <a:pt x="742332" y="948945"/>
                  <a:pt x="753420" y="963962"/>
                  <a:pt x="767956" y="969113"/>
                </a:cubicBezTo>
                <a:cubicBezTo>
                  <a:pt x="777560" y="972518"/>
                  <a:pt x="787600" y="972692"/>
                  <a:pt x="797728" y="972649"/>
                </a:cubicBezTo>
                <a:cubicBezTo>
                  <a:pt x="927248" y="972561"/>
                  <a:pt x="1056726" y="972605"/>
                  <a:pt x="1186246" y="972561"/>
                </a:cubicBezTo>
                <a:cubicBezTo>
                  <a:pt x="1192357" y="972561"/>
                  <a:pt x="1198557" y="972692"/>
                  <a:pt x="1204624" y="971906"/>
                </a:cubicBezTo>
                <a:cubicBezTo>
                  <a:pt x="1227936" y="968894"/>
                  <a:pt x="1242909" y="954008"/>
                  <a:pt x="1242603" y="934714"/>
                </a:cubicBezTo>
                <a:cubicBezTo>
                  <a:pt x="1242254" y="914371"/>
                  <a:pt x="1226539" y="899616"/>
                  <a:pt x="1202311" y="898175"/>
                </a:cubicBezTo>
                <a:cubicBezTo>
                  <a:pt x="1188385" y="897346"/>
                  <a:pt x="1174329" y="896909"/>
                  <a:pt x="1160491" y="898132"/>
                </a:cubicBezTo>
                <a:cubicBezTo>
                  <a:pt x="1143465" y="899572"/>
                  <a:pt x="1138489" y="893111"/>
                  <a:pt x="1138533" y="876261"/>
                </a:cubicBezTo>
                <a:cubicBezTo>
                  <a:pt x="1139013" y="669735"/>
                  <a:pt x="1138969" y="463210"/>
                  <a:pt x="1138577" y="256640"/>
                </a:cubicBezTo>
                <a:cubicBezTo>
                  <a:pt x="1138533" y="241012"/>
                  <a:pt x="1142899" y="234988"/>
                  <a:pt x="1159356" y="235119"/>
                </a:cubicBezTo>
                <a:cubicBezTo>
                  <a:pt x="1240289" y="235774"/>
                  <a:pt x="1321223" y="235599"/>
                  <a:pt x="1402158" y="235250"/>
                </a:cubicBezTo>
                <a:cubicBezTo>
                  <a:pt x="1413595" y="235206"/>
                  <a:pt x="1422370" y="239004"/>
                  <a:pt x="1430926" y="246120"/>
                </a:cubicBezTo>
                <a:cubicBezTo>
                  <a:pt x="1497410" y="301429"/>
                  <a:pt x="1564026" y="356694"/>
                  <a:pt x="1630860" y="411567"/>
                </a:cubicBezTo>
                <a:cubicBezTo>
                  <a:pt x="1640420" y="419425"/>
                  <a:pt x="1644042" y="428068"/>
                  <a:pt x="1643869" y="440335"/>
                </a:cubicBezTo>
                <a:cubicBezTo>
                  <a:pt x="1643082" y="497783"/>
                  <a:pt x="1643038" y="555275"/>
                  <a:pt x="1641903" y="612767"/>
                </a:cubicBezTo>
                <a:cubicBezTo>
                  <a:pt x="1640245" y="696451"/>
                  <a:pt x="1640943" y="780223"/>
                  <a:pt x="1640682" y="863951"/>
                </a:cubicBezTo>
                <a:cubicBezTo>
                  <a:pt x="1640595" y="895731"/>
                  <a:pt x="1640595" y="895731"/>
                  <a:pt x="1609775" y="897695"/>
                </a:cubicBezTo>
                <a:cubicBezTo>
                  <a:pt x="1606980" y="897870"/>
                  <a:pt x="1604187" y="898088"/>
                  <a:pt x="1601480" y="898656"/>
                </a:cubicBezTo>
                <a:cubicBezTo>
                  <a:pt x="1582753" y="902541"/>
                  <a:pt x="1570006" y="917383"/>
                  <a:pt x="1570312" y="934801"/>
                </a:cubicBezTo>
                <a:cubicBezTo>
                  <a:pt x="1570618" y="952655"/>
                  <a:pt x="1583102" y="966581"/>
                  <a:pt x="1602223" y="970160"/>
                </a:cubicBezTo>
                <a:cubicBezTo>
                  <a:pt x="1621605" y="973784"/>
                  <a:pt x="1641205" y="971994"/>
                  <a:pt x="1660718" y="971906"/>
                </a:cubicBezTo>
                <a:cubicBezTo>
                  <a:pt x="1701666" y="971776"/>
                  <a:pt x="1714850" y="958723"/>
                  <a:pt x="1714980" y="917558"/>
                </a:cubicBezTo>
                <a:cubicBezTo>
                  <a:pt x="1715591" y="749535"/>
                  <a:pt x="1715766" y="581511"/>
                  <a:pt x="1716421" y="413488"/>
                </a:cubicBezTo>
                <a:cubicBezTo>
                  <a:pt x="1716508" y="395284"/>
                  <a:pt x="1710047" y="381839"/>
                  <a:pt x="1695860" y="370227"/>
                </a:cubicBezTo>
                <a:cubicBezTo>
                  <a:pt x="1618200" y="306536"/>
                  <a:pt x="1540802" y="242453"/>
                  <a:pt x="1463753" y="177976"/>
                </a:cubicBezTo>
                <a:cubicBezTo>
                  <a:pt x="1449173" y="165753"/>
                  <a:pt x="1433806" y="160427"/>
                  <a:pt x="1414860" y="160515"/>
                </a:cubicBezTo>
                <a:cubicBezTo>
                  <a:pt x="1329474" y="161038"/>
                  <a:pt x="1244044" y="160776"/>
                  <a:pt x="1158657" y="160733"/>
                </a:cubicBezTo>
                <a:cubicBezTo>
                  <a:pt x="1136874" y="160733"/>
                  <a:pt x="1136874" y="160646"/>
                  <a:pt x="1136830" y="138251"/>
                </a:cubicBezTo>
                <a:cubicBezTo>
                  <a:pt x="1136786" y="105336"/>
                  <a:pt x="1137092" y="72378"/>
                  <a:pt x="1136655" y="39463"/>
                </a:cubicBezTo>
                <a:cubicBezTo>
                  <a:pt x="1136350" y="17418"/>
                  <a:pt x="1124346" y="4147"/>
                  <a:pt x="1102650" y="829"/>
                </a:cubicBezTo>
                <a:cubicBezTo>
                  <a:pt x="1096058" y="-175"/>
                  <a:pt x="1089292" y="44"/>
                  <a:pt x="1082612" y="44"/>
                </a:cubicBezTo>
                <a:cubicBezTo>
                  <a:pt x="940825" y="0"/>
                  <a:pt x="799038" y="0"/>
                  <a:pt x="657251" y="0"/>
                </a:cubicBezTo>
                <a:cubicBezTo>
                  <a:pt x="514328" y="0"/>
                  <a:pt x="371449" y="0"/>
                  <a:pt x="228527" y="44"/>
                </a:cubicBezTo>
                <a:close/>
                <a:moveTo>
                  <a:pt x="1517752" y="681915"/>
                </a:moveTo>
                <a:cubicBezTo>
                  <a:pt x="1546695" y="681784"/>
                  <a:pt x="1561231" y="667989"/>
                  <a:pt x="1561494" y="639003"/>
                </a:cubicBezTo>
                <a:cubicBezTo>
                  <a:pt x="1561974" y="580463"/>
                  <a:pt x="1561668" y="521924"/>
                  <a:pt x="1561625" y="463340"/>
                </a:cubicBezTo>
                <a:cubicBezTo>
                  <a:pt x="1561625" y="446883"/>
                  <a:pt x="1555993" y="433176"/>
                  <a:pt x="1543378" y="422000"/>
                </a:cubicBezTo>
                <a:cubicBezTo>
                  <a:pt x="1512951" y="394979"/>
                  <a:pt x="1482698" y="367739"/>
                  <a:pt x="1452840" y="340106"/>
                </a:cubicBezTo>
                <a:cubicBezTo>
                  <a:pt x="1438870" y="327185"/>
                  <a:pt x="1423024" y="321815"/>
                  <a:pt x="1404209" y="321990"/>
                </a:cubicBezTo>
                <a:cubicBezTo>
                  <a:pt x="1355710" y="322383"/>
                  <a:pt x="1307167" y="322077"/>
                  <a:pt x="1258668" y="322121"/>
                </a:cubicBezTo>
                <a:cubicBezTo>
                  <a:pt x="1215756" y="322164"/>
                  <a:pt x="1202704" y="335086"/>
                  <a:pt x="1202573" y="378085"/>
                </a:cubicBezTo>
                <a:cubicBezTo>
                  <a:pt x="1202398" y="437192"/>
                  <a:pt x="1202529" y="496299"/>
                  <a:pt x="1202529" y="555406"/>
                </a:cubicBezTo>
                <a:cubicBezTo>
                  <a:pt x="1202529" y="582734"/>
                  <a:pt x="1201875" y="610061"/>
                  <a:pt x="1202879" y="637344"/>
                </a:cubicBezTo>
                <a:cubicBezTo>
                  <a:pt x="1204057" y="669430"/>
                  <a:pt x="1217241" y="681871"/>
                  <a:pt x="1248453" y="681958"/>
                </a:cubicBezTo>
                <a:cubicBezTo>
                  <a:pt x="1293067" y="682089"/>
                  <a:pt x="1337681" y="682002"/>
                  <a:pt x="1382295" y="682002"/>
                </a:cubicBezTo>
                <a:cubicBezTo>
                  <a:pt x="1427433" y="681958"/>
                  <a:pt x="1472572" y="682133"/>
                  <a:pt x="1517752" y="681915"/>
                </a:cubicBezTo>
                <a:close/>
                <a:moveTo>
                  <a:pt x="1276872" y="414405"/>
                </a:moveTo>
                <a:cubicBezTo>
                  <a:pt x="1276478" y="400305"/>
                  <a:pt x="1281848" y="396026"/>
                  <a:pt x="1295381" y="396332"/>
                </a:cubicBezTo>
                <a:cubicBezTo>
                  <a:pt x="1327117" y="397031"/>
                  <a:pt x="1358897" y="396725"/>
                  <a:pt x="1390633" y="396463"/>
                </a:cubicBezTo>
                <a:cubicBezTo>
                  <a:pt x="1400019" y="396376"/>
                  <a:pt x="1407920" y="398427"/>
                  <a:pt x="1415035" y="404975"/>
                </a:cubicBezTo>
                <a:cubicBezTo>
                  <a:pt x="1436339" y="424620"/>
                  <a:pt x="1457816" y="444046"/>
                  <a:pt x="1479512" y="463210"/>
                </a:cubicBezTo>
                <a:cubicBezTo>
                  <a:pt x="1485624" y="468623"/>
                  <a:pt x="1487020" y="475040"/>
                  <a:pt x="1487020" y="482592"/>
                </a:cubicBezTo>
                <a:cubicBezTo>
                  <a:pt x="1486933" y="519348"/>
                  <a:pt x="1486672" y="556148"/>
                  <a:pt x="1487151" y="592905"/>
                </a:cubicBezTo>
                <a:cubicBezTo>
                  <a:pt x="1487326" y="605041"/>
                  <a:pt x="1483223" y="609624"/>
                  <a:pt x="1470694" y="609537"/>
                </a:cubicBezTo>
                <a:cubicBezTo>
                  <a:pt x="1411630" y="609057"/>
                  <a:pt x="1352567" y="609100"/>
                  <a:pt x="1293548" y="609537"/>
                </a:cubicBezTo>
                <a:cubicBezTo>
                  <a:pt x="1281324" y="609624"/>
                  <a:pt x="1276697" y="605652"/>
                  <a:pt x="1276959" y="593210"/>
                </a:cubicBezTo>
                <a:cubicBezTo>
                  <a:pt x="1277570" y="563133"/>
                  <a:pt x="1277177" y="533056"/>
                  <a:pt x="1277177" y="502978"/>
                </a:cubicBezTo>
                <a:cubicBezTo>
                  <a:pt x="1277134" y="473425"/>
                  <a:pt x="1277701" y="443915"/>
                  <a:pt x="1276872" y="414405"/>
                </a:cubicBezTo>
                <a:close/>
                <a:moveTo>
                  <a:pt x="1401285" y="855657"/>
                </a:moveTo>
                <a:cubicBezTo>
                  <a:pt x="1314108" y="855482"/>
                  <a:pt x="1241730" y="929082"/>
                  <a:pt x="1241949" y="1014774"/>
                </a:cubicBezTo>
                <a:cubicBezTo>
                  <a:pt x="1242167" y="1100380"/>
                  <a:pt x="1315898" y="1174765"/>
                  <a:pt x="1401895" y="1173368"/>
                </a:cubicBezTo>
                <a:cubicBezTo>
                  <a:pt x="1497716" y="1171797"/>
                  <a:pt x="1560053" y="1094093"/>
                  <a:pt x="1558874" y="1014949"/>
                </a:cubicBezTo>
                <a:cubicBezTo>
                  <a:pt x="1560184" y="930872"/>
                  <a:pt x="1493132" y="855831"/>
                  <a:pt x="1401285" y="855657"/>
                </a:cubicBezTo>
                <a:close/>
                <a:moveTo>
                  <a:pt x="1316509" y="1014425"/>
                </a:moveTo>
                <a:cubicBezTo>
                  <a:pt x="1316466" y="966668"/>
                  <a:pt x="1354880" y="929126"/>
                  <a:pt x="1403336" y="929475"/>
                </a:cubicBezTo>
                <a:cubicBezTo>
                  <a:pt x="1448779" y="929824"/>
                  <a:pt x="1486803" y="969156"/>
                  <a:pt x="1486147" y="1015211"/>
                </a:cubicBezTo>
                <a:cubicBezTo>
                  <a:pt x="1485493" y="1062226"/>
                  <a:pt x="1448256" y="1099201"/>
                  <a:pt x="1401764" y="1098939"/>
                </a:cubicBezTo>
                <a:cubicBezTo>
                  <a:pt x="1353745" y="1098677"/>
                  <a:pt x="1316553" y="1061833"/>
                  <a:pt x="1316509" y="1014425"/>
                </a:cubicBezTo>
                <a:close/>
                <a:moveTo>
                  <a:pt x="706405" y="1016477"/>
                </a:moveTo>
                <a:cubicBezTo>
                  <a:pt x="708238" y="931352"/>
                  <a:pt x="644286" y="858101"/>
                  <a:pt x="551652" y="856006"/>
                </a:cubicBezTo>
                <a:cubicBezTo>
                  <a:pt x="466396" y="854129"/>
                  <a:pt x="390657" y="919915"/>
                  <a:pt x="389478" y="1013159"/>
                </a:cubicBezTo>
                <a:cubicBezTo>
                  <a:pt x="388387" y="1098109"/>
                  <a:pt x="454086" y="1168916"/>
                  <a:pt x="547505" y="1173543"/>
                </a:cubicBezTo>
                <a:cubicBezTo>
                  <a:pt x="633241" y="1171535"/>
                  <a:pt x="704396" y="1110071"/>
                  <a:pt x="706405" y="1016477"/>
                </a:cubicBezTo>
                <a:close/>
                <a:moveTo>
                  <a:pt x="549295" y="1098939"/>
                </a:moveTo>
                <a:cubicBezTo>
                  <a:pt x="501799" y="1098895"/>
                  <a:pt x="463253" y="1061266"/>
                  <a:pt x="463079" y="1014818"/>
                </a:cubicBezTo>
                <a:cubicBezTo>
                  <a:pt x="462904" y="967716"/>
                  <a:pt x="502062" y="929301"/>
                  <a:pt x="550037" y="929519"/>
                </a:cubicBezTo>
                <a:cubicBezTo>
                  <a:pt x="596397" y="929737"/>
                  <a:pt x="632586" y="967105"/>
                  <a:pt x="632542" y="1014774"/>
                </a:cubicBezTo>
                <a:cubicBezTo>
                  <a:pt x="632498" y="1062444"/>
                  <a:pt x="596354" y="1098983"/>
                  <a:pt x="549295" y="1098939"/>
                </a:cubicBezTo>
                <a:close/>
                <a:moveTo>
                  <a:pt x="587623" y="427108"/>
                </a:moveTo>
                <a:cubicBezTo>
                  <a:pt x="596004" y="427108"/>
                  <a:pt x="604342" y="427152"/>
                  <a:pt x="612375" y="424183"/>
                </a:cubicBezTo>
                <a:cubicBezTo>
                  <a:pt x="627785" y="418552"/>
                  <a:pt x="638174" y="403491"/>
                  <a:pt x="636995" y="388125"/>
                </a:cubicBezTo>
                <a:cubicBezTo>
                  <a:pt x="635729" y="372017"/>
                  <a:pt x="624292" y="358048"/>
                  <a:pt x="608314" y="355297"/>
                </a:cubicBezTo>
                <a:cubicBezTo>
                  <a:pt x="597401" y="353420"/>
                  <a:pt x="586139" y="352766"/>
                  <a:pt x="575050" y="352766"/>
                </a:cubicBezTo>
                <a:cubicBezTo>
                  <a:pt x="450681" y="352591"/>
                  <a:pt x="326312" y="352635"/>
                  <a:pt x="201942" y="352722"/>
                </a:cubicBezTo>
                <a:cubicBezTo>
                  <a:pt x="193037" y="352722"/>
                  <a:pt x="184087" y="353202"/>
                  <a:pt x="175270" y="354381"/>
                </a:cubicBezTo>
                <a:cubicBezTo>
                  <a:pt x="154403" y="357175"/>
                  <a:pt x="140477" y="372061"/>
                  <a:pt x="140608" y="390657"/>
                </a:cubicBezTo>
                <a:cubicBezTo>
                  <a:pt x="140740" y="408861"/>
                  <a:pt x="155756" y="424314"/>
                  <a:pt x="176055" y="426671"/>
                </a:cubicBezTo>
                <a:cubicBezTo>
                  <a:pt x="181556" y="427326"/>
                  <a:pt x="187187" y="427108"/>
                  <a:pt x="192774" y="427108"/>
                </a:cubicBezTo>
                <a:cubicBezTo>
                  <a:pt x="258037" y="427152"/>
                  <a:pt x="323299" y="427108"/>
                  <a:pt x="388518" y="427108"/>
                </a:cubicBezTo>
                <a:cubicBezTo>
                  <a:pt x="454872" y="427108"/>
                  <a:pt x="521269" y="427108"/>
                  <a:pt x="587623" y="427108"/>
                </a:cubicBezTo>
                <a:close/>
                <a:moveTo>
                  <a:pt x="526115" y="587754"/>
                </a:moveTo>
                <a:cubicBezTo>
                  <a:pt x="549426" y="587623"/>
                  <a:pt x="566189" y="571733"/>
                  <a:pt x="566276" y="551434"/>
                </a:cubicBezTo>
                <a:cubicBezTo>
                  <a:pt x="566363" y="530698"/>
                  <a:pt x="550299" y="516074"/>
                  <a:pt x="526464" y="515332"/>
                </a:cubicBezTo>
                <a:cubicBezTo>
                  <a:pt x="388169" y="510879"/>
                  <a:pt x="249786" y="513324"/>
                  <a:pt x="111491" y="512451"/>
                </a:cubicBezTo>
                <a:cubicBezTo>
                  <a:pt x="86784" y="512276"/>
                  <a:pt x="69802" y="527861"/>
                  <a:pt x="69802" y="548771"/>
                </a:cubicBezTo>
                <a:cubicBezTo>
                  <a:pt x="69802" y="570423"/>
                  <a:pt x="85430" y="583694"/>
                  <a:pt x="111142" y="585047"/>
                </a:cubicBezTo>
                <a:cubicBezTo>
                  <a:pt x="183607" y="588889"/>
                  <a:pt x="256160" y="586095"/>
                  <a:pt x="333383" y="587928"/>
                </a:cubicBezTo>
                <a:cubicBezTo>
                  <a:pt x="394455" y="587885"/>
                  <a:pt x="460285" y="588103"/>
                  <a:pt x="526115" y="587754"/>
                </a:cubicBezTo>
                <a:close/>
                <a:moveTo>
                  <a:pt x="174047" y="927118"/>
                </a:moveTo>
                <a:cubicBezTo>
                  <a:pt x="175139" y="957239"/>
                  <a:pt x="188671" y="971383"/>
                  <a:pt x="218400" y="972256"/>
                </a:cubicBezTo>
                <a:cubicBezTo>
                  <a:pt x="249044" y="973172"/>
                  <a:pt x="279733" y="973129"/>
                  <a:pt x="310378" y="972256"/>
                </a:cubicBezTo>
                <a:cubicBezTo>
                  <a:pt x="336789" y="971514"/>
                  <a:pt x="353028" y="956017"/>
                  <a:pt x="352548" y="934408"/>
                </a:cubicBezTo>
                <a:cubicBezTo>
                  <a:pt x="352067" y="913498"/>
                  <a:pt x="335959" y="899310"/>
                  <a:pt x="310465" y="898088"/>
                </a:cubicBezTo>
                <a:cubicBezTo>
                  <a:pt x="297107" y="897477"/>
                  <a:pt x="283618" y="896953"/>
                  <a:pt x="270347" y="898132"/>
                </a:cubicBezTo>
                <a:cubicBezTo>
                  <a:pt x="253847" y="899572"/>
                  <a:pt x="246993" y="894290"/>
                  <a:pt x="248215" y="876785"/>
                </a:cubicBezTo>
                <a:cubicBezTo>
                  <a:pt x="249612" y="857359"/>
                  <a:pt x="248783" y="837802"/>
                  <a:pt x="248390" y="818289"/>
                </a:cubicBezTo>
                <a:cubicBezTo>
                  <a:pt x="248259" y="811130"/>
                  <a:pt x="247342" y="803752"/>
                  <a:pt x="245377" y="796899"/>
                </a:cubicBezTo>
                <a:cubicBezTo>
                  <a:pt x="240925" y="781402"/>
                  <a:pt x="225602" y="770445"/>
                  <a:pt x="210367" y="770881"/>
                </a:cubicBezTo>
                <a:cubicBezTo>
                  <a:pt x="194739" y="771361"/>
                  <a:pt x="180595" y="782580"/>
                  <a:pt x="176667" y="798601"/>
                </a:cubicBezTo>
                <a:cubicBezTo>
                  <a:pt x="170861" y="822218"/>
                  <a:pt x="175270" y="846358"/>
                  <a:pt x="173916" y="864911"/>
                </a:cubicBezTo>
                <a:cubicBezTo>
                  <a:pt x="173916" y="889226"/>
                  <a:pt x="173349" y="908216"/>
                  <a:pt x="174047" y="927118"/>
                </a:cubicBezTo>
                <a:close/>
              </a:path>
            </a:pathLst>
          </a:custGeom>
          <a:solidFill>
            <a:schemeClr val="bg2"/>
          </a:solidFill>
          <a:ln w="4363"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36865E51-7B2B-4093-9AAA-1F880E05A0E3}"/>
              </a:ext>
            </a:extLst>
          </p:cNvPr>
          <p:cNvSpPr txBox="1"/>
          <p:nvPr/>
        </p:nvSpPr>
        <p:spPr>
          <a:xfrm>
            <a:off x="1942169" y="1644830"/>
            <a:ext cx="2095445" cy="323165"/>
          </a:xfrm>
          <a:prstGeom prst="rect">
            <a:avLst/>
          </a:prstGeom>
          <a:noFill/>
        </p:spPr>
        <p:txBody>
          <a:bodyPr wrap="none" rtlCol="0">
            <a:spAutoFit/>
          </a:bodyPr>
          <a:lstStyle/>
          <a:p>
            <a:pPr algn="ctr"/>
            <a:r>
              <a:rPr lang="en-US" sz="1500" b="1" dirty="0">
                <a:solidFill>
                  <a:schemeClr val="accent2"/>
                </a:solidFill>
                <a:latin typeface="Century Gothic" panose="020B0502020202020204" pitchFamily="34" charset="0"/>
              </a:rPr>
              <a:t>CORE TO COMPANY</a:t>
            </a:r>
          </a:p>
        </p:txBody>
      </p:sp>
      <p:sp>
        <p:nvSpPr>
          <p:cNvPr id="11" name="TextBox 10">
            <a:extLst>
              <a:ext uri="{FF2B5EF4-FFF2-40B4-BE49-F238E27FC236}">
                <a16:creationId xmlns:a16="http://schemas.microsoft.com/office/drawing/2014/main" id="{3C623312-90EC-447E-B813-56AD83868DFA}"/>
              </a:ext>
            </a:extLst>
          </p:cNvPr>
          <p:cNvSpPr txBox="1"/>
          <p:nvPr/>
        </p:nvSpPr>
        <p:spPr>
          <a:xfrm>
            <a:off x="7172014" y="2104142"/>
            <a:ext cx="4301490" cy="961203"/>
          </a:xfrm>
          <a:prstGeom prst="roundRect">
            <a:avLst>
              <a:gd name="adj" fmla="val 6182"/>
            </a:avLst>
          </a:prstGeom>
          <a:solidFill>
            <a:schemeClr val="bg1"/>
          </a:solidFill>
          <a:ln w="25400">
            <a:solidFill>
              <a:srgbClr val="E4EDF3"/>
            </a:solidFill>
          </a:ln>
        </p:spPr>
        <p:txBody>
          <a:bodyPr wrap="square" lIns="365760" tIns="91440" bIns="91440" rtlCol="0" anchor="ctr" anchorCtr="0">
            <a:spAutoFit/>
          </a:bodyPr>
          <a:lstStyle/>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Market size, growth rate, and trends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Margins?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Where is it in its lifecycle? </a:t>
            </a:r>
          </a:p>
        </p:txBody>
      </p:sp>
      <p:sp>
        <p:nvSpPr>
          <p:cNvPr id="12" name="TextBox 11">
            <a:extLst>
              <a:ext uri="{FF2B5EF4-FFF2-40B4-BE49-F238E27FC236}">
                <a16:creationId xmlns:a16="http://schemas.microsoft.com/office/drawing/2014/main" id="{79A0D3BC-7429-4F22-BE7C-1BD07103C784}"/>
              </a:ext>
            </a:extLst>
          </p:cNvPr>
          <p:cNvSpPr txBox="1"/>
          <p:nvPr/>
        </p:nvSpPr>
        <p:spPr>
          <a:xfrm>
            <a:off x="7172014" y="3230591"/>
            <a:ext cx="4297680" cy="979271"/>
          </a:xfrm>
          <a:prstGeom prst="roundRect">
            <a:avLst>
              <a:gd name="adj" fmla="val 8741"/>
            </a:avLst>
          </a:prstGeom>
          <a:solidFill>
            <a:schemeClr val="bg1"/>
          </a:solidFill>
          <a:ln w="25400">
            <a:solidFill>
              <a:srgbClr val="E4EDF3"/>
            </a:solidFill>
          </a:ln>
        </p:spPr>
        <p:txBody>
          <a:bodyPr wrap="square" lIns="365760" tIns="91440" bIns="91440" rtlCol="0" anchor="ctr" anchorCtr="0">
            <a:spAutoFit/>
          </a:bodyPr>
          <a:lstStyle/>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Customer segmentation(s)?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Product differentiation?</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Distribution channels?</a:t>
            </a:r>
          </a:p>
        </p:txBody>
      </p:sp>
      <p:sp>
        <p:nvSpPr>
          <p:cNvPr id="13" name="TextBox 12">
            <a:extLst>
              <a:ext uri="{FF2B5EF4-FFF2-40B4-BE49-F238E27FC236}">
                <a16:creationId xmlns:a16="http://schemas.microsoft.com/office/drawing/2014/main" id="{1B5ABA70-4355-4020-B187-DD68F0A9B05D}"/>
              </a:ext>
            </a:extLst>
          </p:cNvPr>
          <p:cNvSpPr txBox="1"/>
          <p:nvPr/>
        </p:nvSpPr>
        <p:spPr>
          <a:xfrm>
            <a:off x="7172014" y="4381046"/>
            <a:ext cx="4297680" cy="2102512"/>
          </a:xfrm>
          <a:prstGeom prst="roundRect">
            <a:avLst>
              <a:gd name="adj" fmla="val 3777"/>
            </a:avLst>
          </a:prstGeom>
          <a:solidFill>
            <a:schemeClr val="bg1"/>
          </a:solidFill>
          <a:ln w="25400">
            <a:solidFill>
              <a:srgbClr val="E4EDF3"/>
            </a:solidFill>
          </a:ln>
        </p:spPr>
        <p:txBody>
          <a:bodyPr wrap="square" lIns="365760" tIns="91440" bIns="91440" rtlCol="0" anchor="ctr" anchorCtr="0">
            <a:spAutoFit/>
          </a:bodyPr>
          <a:lstStyle/>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Industry drivers?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Industry changes?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Changes in technology?</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Regulations?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M&amp;A? New players?</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Major players and market share?</a:t>
            </a:r>
          </a:p>
          <a:p>
            <a:pPr marL="171450" indent="-171450" defTabSz="1005840">
              <a:lnSpc>
                <a:spcPts val="1600"/>
              </a:lnSpc>
              <a:spcAft>
                <a:spcPts val="600"/>
              </a:spcAft>
              <a:buClr>
                <a:srgbClr val="29719F"/>
              </a:buClr>
              <a:buFont typeface="Arial" panose="020B0604020202020204" pitchFamily="34" charset="0"/>
              <a:buChar char="•"/>
            </a:pPr>
            <a:r>
              <a:rPr lang="en-US" sz="1100" dirty="0">
                <a:latin typeface="Century Gothic" panose="020B0502020202020204" pitchFamily="34" charset="0"/>
              </a:rPr>
              <a:t>Barriers to entry/exit?</a:t>
            </a:r>
          </a:p>
        </p:txBody>
      </p:sp>
      <p:grpSp>
        <p:nvGrpSpPr>
          <p:cNvPr id="32" name="Group 31">
            <a:extLst>
              <a:ext uri="{FF2B5EF4-FFF2-40B4-BE49-F238E27FC236}">
                <a16:creationId xmlns:a16="http://schemas.microsoft.com/office/drawing/2014/main" id="{E10F0628-FE82-44F0-B8BD-B0AF4D065C4E}"/>
              </a:ext>
            </a:extLst>
          </p:cNvPr>
          <p:cNvGrpSpPr/>
          <p:nvPr/>
        </p:nvGrpSpPr>
        <p:grpSpPr>
          <a:xfrm>
            <a:off x="6930714" y="2343418"/>
            <a:ext cx="482600" cy="482652"/>
            <a:chOff x="3777700" y="3071762"/>
            <a:chExt cx="1508583" cy="1508743"/>
          </a:xfrm>
        </p:grpSpPr>
        <p:sp>
          <p:nvSpPr>
            <p:cNvPr id="33" name="Group">
              <a:extLst>
                <a:ext uri="{FF2B5EF4-FFF2-40B4-BE49-F238E27FC236}">
                  <a16:creationId xmlns:a16="http://schemas.microsoft.com/office/drawing/2014/main" id="{758C0908-88F0-479B-9B62-5B410091DCB5}"/>
                </a:ext>
              </a:extLst>
            </p:cNvPr>
            <p:cNvSpPr/>
            <p:nvPr/>
          </p:nvSpPr>
          <p:spPr>
            <a:xfrm>
              <a:off x="3777700" y="3071762"/>
              <a:ext cx="1508583" cy="1508743"/>
            </a:xfrm>
            <a:prstGeom prst="ellipse">
              <a:avLst/>
            </a:prstGeom>
            <a:solidFill>
              <a:srgbClr val="E4EDF3"/>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34" name="Group 15">
              <a:extLst>
                <a:ext uri="{FF2B5EF4-FFF2-40B4-BE49-F238E27FC236}">
                  <a16:creationId xmlns:a16="http://schemas.microsoft.com/office/drawing/2014/main" id="{EDE0A792-E264-48B4-98E3-F74BE6343A65}"/>
                </a:ext>
              </a:extLst>
            </p:cNvPr>
            <p:cNvGrpSpPr/>
            <p:nvPr/>
          </p:nvGrpSpPr>
          <p:grpSpPr>
            <a:xfrm rot="11920966">
              <a:off x="3848735" y="3133528"/>
              <a:ext cx="1362944" cy="1362946"/>
              <a:chOff x="79557" y="79556"/>
              <a:chExt cx="1362941" cy="1362944"/>
            </a:xfrm>
          </p:grpSpPr>
          <p:sp>
            <p:nvSpPr>
              <p:cNvPr id="35" name="Овал 1">
                <a:extLst>
                  <a:ext uri="{FF2B5EF4-FFF2-40B4-BE49-F238E27FC236}">
                    <a16:creationId xmlns:a16="http://schemas.microsoft.com/office/drawing/2014/main" id="{153B19E3-16BE-4FC5-A92F-A1DE54139AD7}"/>
                  </a:ext>
                </a:extLst>
              </p:cNvPr>
              <p:cNvSpPr/>
              <p:nvPr/>
            </p:nvSpPr>
            <p:spPr>
              <a:xfrm rot="9329568">
                <a:off x="79557" y="79556"/>
                <a:ext cx="1362941" cy="1362944"/>
              </a:xfrm>
              <a:prstGeom prst="ellipse">
                <a:avLst/>
              </a:prstGeom>
              <a:gradFill flip="none" rotWithShape="1">
                <a:gsLst>
                  <a:gs pos="0">
                    <a:srgbClr val="81ABC6"/>
                  </a:gs>
                  <a:gs pos="100000">
                    <a:srgbClr val="C9DBE7"/>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36" name="Полилиния 51">
                <a:extLst>
                  <a:ext uri="{FF2B5EF4-FFF2-40B4-BE49-F238E27FC236}">
                    <a16:creationId xmlns:a16="http://schemas.microsoft.com/office/drawing/2014/main" id="{9B51F543-A676-4178-9FA6-6E386999FC80}"/>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grpSp>
        <p:nvGrpSpPr>
          <p:cNvPr id="37" name="Group 36">
            <a:extLst>
              <a:ext uri="{FF2B5EF4-FFF2-40B4-BE49-F238E27FC236}">
                <a16:creationId xmlns:a16="http://schemas.microsoft.com/office/drawing/2014/main" id="{A5C6E6F3-C54E-49AA-8CDB-CD6280D79BF7}"/>
              </a:ext>
            </a:extLst>
          </p:cNvPr>
          <p:cNvGrpSpPr/>
          <p:nvPr/>
        </p:nvGrpSpPr>
        <p:grpSpPr>
          <a:xfrm>
            <a:off x="6930714" y="3478900"/>
            <a:ext cx="482600" cy="482652"/>
            <a:chOff x="3777700" y="3071762"/>
            <a:chExt cx="1508583" cy="1508743"/>
          </a:xfrm>
        </p:grpSpPr>
        <p:sp>
          <p:nvSpPr>
            <p:cNvPr id="38" name="Group">
              <a:extLst>
                <a:ext uri="{FF2B5EF4-FFF2-40B4-BE49-F238E27FC236}">
                  <a16:creationId xmlns:a16="http://schemas.microsoft.com/office/drawing/2014/main" id="{AFA7A368-9B72-4C43-B62A-F033421B4C66}"/>
                </a:ext>
              </a:extLst>
            </p:cNvPr>
            <p:cNvSpPr/>
            <p:nvPr/>
          </p:nvSpPr>
          <p:spPr>
            <a:xfrm>
              <a:off x="3777700" y="3071762"/>
              <a:ext cx="1508583" cy="1508743"/>
            </a:xfrm>
            <a:prstGeom prst="ellipse">
              <a:avLst/>
            </a:prstGeom>
            <a:solidFill>
              <a:srgbClr val="E4EDF3"/>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39" name="Group 15">
              <a:extLst>
                <a:ext uri="{FF2B5EF4-FFF2-40B4-BE49-F238E27FC236}">
                  <a16:creationId xmlns:a16="http://schemas.microsoft.com/office/drawing/2014/main" id="{87800D43-2369-4FB9-9C4A-F007B42EDB5A}"/>
                </a:ext>
              </a:extLst>
            </p:cNvPr>
            <p:cNvGrpSpPr/>
            <p:nvPr/>
          </p:nvGrpSpPr>
          <p:grpSpPr>
            <a:xfrm rot="11920966">
              <a:off x="3848734" y="3133528"/>
              <a:ext cx="1362945" cy="1362946"/>
              <a:chOff x="79557" y="79556"/>
              <a:chExt cx="1362942" cy="1362944"/>
            </a:xfrm>
          </p:grpSpPr>
          <p:sp>
            <p:nvSpPr>
              <p:cNvPr id="40" name="Овал 1">
                <a:extLst>
                  <a:ext uri="{FF2B5EF4-FFF2-40B4-BE49-F238E27FC236}">
                    <a16:creationId xmlns:a16="http://schemas.microsoft.com/office/drawing/2014/main" id="{5F130BE5-EA8D-42AE-9C8B-5220EAACDAD7}"/>
                  </a:ext>
                </a:extLst>
              </p:cNvPr>
              <p:cNvSpPr/>
              <p:nvPr/>
            </p:nvSpPr>
            <p:spPr>
              <a:xfrm rot="9329568">
                <a:off x="79557" y="79556"/>
                <a:ext cx="1362942" cy="1362944"/>
              </a:xfrm>
              <a:prstGeom prst="ellipse">
                <a:avLst/>
              </a:prstGeom>
              <a:gradFill flip="none" rotWithShape="1">
                <a:gsLst>
                  <a:gs pos="0">
                    <a:srgbClr val="81ABC6"/>
                  </a:gs>
                  <a:gs pos="100000">
                    <a:srgbClr val="C9DBE7"/>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41" name="Полилиния 51">
                <a:extLst>
                  <a:ext uri="{FF2B5EF4-FFF2-40B4-BE49-F238E27FC236}">
                    <a16:creationId xmlns:a16="http://schemas.microsoft.com/office/drawing/2014/main" id="{E39281E2-DB2D-4CDF-8F0F-D04591722700}"/>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grpSp>
        <p:nvGrpSpPr>
          <p:cNvPr id="42" name="Group 41">
            <a:extLst>
              <a:ext uri="{FF2B5EF4-FFF2-40B4-BE49-F238E27FC236}">
                <a16:creationId xmlns:a16="http://schemas.microsoft.com/office/drawing/2014/main" id="{92D2154C-C5F0-459F-B4FF-9833DBC82708}"/>
              </a:ext>
            </a:extLst>
          </p:cNvPr>
          <p:cNvGrpSpPr/>
          <p:nvPr/>
        </p:nvGrpSpPr>
        <p:grpSpPr>
          <a:xfrm>
            <a:off x="6930714" y="5190976"/>
            <a:ext cx="482600" cy="482652"/>
            <a:chOff x="3777700" y="3071762"/>
            <a:chExt cx="1508583" cy="1508743"/>
          </a:xfrm>
        </p:grpSpPr>
        <p:sp>
          <p:nvSpPr>
            <p:cNvPr id="43" name="Group">
              <a:extLst>
                <a:ext uri="{FF2B5EF4-FFF2-40B4-BE49-F238E27FC236}">
                  <a16:creationId xmlns:a16="http://schemas.microsoft.com/office/drawing/2014/main" id="{E37B5AA2-E115-47D9-B9ED-84CEE0684302}"/>
                </a:ext>
              </a:extLst>
            </p:cNvPr>
            <p:cNvSpPr/>
            <p:nvPr/>
          </p:nvSpPr>
          <p:spPr>
            <a:xfrm>
              <a:off x="3777700" y="3071762"/>
              <a:ext cx="1508583" cy="1508743"/>
            </a:xfrm>
            <a:prstGeom prst="ellipse">
              <a:avLst/>
            </a:prstGeom>
            <a:solidFill>
              <a:srgbClr val="E4EDF3"/>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44" name="Group 15">
              <a:extLst>
                <a:ext uri="{FF2B5EF4-FFF2-40B4-BE49-F238E27FC236}">
                  <a16:creationId xmlns:a16="http://schemas.microsoft.com/office/drawing/2014/main" id="{93797769-FF60-4A48-B2A9-8EC6B3F9B6FD}"/>
                </a:ext>
              </a:extLst>
            </p:cNvPr>
            <p:cNvGrpSpPr/>
            <p:nvPr/>
          </p:nvGrpSpPr>
          <p:grpSpPr>
            <a:xfrm rot="11920966">
              <a:off x="3848734" y="3133528"/>
              <a:ext cx="1362945" cy="1362946"/>
              <a:chOff x="79557" y="79556"/>
              <a:chExt cx="1362942" cy="1362944"/>
            </a:xfrm>
          </p:grpSpPr>
          <p:sp>
            <p:nvSpPr>
              <p:cNvPr id="45" name="Овал 1">
                <a:extLst>
                  <a:ext uri="{FF2B5EF4-FFF2-40B4-BE49-F238E27FC236}">
                    <a16:creationId xmlns:a16="http://schemas.microsoft.com/office/drawing/2014/main" id="{61103985-AC1C-4F8D-B7D9-5CE1674C06A8}"/>
                  </a:ext>
                </a:extLst>
              </p:cNvPr>
              <p:cNvSpPr/>
              <p:nvPr/>
            </p:nvSpPr>
            <p:spPr>
              <a:xfrm rot="9329568">
                <a:off x="79557" y="79556"/>
                <a:ext cx="1362942" cy="1362944"/>
              </a:xfrm>
              <a:prstGeom prst="ellipse">
                <a:avLst/>
              </a:prstGeom>
              <a:gradFill flip="none" rotWithShape="1">
                <a:gsLst>
                  <a:gs pos="0">
                    <a:srgbClr val="81ABC6"/>
                  </a:gs>
                  <a:gs pos="100000">
                    <a:srgbClr val="C9DBE7"/>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46" name="Полилиния 51">
                <a:extLst>
                  <a:ext uri="{FF2B5EF4-FFF2-40B4-BE49-F238E27FC236}">
                    <a16:creationId xmlns:a16="http://schemas.microsoft.com/office/drawing/2014/main" id="{35F6CEEC-CA43-4112-A12A-44BC7ACF572F}"/>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56" name="Freeform: Shape 55">
            <a:extLst>
              <a:ext uri="{FF2B5EF4-FFF2-40B4-BE49-F238E27FC236}">
                <a16:creationId xmlns:a16="http://schemas.microsoft.com/office/drawing/2014/main" id="{97D104F6-861C-4FE4-9C4A-1987773A3F89}"/>
              </a:ext>
            </a:extLst>
          </p:cNvPr>
          <p:cNvSpPr/>
          <p:nvPr/>
        </p:nvSpPr>
        <p:spPr>
          <a:xfrm>
            <a:off x="7082736" y="2495466"/>
            <a:ext cx="178556" cy="178556"/>
          </a:xfrm>
          <a:custGeom>
            <a:avLst/>
            <a:gdLst>
              <a:gd name="connsiteX0" fmla="*/ 780371 w 1466765"/>
              <a:gd name="connsiteY0" fmla="*/ 1469330 h 1466765"/>
              <a:gd name="connsiteX1" fmla="*/ 160051 w 1466765"/>
              <a:gd name="connsiteY1" fmla="*/ 1469287 h 1466765"/>
              <a:gd name="connsiteX2" fmla="*/ 2200 w 1466765"/>
              <a:gd name="connsiteY2" fmla="*/ 1339504 h 1466765"/>
              <a:gd name="connsiteX3" fmla="*/ 104 w 1466765"/>
              <a:gd name="connsiteY3" fmla="*/ 1313487 h 1466765"/>
              <a:gd name="connsiteX4" fmla="*/ 17 w 1466765"/>
              <a:gd name="connsiteY4" fmla="*/ 58092 h 1466765"/>
              <a:gd name="connsiteX5" fmla="*/ 43103 w 1466765"/>
              <a:gd name="connsiteY5" fmla="*/ 906 h 1466765"/>
              <a:gd name="connsiteX6" fmla="*/ 104262 w 1466765"/>
              <a:gd name="connsiteY6" fmla="*/ 36091 h 1466765"/>
              <a:gd name="connsiteX7" fmla="*/ 107012 w 1466765"/>
              <a:gd name="connsiteY7" fmla="*/ 65208 h 1466765"/>
              <a:gd name="connsiteX8" fmla="*/ 107056 w 1466765"/>
              <a:gd name="connsiteY8" fmla="*/ 1287905 h 1466765"/>
              <a:gd name="connsiteX9" fmla="*/ 107143 w 1466765"/>
              <a:gd name="connsiteY9" fmla="*/ 1307549 h 1466765"/>
              <a:gd name="connsiteX10" fmla="*/ 162365 w 1466765"/>
              <a:gd name="connsiteY10" fmla="*/ 1362204 h 1466765"/>
              <a:gd name="connsiteX11" fmla="*/ 180350 w 1466765"/>
              <a:gd name="connsiteY11" fmla="*/ 1362291 h 1466765"/>
              <a:gd name="connsiteX12" fmla="*/ 1403048 w 1466765"/>
              <a:gd name="connsiteY12" fmla="*/ 1362335 h 1466765"/>
              <a:gd name="connsiteX13" fmla="*/ 1430724 w 1466765"/>
              <a:gd name="connsiteY13" fmla="*/ 1364081 h 1466765"/>
              <a:gd name="connsiteX14" fmla="*/ 1468703 w 1466765"/>
              <a:gd name="connsiteY14" fmla="*/ 1423450 h 1466765"/>
              <a:gd name="connsiteX15" fmla="*/ 1417104 w 1466765"/>
              <a:gd name="connsiteY15" fmla="*/ 1469155 h 1466765"/>
              <a:gd name="connsiteX16" fmla="*/ 1253446 w 1466765"/>
              <a:gd name="connsiteY16" fmla="*/ 1469330 h 1466765"/>
              <a:gd name="connsiteX17" fmla="*/ 780371 w 1466765"/>
              <a:gd name="connsiteY17" fmla="*/ 1469330 h 1466765"/>
              <a:gd name="connsiteX18" fmla="*/ 1416537 w 1466765"/>
              <a:gd name="connsiteY18" fmla="*/ 111918 h 1466765"/>
              <a:gd name="connsiteX19" fmla="*/ 1364938 w 1466765"/>
              <a:gd name="connsiteY19" fmla="*/ 52723 h 1466765"/>
              <a:gd name="connsiteX20" fmla="*/ 1309367 w 1466765"/>
              <a:gd name="connsiteY20" fmla="*/ 107945 h 1466765"/>
              <a:gd name="connsiteX21" fmla="*/ 1289592 w 1466765"/>
              <a:gd name="connsiteY21" fmla="*/ 238644 h 1466765"/>
              <a:gd name="connsiteX22" fmla="*/ 1165528 w 1466765"/>
              <a:gd name="connsiteY22" fmla="*/ 459838 h 1466765"/>
              <a:gd name="connsiteX23" fmla="*/ 885271 w 1466765"/>
              <a:gd name="connsiteY23" fmla="*/ 573949 h 1466765"/>
              <a:gd name="connsiteX24" fmla="*/ 731915 w 1466765"/>
              <a:gd name="connsiteY24" fmla="*/ 582985 h 1466765"/>
              <a:gd name="connsiteX25" fmla="*/ 434896 w 1466765"/>
              <a:gd name="connsiteY25" fmla="*/ 725383 h 1466765"/>
              <a:gd name="connsiteX26" fmla="*/ 262114 w 1466765"/>
              <a:gd name="connsiteY26" fmla="*/ 1152098 h 1466765"/>
              <a:gd name="connsiteX27" fmla="*/ 314237 w 1466765"/>
              <a:gd name="connsiteY27" fmla="*/ 1207277 h 1466765"/>
              <a:gd name="connsiteX28" fmla="*/ 368891 w 1466765"/>
              <a:gd name="connsiteY28" fmla="*/ 1154412 h 1466765"/>
              <a:gd name="connsiteX29" fmla="*/ 407437 w 1466765"/>
              <a:gd name="connsiteY29" fmla="*/ 962860 h 1466765"/>
              <a:gd name="connsiteX30" fmla="*/ 515786 w 1466765"/>
              <a:gd name="connsiteY30" fmla="*/ 797238 h 1466765"/>
              <a:gd name="connsiteX31" fmla="*/ 793947 w 1466765"/>
              <a:gd name="connsiteY31" fmla="*/ 685964 h 1466765"/>
              <a:gd name="connsiteX32" fmla="*/ 947303 w 1466765"/>
              <a:gd name="connsiteY32" fmla="*/ 676928 h 1466765"/>
              <a:gd name="connsiteX33" fmla="*/ 1246462 w 1466765"/>
              <a:gd name="connsiteY33" fmla="*/ 531648 h 1466765"/>
              <a:gd name="connsiteX34" fmla="*/ 1416537 w 1466765"/>
              <a:gd name="connsiteY34" fmla="*/ 118379 h 1466765"/>
              <a:gd name="connsiteX35" fmla="*/ 1416537 w 1466765"/>
              <a:gd name="connsiteY35" fmla="*/ 111918 h 146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6765" h="1466765">
                <a:moveTo>
                  <a:pt x="780371" y="1469330"/>
                </a:moveTo>
                <a:cubicBezTo>
                  <a:pt x="573583" y="1469330"/>
                  <a:pt x="366795" y="1469418"/>
                  <a:pt x="160051" y="1469287"/>
                </a:cubicBezTo>
                <a:cubicBezTo>
                  <a:pt x="80340" y="1469243"/>
                  <a:pt x="17784" y="1417688"/>
                  <a:pt x="2200" y="1339504"/>
                </a:cubicBezTo>
                <a:cubicBezTo>
                  <a:pt x="497" y="1331035"/>
                  <a:pt x="104" y="1322174"/>
                  <a:pt x="104" y="1313487"/>
                </a:cubicBezTo>
                <a:cubicBezTo>
                  <a:pt x="17" y="895022"/>
                  <a:pt x="-27" y="476557"/>
                  <a:pt x="17" y="58092"/>
                </a:cubicBezTo>
                <a:cubicBezTo>
                  <a:pt x="17" y="27142"/>
                  <a:pt x="16562" y="5490"/>
                  <a:pt x="43103" y="906"/>
                </a:cubicBezTo>
                <a:cubicBezTo>
                  <a:pt x="70517" y="-3808"/>
                  <a:pt x="94571" y="10161"/>
                  <a:pt x="104262" y="36091"/>
                </a:cubicBezTo>
                <a:cubicBezTo>
                  <a:pt x="107842" y="45651"/>
                  <a:pt x="106969" y="55473"/>
                  <a:pt x="107012" y="65208"/>
                </a:cubicBezTo>
                <a:cubicBezTo>
                  <a:pt x="107056" y="472759"/>
                  <a:pt x="107056" y="880310"/>
                  <a:pt x="107056" y="1287905"/>
                </a:cubicBezTo>
                <a:cubicBezTo>
                  <a:pt x="107056" y="1294453"/>
                  <a:pt x="106881" y="1301001"/>
                  <a:pt x="107143" y="1307549"/>
                </a:cubicBezTo>
                <a:cubicBezTo>
                  <a:pt x="108453" y="1340203"/>
                  <a:pt x="129494" y="1361025"/>
                  <a:pt x="162365" y="1362204"/>
                </a:cubicBezTo>
                <a:cubicBezTo>
                  <a:pt x="168346" y="1362422"/>
                  <a:pt x="174370" y="1362291"/>
                  <a:pt x="180350" y="1362291"/>
                </a:cubicBezTo>
                <a:cubicBezTo>
                  <a:pt x="587902" y="1362291"/>
                  <a:pt x="995453" y="1362291"/>
                  <a:pt x="1403048" y="1362335"/>
                </a:cubicBezTo>
                <a:cubicBezTo>
                  <a:pt x="1412302" y="1362335"/>
                  <a:pt x="1421600" y="1361462"/>
                  <a:pt x="1430724" y="1364081"/>
                </a:cubicBezTo>
                <a:cubicBezTo>
                  <a:pt x="1456349" y="1371458"/>
                  <a:pt x="1471890" y="1395643"/>
                  <a:pt x="1468703" y="1423450"/>
                </a:cubicBezTo>
                <a:cubicBezTo>
                  <a:pt x="1465865" y="1448551"/>
                  <a:pt x="1443602" y="1468937"/>
                  <a:pt x="1417104" y="1469155"/>
                </a:cubicBezTo>
                <a:cubicBezTo>
                  <a:pt x="1362537" y="1469592"/>
                  <a:pt x="1307970" y="1469330"/>
                  <a:pt x="1253446" y="1469330"/>
                </a:cubicBezTo>
                <a:cubicBezTo>
                  <a:pt x="1095726" y="1469374"/>
                  <a:pt x="938048" y="1469374"/>
                  <a:pt x="780371" y="1469330"/>
                </a:cubicBezTo>
                <a:close/>
                <a:moveTo>
                  <a:pt x="1416537" y="111918"/>
                </a:moveTo>
                <a:cubicBezTo>
                  <a:pt x="1416667" y="77082"/>
                  <a:pt x="1396107" y="53465"/>
                  <a:pt x="1364938" y="52723"/>
                </a:cubicBezTo>
                <a:cubicBezTo>
                  <a:pt x="1332329" y="51981"/>
                  <a:pt x="1311812" y="72629"/>
                  <a:pt x="1309367" y="107945"/>
                </a:cubicBezTo>
                <a:cubicBezTo>
                  <a:pt x="1306311" y="152035"/>
                  <a:pt x="1301029" y="195820"/>
                  <a:pt x="1289592" y="238644"/>
                </a:cubicBezTo>
                <a:cubicBezTo>
                  <a:pt x="1267110" y="322983"/>
                  <a:pt x="1229262" y="398854"/>
                  <a:pt x="1165528" y="459838"/>
                </a:cubicBezTo>
                <a:cubicBezTo>
                  <a:pt x="1087300" y="534704"/>
                  <a:pt x="991393" y="566615"/>
                  <a:pt x="885271" y="573949"/>
                </a:cubicBezTo>
                <a:cubicBezTo>
                  <a:pt x="834196" y="577484"/>
                  <a:pt x="782859" y="575302"/>
                  <a:pt x="731915" y="582985"/>
                </a:cubicBezTo>
                <a:cubicBezTo>
                  <a:pt x="618198" y="600228"/>
                  <a:pt x="515960" y="642223"/>
                  <a:pt x="434896" y="725383"/>
                </a:cubicBezTo>
                <a:cubicBezTo>
                  <a:pt x="319606" y="843642"/>
                  <a:pt x="270364" y="990056"/>
                  <a:pt x="262114" y="1152098"/>
                </a:cubicBezTo>
                <a:cubicBezTo>
                  <a:pt x="260499" y="1183529"/>
                  <a:pt x="284247" y="1206884"/>
                  <a:pt x="314237" y="1207277"/>
                </a:cubicBezTo>
                <a:cubicBezTo>
                  <a:pt x="345274" y="1207713"/>
                  <a:pt x="367058" y="1186629"/>
                  <a:pt x="368891" y="1154412"/>
                </a:cubicBezTo>
                <a:cubicBezTo>
                  <a:pt x="372602" y="1088713"/>
                  <a:pt x="383777" y="1024586"/>
                  <a:pt x="407437" y="962860"/>
                </a:cubicBezTo>
                <a:cubicBezTo>
                  <a:pt x="431622" y="899780"/>
                  <a:pt x="466239" y="843467"/>
                  <a:pt x="515786" y="797238"/>
                </a:cubicBezTo>
                <a:cubicBezTo>
                  <a:pt x="593969" y="724248"/>
                  <a:pt x="689004" y="693036"/>
                  <a:pt x="793947" y="685964"/>
                </a:cubicBezTo>
                <a:cubicBezTo>
                  <a:pt x="845022" y="682516"/>
                  <a:pt x="896359" y="684786"/>
                  <a:pt x="947303" y="676928"/>
                </a:cubicBezTo>
                <a:cubicBezTo>
                  <a:pt x="1062112" y="659205"/>
                  <a:pt x="1164786" y="616075"/>
                  <a:pt x="1246462" y="531648"/>
                </a:cubicBezTo>
                <a:cubicBezTo>
                  <a:pt x="1357648" y="416752"/>
                  <a:pt x="1403397" y="274091"/>
                  <a:pt x="1416537" y="118379"/>
                </a:cubicBezTo>
                <a:cubicBezTo>
                  <a:pt x="1416537" y="116283"/>
                  <a:pt x="1416537" y="114101"/>
                  <a:pt x="1416537" y="111918"/>
                </a:cubicBezTo>
                <a:close/>
              </a:path>
            </a:pathLst>
          </a:custGeom>
          <a:solidFill>
            <a:srgbClr val="29719F"/>
          </a:solidFill>
          <a:ln w="4363"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950CC96-F867-40AD-B4DE-97AC870CB42C}"/>
              </a:ext>
            </a:extLst>
          </p:cNvPr>
          <p:cNvSpPr/>
          <p:nvPr/>
        </p:nvSpPr>
        <p:spPr>
          <a:xfrm>
            <a:off x="7069982" y="5330270"/>
            <a:ext cx="204064" cy="204064"/>
          </a:xfrm>
          <a:custGeom>
            <a:avLst/>
            <a:gdLst>
              <a:gd name="connsiteX0" fmla="*/ 906862 w 1676303"/>
              <a:gd name="connsiteY0" fmla="*/ 1678506 h 1676302"/>
              <a:gd name="connsiteX1" fmla="*/ 769353 w 1676303"/>
              <a:gd name="connsiteY1" fmla="*/ 1678506 h 1676302"/>
              <a:gd name="connsiteX2" fmla="*/ 667684 w 1676303"/>
              <a:gd name="connsiteY2" fmla="*/ 1663096 h 1676302"/>
              <a:gd name="connsiteX3" fmla="*/ 34399 w 1676303"/>
              <a:gd name="connsiteY3" fmla="*/ 1085208 h 1676302"/>
              <a:gd name="connsiteX4" fmla="*/ 0 w 1676303"/>
              <a:gd name="connsiteY4" fmla="*/ 912383 h 1676302"/>
              <a:gd name="connsiteX5" fmla="*/ 0 w 1676303"/>
              <a:gd name="connsiteY5" fmla="*/ 768326 h 1676302"/>
              <a:gd name="connsiteX6" fmla="*/ 2052 w 1676303"/>
              <a:gd name="connsiteY6" fmla="*/ 757107 h 1676302"/>
              <a:gd name="connsiteX7" fmla="*/ 37018 w 1676303"/>
              <a:gd name="connsiteY7" fmla="*/ 586028 h 1676302"/>
              <a:gd name="connsiteX8" fmla="*/ 913236 w 1676303"/>
              <a:gd name="connsiteY8" fmla="*/ 3687 h 1676302"/>
              <a:gd name="connsiteX9" fmla="*/ 1219380 w 1676303"/>
              <a:gd name="connsiteY9" fmla="*/ 91344 h 1676302"/>
              <a:gd name="connsiteX10" fmla="*/ 1663076 w 1676303"/>
              <a:gd name="connsiteY10" fmla="*/ 991265 h 1676302"/>
              <a:gd name="connsiteX11" fmla="*/ 1075148 w 1676303"/>
              <a:gd name="connsiteY11" fmla="*/ 1646465 h 1676302"/>
              <a:gd name="connsiteX12" fmla="*/ 906862 w 1676303"/>
              <a:gd name="connsiteY12" fmla="*/ 1678506 h 1676302"/>
              <a:gd name="connsiteX13" fmla="*/ 198188 w 1676303"/>
              <a:gd name="connsiteY13" fmla="*/ 738947 h 1676302"/>
              <a:gd name="connsiteX14" fmla="*/ 122885 w 1676303"/>
              <a:gd name="connsiteY14" fmla="*/ 738860 h 1676302"/>
              <a:gd name="connsiteX15" fmla="*/ 105249 w 1676303"/>
              <a:gd name="connsiteY15" fmla="*/ 754925 h 1676302"/>
              <a:gd name="connsiteX16" fmla="*/ 102106 w 1676303"/>
              <a:gd name="connsiteY16" fmla="*/ 890382 h 1676302"/>
              <a:gd name="connsiteX17" fmla="*/ 134453 w 1676303"/>
              <a:gd name="connsiteY17" fmla="*/ 1063513 h 1676302"/>
              <a:gd name="connsiteX18" fmla="*/ 155844 w 1676303"/>
              <a:gd name="connsiteY18" fmla="*/ 1077307 h 1676302"/>
              <a:gd name="connsiteX19" fmla="*/ 430120 w 1676303"/>
              <a:gd name="connsiteY19" fmla="*/ 1166317 h 1676302"/>
              <a:gd name="connsiteX20" fmla="*/ 541568 w 1676303"/>
              <a:gd name="connsiteY20" fmla="*/ 1386637 h 1676302"/>
              <a:gd name="connsiteX21" fmla="*/ 570511 w 1676303"/>
              <a:gd name="connsiteY21" fmla="*/ 1512229 h 1676302"/>
              <a:gd name="connsiteX22" fmla="*/ 598711 w 1676303"/>
              <a:gd name="connsiteY22" fmla="*/ 1538858 h 1676302"/>
              <a:gd name="connsiteX23" fmla="*/ 935892 w 1676303"/>
              <a:gd name="connsiteY23" fmla="*/ 1571686 h 1676302"/>
              <a:gd name="connsiteX24" fmla="*/ 1379763 w 1676303"/>
              <a:gd name="connsiteY24" fmla="*/ 1341150 h 1676302"/>
              <a:gd name="connsiteX25" fmla="*/ 1556125 w 1676303"/>
              <a:gd name="connsiteY25" fmla="*/ 1011652 h 1676302"/>
              <a:gd name="connsiteX26" fmla="*/ 1540191 w 1676303"/>
              <a:gd name="connsiteY26" fmla="*/ 979043 h 1676302"/>
              <a:gd name="connsiteX27" fmla="*/ 1481389 w 1676303"/>
              <a:gd name="connsiteY27" fmla="*/ 954247 h 1676302"/>
              <a:gd name="connsiteX28" fmla="*/ 1268708 w 1676303"/>
              <a:gd name="connsiteY28" fmla="*/ 1047841 h 1676302"/>
              <a:gd name="connsiteX29" fmla="*/ 1215014 w 1676303"/>
              <a:gd name="connsiteY29" fmla="*/ 1195434 h 1676302"/>
              <a:gd name="connsiteX30" fmla="*/ 724826 w 1676303"/>
              <a:gd name="connsiteY30" fmla="*/ 1310767 h 1676302"/>
              <a:gd name="connsiteX31" fmla="*/ 557633 w 1676303"/>
              <a:gd name="connsiteY31" fmla="*/ 1147022 h 1676302"/>
              <a:gd name="connsiteX32" fmla="*/ 524107 w 1676303"/>
              <a:gd name="connsiteY32" fmla="*/ 840136 h 1676302"/>
              <a:gd name="connsiteX33" fmla="*/ 710901 w 1676303"/>
              <a:gd name="connsiteY33" fmla="*/ 718430 h 1676302"/>
              <a:gd name="connsiteX34" fmla="*/ 839767 w 1676303"/>
              <a:gd name="connsiteY34" fmla="*/ 631079 h 1676302"/>
              <a:gd name="connsiteX35" fmla="*/ 878924 w 1676303"/>
              <a:gd name="connsiteY35" fmla="*/ 566820 h 1676302"/>
              <a:gd name="connsiteX36" fmla="*/ 1089073 w 1676303"/>
              <a:gd name="connsiteY36" fmla="*/ 426037 h 1676302"/>
              <a:gd name="connsiteX37" fmla="*/ 1225185 w 1676303"/>
              <a:gd name="connsiteY37" fmla="*/ 288790 h 1676302"/>
              <a:gd name="connsiteX38" fmla="*/ 1226364 w 1676303"/>
              <a:gd name="connsiteY38" fmla="*/ 221782 h 1676302"/>
              <a:gd name="connsiteX39" fmla="*/ 1215975 w 1676303"/>
              <a:gd name="connsiteY39" fmla="*/ 206459 h 1676302"/>
              <a:gd name="connsiteX40" fmla="*/ 1108979 w 1676303"/>
              <a:gd name="connsiteY40" fmla="*/ 153681 h 1676302"/>
              <a:gd name="connsiteX41" fmla="*/ 1088200 w 1676303"/>
              <a:gd name="connsiteY41" fmla="*/ 160317 h 1676302"/>
              <a:gd name="connsiteX42" fmla="*/ 1056551 w 1676303"/>
              <a:gd name="connsiteY42" fmla="*/ 202006 h 1676302"/>
              <a:gd name="connsiteX43" fmla="*/ 827194 w 1676303"/>
              <a:gd name="connsiteY43" fmla="*/ 321399 h 1676302"/>
              <a:gd name="connsiteX44" fmla="*/ 747526 w 1676303"/>
              <a:gd name="connsiteY44" fmla="*/ 328907 h 1676302"/>
              <a:gd name="connsiteX45" fmla="*/ 583563 w 1676303"/>
              <a:gd name="connsiteY45" fmla="*/ 495315 h 1676302"/>
              <a:gd name="connsiteX46" fmla="*/ 339801 w 1676303"/>
              <a:gd name="connsiteY46" fmla="*/ 729998 h 1676302"/>
              <a:gd name="connsiteX47" fmla="*/ 198188 w 1676303"/>
              <a:gd name="connsiteY47" fmla="*/ 738947 h 1676302"/>
              <a:gd name="connsiteX48" fmla="*/ 1329038 w 1676303"/>
              <a:gd name="connsiteY48" fmla="*/ 290012 h 1676302"/>
              <a:gd name="connsiteX49" fmla="*/ 1321573 w 1676303"/>
              <a:gd name="connsiteY49" fmla="*/ 331483 h 1676302"/>
              <a:gd name="connsiteX50" fmla="*/ 1104876 w 1676303"/>
              <a:gd name="connsiteY50" fmla="*/ 526746 h 1676302"/>
              <a:gd name="connsiteX51" fmla="*/ 968414 w 1676303"/>
              <a:gd name="connsiteY51" fmla="*/ 616018 h 1676302"/>
              <a:gd name="connsiteX52" fmla="*/ 915288 w 1676303"/>
              <a:gd name="connsiteY52" fmla="*/ 702409 h 1676302"/>
              <a:gd name="connsiteX53" fmla="*/ 825754 w 1676303"/>
              <a:gd name="connsiteY53" fmla="*/ 786923 h 1676302"/>
              <a:gd name="connsiteX54" fmla="*/ 714000 w 1676303"/>
              <a:gd name="connsiteY54" fmla="*/ 821977 h 1676302"/>
              <a:gd name="connsiteX55" fmla="*/ 597925 w 1676303"/>
              <a:gd name="connsiteY55" fmla="*/ 923340 h 1676302"/>
              <a:gd name="connsiteX56" fmla="*/ 629618 w 1676303"/>
              <a:gd name="connsiteY56" fmla="*/ 1073990 h 1676302"/>
              <a:gd name="connsiteX57" fmla="*/ 800391 w 1676303"/>
              <a:gd name="connsiteY57" fmla="*/ 1241009 h 1676302"/>
              <a:gd name="connsiteX58" fmla="*/ 968196 w 1676303"/>
              <a:gd name="connsiteY58" fmla="*/ 1285535 h 1676302"/>
              <a:gd name="connsiteX59" fmla="*/ 1121333 w 1676303"/>
              <a:gd name="connsiteY59" fmla="*/ 1154749 h 1676302"/>
              <a:gd name="connsiteX60" fmla="*/ 1177385 w 1676303"/>
              <a:gd name="connsiteY60" fmla="*/ 1001087 h 1676302"/>
              <a:gd name="connsiteX61" fmla="*/ 1441534 w 1676303"/>
              <a:gd name="connsiteY61" fmla="*/ 838608 h 1676302"/>
              <a:gd name="connsiteX62" fmla="*/ 1556255 w 1676303"/>
              <a:gd name="connsiteY62" fmla="*/ 875278 h 1676302"/>
              <a:gd name="connsiteX63" fmla="*/ 1575638 w 1676303"/>
              <a:gd name="connsiteY63" fmla="*/ 864015 h 1676302"/>
              <a:gd name="connsiteX64" fmla="*/ 1570792 w 1676303"/>
              <a:gd name="connsiteY64" fmla="*/ 756365 h 1676302"/>
              <a:gd name="connsiteX65" fmla="*/ 1427302 w 1676303"/>
              <a:gd name="connsiteY65" fmla="*/ 396178 h 1676302"/>
              <a:gd name="connsiteX66" fmla="*/ 1329038 w 1676303"/>
              <a:gd name="connsiteY66" fmla="*/ 290012 h 1676302"/>
              <a:gd name="connsiteX67" fmla="*/ 212463 w 1676303"/>
              <a:gd name="connsiteY67" fmla="*/ 636230 h 1676302"/>
              <a:gd name="connsiteX68" fmla="*/ 266462 w 1676303"/>
              <a:gd name="connsiteY68" fmla="*/ 636230 h 1676302"/>
              <a:gd name="connsiteX69" fmla="*/ 487132 w 1676303"/>
              <a:gd name="connsiteY69" fmla="*/ 462008 h 1676302"/>
              <a:gd name="connsiteX70" fmla="*/ 590373 w 1676303"/>
              <a:gd name="connsiteY70" fmla="*/ 295120 h 1676302"/>
              <a:gd name="connsiteX71" fmla="*/ 808554 w 1676303"/>
              <a:gd name="connsiteY71" fmla="*/ 220253 h 1676302"/>
              <a:gd name="connsiteX72" fmla="*/ 981729 w 1676303"/>
              <a:gd name="connsiteY72" fmla="*/ 132640 h 1676302"/>
              <a:gd name="connsiteX73" fmla="*/ 975181 w 1676303"/>
              <a:gd name="connsiteY73" fmla="*/ 114830 h 1676302"/>
              <a:gd name="connsiteX74" fmla="*/ 739145 w 1676303"/>
              <a:gd name="connsiteY74" fmla="*/ 109024 h 1676302"/>
              <a:gd name="connsiteX75" fmla="*/ 301211 w 1676303"/>
              <a:gd name="connsiteY75" fmla="*/ 334408 h 1676302"/>
              <a:gd name="connsiteX76" fmla="*/ 133973 w 1676303"/>
              <a:gd name="connsiteY76" fmla="*/ 618157 h 1676302"/>
              <a:gd name="connsiteX77" fmla="*/ 147026 w 1676303"/>
              <a:gd name="connsiteY77" fmla="*/ 636448 h 1676302"/>
              <a:gd name="connsiteX78" fmla="*/ 212463 w 1676303"/>
              <a:gd name="connsiteY78" fmla="*/ 636230 h 1676302"/>
              <a:gd name="connsiteX79" fmla="*/ 210324 w 1676303"/>
              <a:gd name="connsiteY79" fmla="*/ 1177361 h 1676302"/>
              <a:gd name="connsiteX80" fmla="*/ 197228 w 1676303"/>
              <a:gd name="connsiteY80" fmla="*/ 1177318 h 1676302"/>
              <a:gd name="connsiteX81" fmla="*/ 188977 w 1676303"/>
              <a:gd name="connsiteY81" fmla="*/ 1191811 h 1676302"/>
              <a:gd name="connsiteX82" fmla="*/ 437672 w 1676303"/>
              <a:gd name="connsiteY82" fmla="*/ 1460369 h 1676302"/>
              <a:gd name="connsiteX83" fmla="*/ 447931 w 1676303"/>
              <a:gd name="connsiteY83" fmla="*/ 1463774 h 1676302"/>
              <a:gd name="connsiteX84" fmla="*/ 449503 w 1676303"/>
              <a:gd name="connsiteY84" fmla="*/ 1451856 h 1676302"/>
              <a:gd name="connsiteX85" fmla="*/ 437367 w 1676303"/>
              <a:gd name="connsiteY85" fmla="*/ 1385939 h 1676302"/>
              <a:gd name="connsiteX86" fmla="*/ 210324 w 1676303"/>
              <a:gd name="connsiteY86" fmla="*/ 1177361 h 167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676303" h="1676302">
                <a:moveTo>
                  <a:pt x="906862" y="1678506"/>
                </a:moveTo>
                <a:cubicBezTo>
                  <a:pt x="861026" y="1678506"/>
                  <a:pt x="815190" y="1678506"/>
                  <a:pt x="769353" y="1678506"/>
                </a:cubicBezTo>
                <a:cubicBezTo>
                  <a:pt x="735391" y="1673748"/>
                  <a:pt x="701122" y="1670998"/>
                  <a:pt x="667684" y="1663096"/>
                </a:cubicBezTo>
                <a:cubicBezTo>
                  <a:pt x="349666" y="1587663"/>
                  <a:pt x="138601" y="1394888"/>
                  <a:pt x="34399" y="1085208"/>
                </a:cubicBezTo>
                <a:cubicBezTo>
                  <a:pt x="15541" y="1029201"/>
                  <a:pt x="7334" y="970836"/>
                  <a:pt x="0" y="912383"/>
                </a:cubicBezTo>
                <a:cubicBezTo>
                  <a:pt x="0" y="864364"/>
                  <a:pt x="0" y="816345"/>
                  <a:pt x="0" y="768326"/>
                </a:cubicBezTo>
                <a:cubicBezTo>
                  <a:pt x="698" y="764572"/>
                  <a:pt x="1703" y="760905"/>
                  <a:pt x="2052" y="757107"/>
                </a:cubicBezTo>
                <a:cubicBezTo>
                  <a:pt x="7683" y="698829"/>
                  <a:pt x="19688" y="641905"/>
                  <a:pt x="37018" y="586028"/>
                </a:cubicBezTo>
                <a:cubicBezTo>
                  <a:pt x="152875" y="213007"/>
                  <a:pt x="524369" y="-33418"/>
                  <a:pt x="913236" y="3687"/>
                </a:cubicBezTo>
                <a:cubicBezTo>
                  <a:pt x="1021017" y="13989"/>
                  <a:pt x="1123429" y="41710"/>
                  <a:pt x="1219380" y="91344"/>
                </a:cubicBezTo>
                <a:cubicBezTo>
                  <a:pt x="1553069" y="264038"/>
                  <a:pt x="1734275" y="622261"/>
                  <a:pt x="1663076" y="991265"/>
                </a:cubicBezTo>
                <a:cubicBezTo>
                  <a:pt x="1598949" y="1323776"/>
                  <a:pt x="1396439" y="1540692"/>
                  <a:pt x="1075148" y="1646465"/>
                </a:cubicBezTo>
                <a:cubicBezTo>
                  <a:pt x="1020624" y="1664406"/>
                  <a:pt x="963787" y="1672089"/>
                  <a:pt x="906862" y="1678506"/>
                </a:cubicBezTo>
                <a:close/>
                <a:moveTo>
                  <a:pt x="198188" y="738947"/>
                </a:moveTo>
                <a:cubicBezTo>
                  <a:pt x="173087" y="738947"/>
                  <a:pt x="147986" y="739165"/>
                  <a:pt x="122885" y="738860"/>
                </a:cubicBezTo>
                <a:cubicBezTo>
                  <a:pt x="111535" y="738729"/>
                  <a:pt x="106472" y="743094"/>
                  <a:pt x="105249" y="754925"/>
                </a:cubicBezTo>
                <a:cubicBezTo>
                  <a:pt x="100535" y="800019"/>
                  <a:pt x="98963" y="845069"/>
                  <a:pt x="102106" y="890382"/>
                </a:cubicBezTo>
                <a:cubicBezTo>
                  <a:pt x="106210" y="949445"/>
                  <a:pt x="117036" y="1007025"/>
                  <a:pt x="134453" y="1063513"/>
                </a:cubicBezTo>
                <a:cubicBezTo>
                  <a:pt x="137990" y="1074950"/>
                  <a:pt x="143490" y="1078660"/>
                  <a:pt x="155844" y="1077307"/>
                </a:cubicBezTo>
                <a:cubicBezTo>
                  <a:pt x="260438" y="1066044"/>
                  <a:pt x="352198" y="1095816"/>
                  <a:pt x="430120" y="1166317"/>
                </a:cubicBezTo>
                <a:cubicBezTo>
                  <a:pt x="495295" y="1225293"/>
                  <a:pt x="527905" y="1300945"/>
                  <a:pt x="541568" y="1386637"/>
                </a:cubicBezTo>
                <a:cubicBezTo>
                  <a:pt x="548334" y="1429025"/>
                  <a:pt x="553747" y="1471937"/>
                  <a:pt x="570511" y="1512229"/>
                </a:cubicBezTo>
                <a:cubicBezTo>
                  <a:pt x="576142" y="1525806"/>
                  <a:pt x="584392" y="1534012"/>
                  <a:pt x="598711" y="1538858"/>
                </a:cubicBezTo>
                <a:cubicBezTo>
                  <a:pt x="708631" y="1575833"/>
                  <a:pt x="821258" y="1587182"/>
                  <a:pt x="935892" y="1571686"/>
                </a:cubicBezTo>
                <a:cubicBezTo>
                  <a:pt x="1111075" y="1547981"/>
                  <a:pt x="1259192" y="1470409"/>
                  <a:pt x="1379763" y="1341150"/>
                </a:cubicBezTo>
                <a:cubicBezTo>
                  <a:pt x="1467551" y="1246989"/>
                  <a:pt x="1525960" y="1136764"/>
                  <a:pt x="1556125" y="1011652"/>
                </a:cubicBezTo>
                <a:cubicBezTo>
                  <a:pt x="1561756" y="988254"/>
                  <a:pt x="1561756" y="988210"/>
                  <a:pt x="1540191" y="979043"/>
                </a:cubicBezTo>
                <a:cubicBezTo>
                  <a:pt x="1520634" y="970705"/>
                  <a:pt x="1501033" y="962367"/>
                  <a:pt x="1481389" y="954247"/>
                </a:cubicBezTo>
                <a:cubicBezTo>
                  <a:pt x="1390066" y="916400"/>
                  <a:pt x="1302714" y="954815"/>
                  <a:pt x="1268708" y="1047841"/>
                </a:cubicBezTo>
                <a:cubicBezTo>
                  <a:pt x="1250723" y="1096995"/>
                  <a:pt x="1233960" y="1146629"/>
                  <a:pt x="1215014" y="1195434"/>
                </a:cubicBezTo>
                <a:cubicBezTo>
                  <a:pt x="1136743" y="1397245"/>
                  <a:pt x="884424" y="1457007"/>
                  <a:pt x="724826" y="1310767"/>
                </a:cubicBezTo>
                <a:cubicBezTo>
                  <a:pt x="667335" y="1258077"/>
                  <a:pt x="611851" y="1203073"/>
                  <a:pt x="557633" y="1147022"/>
                </a:cubicBezTo>
                <a:cubicBezTo>
                  <a:pt x="477266" y="1063993"/>
                  <a:pt x="464257" y="938838"/>
                  <a:pt x="524107" y="840136"/>
                </a:cubicBezTo>
                <a:cubicBezTo>
                  <a:pt x="566713" y="769897"/>
                  <a:pt x="630403" y="730391"/>
                  <a:pt x="710901" y="718430"/>
                </a:cubicBezTo>
                <a:cubicBezTo>
                  <a:pt x="768349" y="709874"/>
                  <a:pt x="811348" y="681979"/>
                  <a:pt x="839767" y="631079"/>
                </a:cubicBezTo>
                <a:cubicBezTo>
                  <a:pt x="851990" y="609208"/>
                  <a:pt x="866658" y="588647"/>
                  <a:pt x="878924" y="566820"/>
                </a:cubicBezTo>
                <a:cubicBezTo>
                  <a:pt x="925328" y="484358"/>
                  <a:pt x="995087" y="438348"/>
                  <a:pt x="1089073" y="426037"/>
                </a:cubicBezTo>
                <a:cubicBezTo>
                  <a:pt x="1166078" y="415910"/>
                  <a:pt x="1215058" y="365533"/>
                  <a:pt x="1225185" y="288790"/>
                </a:cubicBezTo>
                <a:cubicBezTo>
                  <a:pt x="1228110" y="266788"/>
                  <a:pt x="1226059" y="244132"/>
                  <a:pt x="1226364" y="221782"/>
                </a:cubicBezTo>
                <a:cubicBezTo>
                  <a:pt x="1226452" y="214186"/>
                  <a:pt x="1221911" y="209995"/>
                  <a:pt x="1215975" y="206459"/>
                </a:cubicBezTo>
                <a:cubicBezTo>
                  <a:pt x="1181750" y="185942"/>
                  <a:pt x="1146041" y="168480"/>
                  <a:pt x="1108979" y="153681"/>
                </a:cubicBezTo>
                <a:cubicBezTo>
                  <a:pt x="1099506" y="149927"/>
                  <a:pt x="1093744" y="152590"/>
                  <a:pt x="1088200" y="160317"/>
                </a:cubicBezTo>
                <a:cubicBezTo>
                  <a:pt x="1077985" y="174461"/>
                  <a:pt x="1067508" y="188430"/>
                  <a:pt x="1056551" y="202006"/>
                </a:cubicBezTo>
                <a:cubicBezTo>
                  <a:pt x="997488" y="275083"/>
                  <a:pt x="921225" y="314895"/>
                  <a:pt x="827194" y="321399"/>
                </a:cubicBezTo>
                <a:cubicBezTo>
                  <a:pt x="800609" y="323233"/>
                  <a:pt x="773631" y="322403"/>
                  <a:pt x="747526" y="328907"/>
                </a:cubicBezTo>
                <a:cubicBezTo>
                  <a:pt x="658997" y="350953"/>
                  <a:pt x="606787" y="407746"/>
                  <a:pt x="583563" y="495315"/>
                </a:cubicBezTo>
                <a:cubicBezTo>
                  <a:pt x="549906" y="622130"/>
                  <a:pt x="465174" y="697869"/>
                  <a:pt x="339801" y="729998"/>
                </a:cubicBezTo>
                <a:cubicBezTo>
                  <a:pt x="293353" y="741915"/>
                  <a:pt x="245552" y="738511"/>
                  <a:pt x="198188" y="738947"/>
                </a:cubicBezTo>
                <a:close/>
                <a:moveTo>
                  <a:pt x="1329038" y="290012"/>
                </a:moveTo>
                <a:cubicBezTo>
                  <a:pt x="1326200" y="305946"/>
                  <a:pt x="1324629" y="318911"/>
                  <a:pt x="1321573" y="331483"/>
                </a:cubicBezTo>
                <a:cubicBezTo>
                  <a:pt x="1296210" y="437344"/>
                  <a:pt x="1214359" y="512123"/>
                  <a:pt x="1104876" y="526746"/>
                </a:cubicBezTo>
                <a:cubicBezTo>
                  <a:pt x="1044285" y="534822"/>
                  <a:pt x="998492" y="562018"/>
                  <a:pt x="968414" y="616018"/>
                </a:cubicBezTo>
                <a:cubicBezTo>
                  <a:pt x="952001" y="645528"/>
                  <a:pt x="933448" y="673903"/>
                  <a:pt x="915288" y="702409"/>
                </a:cubicBezTo>
                <a:cubicBezTo>
                  <a:pt x="892588" y="738031"/>
                  <a:pt x="862467" y="765881"/>
                  <a:pt x="825754" y="786923"/>
                </a:cubicBezTo>
                <a:cubicBezTo>
                  <a:pt x="791006" y="806828"/>
                  <a:pt x="752590" y="814162"/>
                  <a:pt x="714000" y="821977"/>
                </a:cubicBezTo>
                <a:cubicBezTo>
                  <a:pt x="656465" y="833588"/>
                  <a:pt x="616260" y="867420"/>
                  <a:pt x="597925" y="923340"/>
                </a:cubicBezTo>
                <a:cubicBezTo>
                  <a:pt x="579721" y="978824"/>
                  <a:pt x="588758" y="1031558"/>
                  <a:pt x="629618" y="1073990"/>
                </a:cubicBezTo>
                <a:cubicBezTo>
                  <a:pt x="684840" y="1131307"/>
                  <a:pt x="741808" y="1187096"/>
                  <a:pt x="800391" y="1241009"/>
                </a:cubicBezTo>
                <a:cubicBezTo>
                  <a:pt x="847537" y="1284444"/>
                  <a:pt x="906077" y="1297322"/>
                  <a:pt x="968196" y="1285535"/>
                </a:cubicBezTo>
                <a:cubicBezTo>
                  <a:pt x="1043237" y="1271260"/>
                  <a:pt x="1094224" y="1225992"/>
                  <a:pt x="1121333" y="1154749"/>
                </a:cubicBezTo>
                <a:cubicBezTo>
                  <a:pt x="1140716" y="1103805"/>
                  <a:pt x="1158003" y="1052032"/>
                  <a:pt x="1177385" y="1001087"/>
                </a:cubicBezTo>
                <a:cubicBezTo>
                  <a:pt x="1218550" y="892695"/>
                  <a:pt x="1327553" y="826560"/>
                  <a:pt x="1441534" y="838608"/>
                </a:cubicBezTo>
                <a:cubicBezTo>
                  <a:pt x="1482612" y="842930"/>
                  <a:pt x="1519368" y="859039"/>
                  <a:pt x="1556255" y="875278"/>
                </a:cubicBezTo>
                <a:cubicBezTo>
                  <a:pt x="1569744" y="881214"/>
                  <a:pt x="1574939" y="878770"/>
                  <a:pt x="1575638" y="864015"/>
                </a:cubicBezTo>
                <a:cubicBezTo>
                  <a:pt x="1577340" y="827957"/>
                  <a:pt x="1574677" y="792117"/>
                  <a:pt x="1570792" y="756365"/>
                </a:cubicBezTo>
                <a:cubicBezTo>
                  <a:pt x="1556212" y="623090"/>
                  <a:pt x="1507800" y="503173"/>
                  <a:pt x="1427302" y="396178"/>
                </a:cubicBezTo>
                <a:cubicBezTo>
                  <a:pt x="1398796" y="358199"/>
                  <a:pt x="1367060" y="323102"/>
                  <a:pt x="1329038" y="290012"/>
                </a:cubicBezTo>
                <a:close/>
                <a:moveTo>
                  <a:pt x="212463" y="636230"/>
                </a:moveTo>
                <a:cubicBezTo>
                  <a:pt x="230448" y="636230"/>
                  <a:pt x="248477" y="636274"/>
                  <a:pt x="266462" y="636230"/>
                </a:cubicBezTo>
                <a:cubicBezTo>
                  <a:pt x="375029" y="635881"/>
                  <a:pt x="461420" y="567431"/>
                  <a:pt x="487132" y="462008"/>
                </a:cubicBezTo>
                <a:cubicBezTo>
                  <a:pt x="503371" y="395261"/>
                  <a:pt x="537770" y="339559"/>
                  <a:pt x="590373" y="295120"/>
                </a:cubicBezTo>
                <a:cubicBezTo>
                  <a:pt x="653453" y="241862"/>
                  <a:pt x="727533" y="221694"/>
                  <a:pt x="808554" y="220253"/>
                </a:cubicBezTo>
                <a:cubicBezTo>
                  <a:pt x="880059" y="218988"/>
                  <a:pt x="937944" y="189696"/>
                  <a:pt x="981729" y="132640"/>
                </a:cubicBezTo>
                <a:cubicBezTo>
                  <a:pt x="990110" y="121727"/>
                  <a:pt x="988582" y="117274"/>
                  <a:pt x="975181" y="114830"/>
                </a:cubicBezTo>
                <a:cubicBezTo>
                  <a:pt x="896778" y="100599"/>
                  <a:pt x="817940" y="97979"/>
                  <a:pt x="739145" y="109024"/>
                </a:cubicBezTo>
                <a:cubicBezTo>
                  <a:pt x="567105" y="133077"/>
                  <a:pt x="420953" y="208467"/>
                  <a:pt x="301211" y="334408"/>
                </a:cubicBezTo>
                <a:cubicBezTo>
                  <a:pt x="223638" y="416041"/>
                  <a:pt x="168198" y="510813"/>
                  <a:pt x="133973" y="618157"/>
                </a:cubicBezTo>
                <a:cubicBezTo>
                  <a:pt x="129564" y="631952"/>
                  <a:pt x="131747" y="637060"/>
                  <a:pt x="147026" y="636448"/>
                </a:cubicBezTo>
                <a:cubicBezTo>
                  <a:pt x="168765" y="635531"/>
                  <a:pt x="190636" y="636230"/>
                  <a:pt x="212463" y="636230"/>
                </a:cubicBezTo>
                <a:close/>
                <a:moveTo>
                  <a:pt x="210324" y="1177361"/>
                </a:moveTo>
                <a:cubicBezTo>
                  <a:pt x="205958" y="1177361"/>
                  <a:pt x="201593" y="1177536"/>
                  <a:pt x="197228" y="1177318"/>
                </a:cubicBezTo>
                <a:cubicBezTo>
                  <a:pt x="184786" y="1176707"/>
                  <a:pt x="183258" y="1181378"/>
                  <a:pt x="188977" y="1191811"/>
                </a:cubicBezTo>
                <a:cubicBezTo>
                  <a:pt x="249350" y="1302211"/>
                  <a:pt x="332685" y="1391352"/>
                  <a:pt x="437672" y="1460369"/>
                </a:cubicBezTo>
                <a:cubicBezTo>
                  <a:pt x="440684" y="1462377"/>
                  <a:pt x="444089" y="1466131"/>
                  <a:pt x="447931" y="1463774"/>
                </a:cubicBezTo>
                <a:cubicBezTo>
                  <a:pt x="452602" y="1460936"/>
                  <a:pt x="450245" y="1456003"/>
                  <a:pt x="449503" y="1451856"/>
                </a:cubicBezTo>
                <a:cubicBezTo>
                  <a:pt x="445486" y="1429898"/>
                  <a:pt x="441252" y="1407940"/>
                  <a:pt x="437367" y="1385939"/>
                </a:cubicBezTo>
                <a:cubicBezTo>
                  <a:pt x="416064" y="1266459"/>
                  <a:pt x="325831" y="1183691"/>
                  <a:pt x="210324" y="1177361"/>
                </a:cubicBezTo>
                <a:close/>
              </a:path>
            </a:pathLst>
          </a:custGeom>
          <a:solidFill>
            <a:srgbClr val="29719F"/>
          </a:solidFill>
          <a:ln w="4363"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2BA6B74-FD6F-450B-9053-0C5493119A1B}"/>
              </a:ext>
            </a:extLst>
          </p:cNvPr>
          <p:cNvSpPr/>
          <p:nvPr/>
        </p:nvSpPr>
        <p:spPr>
          <a:xfrm>
            <a:off x="7069982" y="3618194"/>
            <a:ext cx="204064" cy="204064"/>
          </a:xfrm>
          <a:custGeom>
            <a:avLst/>
            <a:gdLst>
              <a:gd name="connsiteX0" fmla="*/ 910180 w 1676303"/>
              <a:gd name="connsiteY0" fmla="*/ 44 h 1676302"/>
              <a:gd name="connsiteX1" fmla="*/ 1062488 w 1676303"/>
              <a:gd name="connsiteY1" fmla="*/ 28462 h 1676302"/>
              <a:gd name="connsiteX2" fmla="*/ 1158264 w 1676303"/>
              <a:gd name="connsiteY2" fmla="*/ 61464 h 1676302"/>
              <a:gd name="connsiteX3" fmla="*/ 1185723 w 1676303"/>
              <a:gd name="connsiteY3" fmla="*/ 140914 h 1676302"/>
              <a:gd name="connsiteX4" fmla="*/ 990372 w 1676303"/>
              <a:gd name="connsiteY4" fmla="*/ 479536 h 1676302"/>
              <a:gd name="connsiteX5" fmla="*/ 923014 w 1676303"/>
              <a:gd name="connsiteY5" fmla="*/ 507518 h 1676302"/>
              <a:gd name="connsiteX6" fmla="*/ 598754 w 1676303"/>
              <a:gd name="connsiteY6" fmla="*/ 594826 h 1676302"/>
              <a:gd name="connsiteX7" fmla="*/ 526071 w 1676303"/>
              <a:gd name="connsiteY7" fmla="*/ 603382 h 1676302"/>
              <a:gd name="connsiteX8" fmla="*/ 191683 w 1676303"/>
              <a:gd name="connsiteY8" fmla="*/ 410476 h 1676302"/>
              <a:gd name="connsiteX9" fmla="*/ 174615 w 1676303"/>
              <a:gd name="connsiteY9" fmla="*/ 323387 h 1676302"/>
              <a:gd name="connsiteX10" fmla="*/ 719282 w 1676303"/>
              <a:gd name="connsiteY10" fmla="*/ 6199 h 1676302"/>
              <a:gd name="connsiteX11" fmla="*/ 766123 w 1676303"/>
              <a:gd name="connsiteY11" fmla="*/ 0 h 1676302"/>
              <a:gd name="connsiteX12" fmla="*/ 910180 w 1676303"/>
              <a:gd name="connsiteY12" fmla="*/ 44 h 1676302"/>
              <a:gd name="connsiteX13" fmla="*/ 824618 w 1676303"/>
              <a:gd name="connsiteY13" fmla="*/ 99574 h 1676302"/>
              <a:gd name="connsiteX14" fmla="*/ 740716 w 1676303"/>
              <a:gd name="connsiteY14" fmla="*/ 106428 h 1676302"/>
              <a:gd name="connsiteX15" fmla="*/ 298984 w 1676303"/>
              <a:gd name="connsiteY15" fmla="*/ 333951 h 1676302"/>
              <a:gd name="connsiteX16" fmla="*/ 303393 w 1676303"/>
              <a:gd name="connsiteY16" fmla="*/ 357480 h 1676302"/>
              <a:gd name="connsiteX17" fmla="*/ 534234 w 1676303"/>
              <a:gd name="connsiteY17" fmla="*/ 490930 h 1676302"/>
              <a:gd name="connsiteX18" fmla="*/ 565796 w 1676303"/>
              <a:gd name="connsiteY18" fmla="*/ 488703 h 1676302"/>
              <a:gd name="connsiteX19" fmla="*/ 902191 w 1676303"/>
              <a:gd name="connsiteY19" fmla="*/ 399519 h 1676302"/>
              <a:gd name="connsiteX20" fmla="*/ 926463 w 1676303"/>
              <a:gd name="connsiteY20" fmla="*/ 387340 h 1676302"/>
              <a:gd name="connsiteX21" fmla="*/ 1062357 w 1676303"/>
              <a:gd name="connsiteY21" fmla="*/ 152264 h 1676302"/>
              <a:gd name="connsiteX22" fmla="*/ 1054412 w 1676303"/>
              <a:gd name="connsiteY22" fmla="*/ 132009 h 1676302"/>
              <a:gd name="connsiteX23" fmla="*/ 824618 w 1676303"/>
              <a:gd name="connsiteY23" fmla="*/ 99574 h 1676302"/>
              <a:gd name="connsiteX24" fmla="*/ 0 w 1676303"/>
              <a:gd name="connsiteY24" fmla="*/ 766167 h 1676302"/>
              <a:gd name="connsiteX25" fmla="*/ 28462 w 1676303"/>
              <a:gd name="connsiteY25" fmla="*/ 613815 h 1676302"/>
              <a:gd name="connsiteX26" fmla="*/ 61464 w 1676303"/>
              <a:gd name="connsiteY26" fmla="*/ 518039 h 1676302"/>
              <a:gd name="connsiteX27" fmla="*/ 140870 w 1676303"/>
              <a:gd name="connsiteY27" fmla="*/ 490581 h 1676302"/>
              <a:gd name="connsiteX28" fmla="*/ 479492 w 1676303"/>
              <a:gd name="connsiteY28" fmla="*/ 685931 h 1676302"/>
              <a:gd name="connsiteX29" fmla="*/ 507475 w 1676303"/>
              <a:gd name="connsiteY29" fmla="*/ 753289 h 1676302"/>
              <a:gd name="connsiteX30" fmla="*/ 594738 w 1676303"/>
              <a:gd name="connsiteY30" fmla="*/ 1077549 h 1676302"/>
              <a:gd name="connsiteX31" fmla="*/ 603425 w 1676303"/>
              <a:gd name="connsiteY31" fmla="*/ 1150232 h 1676302"/>
              <a:gd name="connsiteX32" fmla="*/ 410519 w 1676303"/>
              <a:gd name="connsiteY32" fmla="*/ 1484576 h 1676302"/>
              <a:gd name="connsiteX33" fmla="*/ 323474 w 1676303"/>
              <a:gd name="connsiteY33" fmla="*/ 1501688 h 1676302"/>
              <a:gd name="connsiteX34" fmla="*/ 10259 w 1676303"/>
              <a:gd name="connsiteY34" fmla="*/ 981248 h 1676302"/>
              <a:gd name="connsiteX35" fmla="*/ 87 w 1676303"/>
              <a:gd name="connsiteY35" fmla="*/ 910224 h 1676302"/>
              <a:gd name="connsiteX36" fmla="*/ 0 w 1676303"/>
              <a:gd name="connsiteY36" fmla="*/ 766167 h 1676302"/>
              <a:gd name="connsiteX37" fmla="*/ 400348 w 1676303"/>
              <a:gd name="connsiteY37" fmla="*/ 766690 h 1676302"/>
              <a:gd name="connsiteX38" fmla="*/ 387776 w 1676303"/>
              <a:gd name="connsiteY38" fmla="*/ 750451 h 1676302"/>
              <a:gd name="connsiteX39" fmla="*/ 152875 w 1676303"/>
              <a:gd name="connsiteY39" fmla="*/ 614252 h 1676302"/>
              <a:gd name="connsiteX40" fmla="*/ 131747 w 1676303"/>
              <a:gd name="connsiteY40" fmla="*/ 622808 h 1676302"/>
              <a:gd name="connsiteX41" fmla="*/ 106515 w 1676303"/>
              <a:gd name="connsiteY41" fmla="*/ 936503 h 1676302"/>
              <a:gd name="connsiteX42" fmla="*/ 333470 w 1676303"/>
              <a:gd name="connsiteY42" fmla="*/ 1376751 h 1676302"/>
              <a:gd name="connsiteX43" fmla="*/ 357218 w 1676303"/>
              <a:gd name="connsiteY43" fmla="*/ 1373521 h 1676302"/>
              <a:gd name="connsiteX44" fmla="*/ 492108 w 1676303"/>
              <a:gd name="connsiteY44" fmla="*/ 1139755 h 1676302"/>
              <a:gd name="connsiteX45" fmla="*/ 490057 w 1676303"/>
              <a:gd name="connsiteY45" fmla="*/ 1112341 h 1676302"/>
              <a:gd name="connsiteX46" fmla="*/ 403404 w 1676303"/>
              <a:gd name="connsiteY46" fmla="*/ 927554 h 1676302"/>
              <a:gd name="connsiteX47" fmla="*/ 400348 w 1676303"/>
              <a:gd name="connsiteY47" fmla="*/ 766690 h 1676302"/>
              <a:gd name="connsiteX48" fmla="*/ 1678093 w 1676303"/>
              <a:gd name="connsiteY48" fmla="*/ 837017 h 1676302"/>
              <a:gd name="connsiteX49" fmla="*/ 1349948 w 1676303"/>
              <a:gd name="connsiteY49" fmla="*/ 1504002 h 1676302"/>
              <a:gd name="connsiteX50" fmla="*/ 1268184 w 1676303"/>
              <a:gd name="connsiteY50" fmla="*/ 1488287 h 1676302"/>
              <a:gd name="connsiteX51" fmla="*/ 1071000 w 1676303"/>
              <a:gd name="connsiteY51" fmla="*/ 1146783 h 1676302"/>
              <a:gd name="connsiteX52" fmla="*/ 1083223 w 1676303"/>
              <a:gd name="connsiteY52" fmla="*/ 1075890 h 1676302"/>
              <a:gd name="connsiteX53" fmla="*/ 1175158 w 1676303"/>
              <a:gd name="connsiteY53" fmla="*/ 893330 h 1676302"/>
              <a:gd name="connsiteX54" fmla="*/ 1088637 w 1676303"/>
              <a:gd name="connsiteY54" fmla="*/ 606350 h 1676302"/>
              <a:gd name="connsiteX55" fmla="*/ 1077636 w 1676303"/>
              <a:gd name="connsiteY55" fmla="*/ 518126 h 1676302"/>
              <a:gd name="connsiteX56" fmla="*/ 1266482 w 1676303"/>
              <a:gd name="connsiteY56" fmla="*/ 190679 h 1676302"/>
              <a:gd name="connsiteX57" fmla="*/ 1351345 w 1676303"/>
              <a:gd name="connsiteY57" fmla="*/ 173436 h 1676302"/>
              <a:gd name="connsiteX58" fmla="*/ 1667703 w 1676303"/>
              <a:gd name="connsiteY58" fmla="*/ 706361 h 1676302"/>
              <a:gd name="connsiteX59" fmla="*/ 1678093 w 1676303"/>
              <a:gd name="connsiteY59" fmla="*/ 837017 h 1676302"/>
              <a:gd name="connsiteX60" fmla="*/ 1576904 w 1676303"/>
              <a:gd name="connsiteY60" fmla="*/ 837497 h 1676302"/>
              <a:gd name="connsiteX61" fmla="*/ 1573586 w 1676303"/>
              <a:gd name="connsiteY61" fmla="*/ 774985 h 1676302"/>
              <a:gd name="connsiteX62" fmla="*/ 1567562 w 1676303"/>
              <a:gd name="connsiteY62" fmla="*/ 726354 h 1676302"/>
              <a:gd name="connsiteX63" fmla="*/ 1342526 w 1676303"/>
              <a:gd name="connsiteY63" fmla="*/ 299115 h 1676302"/>
              <a:gd name="connsiteX64" fmla="*/ 1318866 w 1676303"/>
              <a:gd name="connsiteY64" fmla="*/ 303219 h 1676302"/>
              <a:gd name="connsiteX65" fmla="*/ 1185417 w 1676303"/>
              <a:gd name="connsiteY65" fmla="*/ 534016 h 1676302"/>
              <a:gd name="connsiteX66" fmla="*/ 1188473 w 1676303"/>
              <a:gd name="connsiteY66" fmla="*/ 566931 h 1676302"/>
              <a:gd name="connsiteX67" fmla="*/ 1187992 w 1676303"/>
              <a:gd name="connsiteY67" fmla="*/ 1109852 h 1676302"/>
              <a:gd name="connsiteX68" fmla="*/ 1185809 w 1676303"/>
              <a:gd name="connsiteY68" fmla="*/ 1142811 h 1676302"/>
              <a:gd name="connsiteX69" fmla="*/ 1318604 w 1676303"/>
              <a:gd name="connsiteY69" fmla="*/ 1372124 h 1676302"/>
              <a:gd name="connsiteX70" fmla="*/ 1342745 w 1676303"/>
              <a:gd name="connsiteY70" fmla="*/ 1376489 h 1676302"/>
              <a:gd name="connsiteX71" fmla="*/ 1576904 w 1676303"/>
              <a:gd name="connsiteY71" fmla="*/ 837497 h 1676302"/>
              <a:gd name="connsiteX72" fmla="*/ 837497 w 1676303"/>
              <a:gd name="connsiteY72" fmla="*/ 1677569 h 1676302"/>
              <a:gd name="connsiteX73" fmla="*/ 520309 w 1676303"/>
              <a:gd name="connsiteY73" fmla="*/ 1615843 h 1676302"/>
              <a:gd name="connsiteX74" fmla="*/ 486608 w 1676303"/>
              <a:gd name="connsiteY74" fmla="*/ 1588952 h 1676302"/>
              <a:gd name="connsiteX75" fmla="*/ 489882 w 1676303"/>
              <a:gd name="connsiteY75" fmla="*/ 1536087 h 1676302"/>
              <a:gd name="connsiteX76" fmla="*/ 607616 w 1676303"/>
              <a:gd name="connsiteY76" fmla="*/ 1332094 h 1676302"/>
              <a:gd name="connsiteX77" fmla="*/ 683617 w 1676303"/>
              <a:gd name="connsiteY77" fmla="*/ 1200346 h 1676302"/>
              <a:gd name="connsiteX78" fmla="*/ 755471 w 1676303"/>
              <a:gd name="connsiteY78" fmla="*/ 1169527 h 1676302"/>
              <a:gd name="connsiteX79" fmla="*/ 922010 w 1676303"/>
              <a:gd name="connsiteY79" fmla="*/ 1169221 h 1676302"/>
              <a:gd name="connsiteX80" fmla="*/ 991550 w 1676303"/>
              <a:gd name="connsiteY80" fmla="*/ 1198644 h 1676302"/>
              <a:gd name="connsiteX81" fmla="*/ 1184456 w 1676303"/>
              <a:gd name="connsiteY81" fmla="*/ 1532988 h 1676302"/>
              <a:gd name="connsiteX82" fmla="*/ 1154772 w 1676303"/>
              <a:gd name="connsiteY82" fmla="*/ 1616323 h 1676302"/>
              <a:gd name="connsiteX83" fmla="*/ 837497 w 1676303"/>
              <a:gd name="connsiteY83" fmla="*/ 1677569 h 1676302"/>
              <a:gd name="connsiteX84" fmla="*/ 844263 w 1676303"/>
              <a:gd name="connsiteY84" fmla="*/ 1576598 h 1676302"/>
              <a:gd name="connsiteX85" fmla="*/ 889881 w 1676303"/>
              <a:gd name="connsiteY85" fmla="*/ 1574110 h 1676302"/>
              <a:gd name="connsiteX86" fmla="*/ 1056726 w 1676303"/>
              <a:gd name="connsiteY86" fmla="*/ 1543508 h 1676302"/>
              <a:gd name="connsiteX87" fmla="*/ 1064321 w 1676303"/>
              <a:gd name="connsiteY87" fmla="*/ 1527749 h 1676302"/>
              <a:gd name="connsiteX88" fmla="*/ 923451 w 1676303"/>
              <a:gd name="connsiteY88" fmla="*/ 1284162 h 1676302"/>
              <a:gd name="connsiteX89" fmla="*/ 906251 w 1676303"/>
              <a:gd name="connsiteY89" fmla="*/ 1276391 h 1676302"/>
              <a:gd name="connsiteX90" fmla="*/ 774373 w 1676303"/>
              <a:gd name="connsiteY90" fmla="*/ 1276915 h 1676302"/>
              <a:gd name="connsiteX91" fmla="*/ 749927 w 1676303"/>
              <a:gd name="connsiteY91" fmla="*/ 1288833 h 1676302"/>
              <a:gd name="connsiteX92" fmla="*/ 614033 w 1676303"/>
              <a:gd name="connsiteY92" fmla="*/ 1523952 h 1676302"/>
              <a:gd name="connsiteX93" fmla="*/ 621629 w 1676303"/>
              <a:gd name="connsiteY93" fmla="*/ 1544338 h 1676302"/>
              <a:gd name="connsiteX94" fmla="*/ 844263 w 1676303"/>
              <a:gd name="connsiteY94" fmla="*/ 1576598 h 167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676303" h="1676302">
                <a:moveTo>
                  <a:pt x="910180" y="44"/>
                </a:moveTo>
                <a:cubicBezTo>
                  <a:pt x="961430" y="6985"/>
                  <a:pt x="1012592" y="14187"/>
                  <a:pt x="1062488" y="28462"/>
                </a:cubicBezTo>
                <a:cubicBezTo>
                  <a:pt x="1095010" y="37760"/>
                  <a:pt x="1127095" y="48412"/>
                  <a:pt x="1158264" y="61464"/>
                </a:cubicBezTo>
                <a:cubicBezTo>
                  <a:pt x="1194890" y="76787"/>
                  <a:pt x="1205585" y="106253"/>
                  <a:pt x="1185723" y="140914"/>
                </a:cubicBezTo>
                <a:cubicBezTo>
                  <a:pt x="1120984" y="254021"/>
                  <a:pt x="1055765" y="366822"/>
                  <a:pt x="990372" y="479536"/>
                </a:cubicBezTo>
                <a:cubicBezTo>
                  <a:pt x="973871" y="507998"/>
                  <a:pt x="955318" y="515027"/>
                  <a:pt x="923014" y="507518"/>
                </a:cubicBezTo>
                <a:cubicBezTo>
                  <a:pt x="799343" y="478750"/>
                  <a:pt x="691169" y="507431"/>
                  <a:pt x="598754" y="594826"/>
                </a:cubicBezTo>
                <a:cubicBezTo>
                  <a:pt x="575400" y="616914"/>
                  <a:pt x="553747" y="619359"/>
                  <a:pt x="526071" y="603382"/>
                </a:cubicBezTo>
                <a:cubicBezTo>
                  <a:pt x="414623" y="539080"/>
                  <a:pt x="303175" y="474778"/>
                  <a:pt x="191683" y="410476"/>
                </a:cubicBezTo>
                <a:cubicBezTo>
                  <a:pt x="154490" y="388998"/>
                  <a:pt x="147768" y="357175"/>
                  <a:pt x="174615" y="323387"/>
                </a:cubicBezTo>
                <a:cubicBezTo>
                  <a:pt x="314831" y="146807"/>
                  <a:pt x="496430" y="40991"/>
                  <a:pt x="719282" y="6199"/>
                </a:cubicBezTo>
                <a:cubicBezTo>
                  <a:pt x="734823" y="3754"/>
                  <a:pt x="750495" y="2052"/>
                  <a:pt x="766123" y="0"/>
                </a:cubicBezTo>
                <a:cubicBezTo>
                  <a:pt x="814142" y="44"/>
                  <a:pt x="862161" y="44"/>
                  <a:pt x="910180" y="44"/>
                </a:cubicBezTo>
                <a:close/>
                <a:moveTo>
                  <a:pt x="824618" y="99574"/>
                </a:moveTo>
                <a:cubicBezTo>
                  <a:pt x="803665" y="101233"/>
                  <a:pt x="771972" y="102106"/>
                  <a:pt x="740716" y="106428"/>
                </a:cubicBezTo>
                <a:cubicBezTo>
                  <a:pt x="567018" y="130612"/>
                  <a:pt x="419469" y="205958"/>
                  <a:pt x="298984" y="333951"/>
                </a:cubicBezTo>
                <a:cubicBezTo>
                  <a:pt x="287634" y="345999"/>
                  <a:pt x="291083" y="350452"/>
                  <a:pt x="303393" y="357480"/>
                </a:cubicBezTo>
                <a:cubicBezTo>
                  <a:pt x="380573" y="401527"/>
                  <a:pt x="457578" y="445879"/>
                  <a:pt x="534234" y="490930"/>
                </a:cubicBezTo>
                <a:cubicBezTo>
                  <a:pt x="546544" y="498176"/>
                  <a:pt x="554533" y="497478"/>
                  <a:pt x="565796" y="488703"/>
                </a:cubicBezTo>
                <a:cubicBezTo>
                  <a:pt x="665152" y="411349"/>
                  <a:pt x="777909" y="382712"/>
                  <a:pt x="902191" y="399519"/>
                </a:cubicBezTo>
                <a:cubicBezTo>
                  <a:pt x="915244" y="401265"/>
                  <a:pt x="920613" y="397511"/>
                  <a:pt x="926463" y="387340"/>
                </a:cubicBezTo>
                <a:cubicBezTo>
                  <a:pt x="971426" y="308806"/>
                  <a:pt x="1016695" y="230404"/>
                  <a:pt x="1062357" y="152264"/>
                </a:cubicBezTo>
                <a:cubicBezTo>
                  <a:pt x="1069254" y="140478"/>
                  <a:pt x="1067464" y="135938"/>
                  <a:pt x="1054412" y="132009"/>
                </a:cubicBezTo>
                <a:cubicBezTo>
                  <a:pt x="982907" y="110444"/>
                  <a:pt x="909656" y="100971"/>
                  <a:pt x="824618" y="99574"/>
                </a:cubicBezTo>
                <a:close/>
                <a:moveTo>
                  <a:pt x="0" y="766167"/>
                </a:moveTo>
                <a:cubicBezTo>
                  <a:pt x="6679" y="714873"/>
                  <a:pt x="14231" y="663711"/>
                  <a:pt x="28462" y="613815"/>
                </a:cubicBezTo>
                <a:cubicBezTo>
                  <a:pt x="37760" y="581293"/>
                  <a:pt x="48281" y="549164"/>
                  <a:pt x="61464" y="518039"/>
                </a:cubicBezTo>
                <a:cubicBezTo>
                  <a:pt x="77048" y="481195"/>
                  <a:pt x="106078" y="470674"/>
                  <a:pt x="140870" y="490581"/>
                </a:cubicBezTo>
                <a:cubicBezTo>
                  <a:pt x="253933" y="555319"/>
                  <a:pt x="366778" y="620494"/>
                  <a:pt x="479492" y="685931"/>
                </a:cubicBezTo>
                <a:cubicBezTo>
                  <a:pt x="508042" y="702476"/>
                  <a:pt x="514983" y="720985"/>
                  <a:pt x="507475" y="753289"/>
                </a:cubicBezTo>
                <a:cubicBezTo>
                  <a:pt x="478706" y="876960"/>
                  <a:pt x="507343" y="985134"/>
                  <a:pt x="594738" y="1077549"/>
                </a:cubicBezTo>
                <a:cubicBezTo>
                  <a:pt x="616914" y="1100991"/>
                  <a:pt x="619402" y="1122512"/>
                  <a:pt x="603425" y="1150232"/>
                </a:cubicBezTo>
                <a:cubicBezTo>
                  <a:pt x="539124" y="1261680"/>
                  <a:pt x="474821" y="1373128"/>
                  <a:pt x="410519" y="1484576"/>
                </a:cubicBezTo>
                <a:cubicBezTo>
                  <a:pt x="389042" y="1521769"/>
                  <a:pt x="356826" y="1528099"/>
                  <a:pt x="323474" y="1501688"/>
                </a:cubicBezTo>
                <a:cubicBezTo>
                  <a:pt x="153966" y="1367409"/>
                  <a:pt x="49416" y="1193929"/>
                  <a:pt x="10259" y="981248"/>
                </a:cubicBezTo>
                <a:cubicBezTo>
                  <a:pt x="5937" y="957719"/>
                  <a:pt x="3448" y="933884"/>
                  <a:pt x="87" y="910224"/>
                </a:cubicBezTo>
                <a:cubicBezTo>
                  <a:pt x="0" y="862205"/>
                  <a:pt x="0" y="814186"/>
                  <a:pt x="0" y="766167"/>
                </a:cubicBezTo>
                <a:close/>
                <a:moveTo>
                  <a:pt x="400348" y="766690"/>
                </a:moveTo>
                <a:cubicBezTo>
                  <a:pt x="402924" y="756126"/>
                  <a:pt x="393931" y="754031"/>
                  <a:pt x="387776" y="750451"/>
                </a:cubicBezTo>
                <a:cubicBezTo>
                  <a:pt x="309505" y="705051"/>
                  <a:pt x="230928" y="660044"/>
                  <a:pt x="152875" y="614252"/>
                </a:cubicBezTo>
                <a:cubicBezTo>
                  <a:pt x="140041" y="606743"/>
                  <a:pt x="135763" y="609362"/>
                  <a:pt x="131747" y="622808"/>
                </a:cubicBezTo>
                <a:cubicBezTo>
                  <a:pt x="101189" y="725656"/>
                  <a:pt x="91978" y="830425"/>
                  <a:pt x="106515" y="936503"/>
                </a:cubicBezTo>
                <a:cubicBezTo>
                  <a:pt x="130306" y="1109678"/>
                  <a:pt x="206002" y="1256616"/>
                  <a:pt x="333470" y="1376751"/>
                </a:cubicBezTo>
                <a:cubicBezTo>
                  <a:pt x="344427" y="1387054"/>
                  <a:pt x="349448" y="1387141"/>
                  <a:pt x="357218" y="1373521"/>
                </a:cubicBezTo>
                <a:cubicBezTo>
                  <a:pt x="401658" y="1295293"/>
                  <a:pt x="446752" y="1217459"/>
                  <a:pt x="492108" y="1139755"/>
                </a:cubicBezTo>
                <a:cubicBezTo>
                  <a:pt x="498307" y="1129147"/>
                  <a:pt x="497783" y="1121901"/>
                  <a:pt x="490057" y="1112341"/>
                </a:cubicBezTo>
                <a:cubicBezTo>
                  <a:pt x="446141" y="1057904"/>
                  <a:pt x="417504" y="996047"/>
                  <a:pt x="403404" y="927554"/>
                </a:cubicBezTo>
                <a:cubicBezTo>
                  <a:pt x="392360" y="874166"/>
                  <a:pt x="392272" y="820515"/>
                  <a:pt x="400348" y="766690"/>
                </a:cubicBezTo>
                <a:close/>
                <a:moveTo>
                  <a:pt x="1678093" y="837017"/>
                </a:moveTo>
                <a:cubicBezTo>
                  <a:pt x="1672767" y="1110376"/>
                  <a:pt x="1564288" y="1333228"/>
                  <a:pt x="1349948" y="1504002"/>
                </a:cubicBezTo>
                <a:cubicBezTo>
                  <a:pt x="1320612" y="1527400"/>
                  <a:pt x="1287130" y="1521027"/>
                  <a:pt x="1268184" y="1488287"/>
                </a:cubicBezTo>
                <a:cubicBezTo>
                  <a:pt x="1202223" y="1374568"/>
                  <a:pt x="1136568" y="1260720"/>
                  <a:pt x="1071000" y="1146783"/>
                </a:cubicBezTo>
                <a:cubicBezTo>
                  <a:pt x="1056289" y="1121202"/>
                  <a:pt x="1060131" y="1099725"/>
                  <a:pt x="1083223" y="1075890"/>
                </a:cubicBezTo>
                <a:cubicBezTo>
                  <a:pt x="1132901" y="1024597"/>
                  <a:pt x="1164419" y="964005"/>
                  <a:pt x="1175158" y="893330"/>
                </a:cubicBezTo>
                <a:cubicBezTo>
                  <a:pt x="1191747" y="784152"/>
                  <a:pt x="1163110" y="688070"/>
                  <a:pt x="1088637" y="606350"/>
                </a:cubicBezTo>
                <a:cubicBezTo>
                  <a:pt x="1057468" y="572126"/>
                  <a:pt x="1054936" y="557545"/>
                  <a:pt x="1077636" y="518126"/>
                </a:cubicBezTo>
                <a:cubicBezTo>
                  <a:pt x="1140497" y="408948"/>
                  <a:pt x="1203489" y="299814"/>
                  <a:pt x="1266482" y="190679"/>
                </a:cubicBezTo>
                <a:cubicBezTo>
                  <a:pt x="1286999" y="155102"/>
                  <a:pt x="1319347" y="148117"/>
                  <a:pt x="1351345" y="173436"/>
                </a:cubicBezTo>
                <a:cubicBezTo>
                  <a:pt x="1524737" y="310684"/>
                  <a:pt x="1631165" y="487830"/>
                  <a:pt x="1667703" y="706361"/>
                </a:cubicBezTo>
                <a:cubicBezTo>
                  <a:pt x="1674906" y="749447"/>
                  <a:pt x="1678791" y="792839"/>
                  <a:pt x="1678093" y="837017"/>
                </a:cubicBezTo>
                <a:close/>
                <a:moveTo>
                  <a:pt x="1576904" y="837497"/>
                </a:moveTo>
                <a:cubicBezTo>
                  <a:pt x="1575900" y="817416"/>
                  <a:pt x="1575288" y="796157"/>
                  <a:pt x="1573586" y="774985"/>
                </a:cubicBezTo>
                <a:cubicBezTo>
                  <a:pt x="1572276" y="758702"/>
                  <a:pt x="1570093" y="742506"/>
                  <a:pt x="1567562" y="726354"/>
                </a:cubicBezTo>
                <a:cubicBezTo>
                  <a:pt x="1541544" y="558157"/>
                  <a:pt x="1466241" y="415976"/>
                  <a:pt x="1342526" y="299115"/>
                </a:cubicBezTo>
                <a:cubicBezTo>
                  <a:pt x="1330827" y="288071"/>
                  <a:pt x="1326069" y="290603"/>
                  <a:pt x="1318866" y="303219"/>
                </a:cubicBezTo>
                <a:cubicBezTo>
                  <a:pt x="1274863" y="380442"/>
                  <a:pt x="1230554" y="457491"/>
                  <a:pt x="1185417" y="534016"/>
                </a:cubicBezTo>
                <a:cubicBezTo>
                  <a:pt x="1177603" y="547287"/>
                  <a:pt x="1179436" y="555450"/>
                  <a:pt x="1188473" y="566931"/>
                </a:cubicBezTo>
                <a:cubicBezTo>
                  <a:pt x="1313366" y="725656"/>
                  <a:pt x="1313191" y="950604"/>
                  <a:pt x="1187992" y="1109852"/>
                </a:cubicBezTo>
                <a:cubicBezTo>
                  <a:pt x="1178607" y="1121770"/>
                  <a:pt x="1178301" y="1130108"/>
                  <a:pt x="1185809" y="1142811"/>
                </a:cubicBezTo>
                <a:cubicBezTo>
                  <a:pt x="1230554" y="1218943"/>
                  <a:pt x="1274427" y="1295599"/>
                  <a:pt x="1318604" y="1372124"/>
                </a:cubicBezTo>
                <a:cubicBezTo>
                  <a:pt x="1328514" y="1389280"/>
                  <a:pt x="1328863" y="1389629"/>
                  <a:pt x="1342745" y="1376489"/>
                </a:cubicBezTo>
                <a:cubicBezTo>
                  <a:pt x="1497192" y="1230511"/>
                  <a:pt x="1572451" y="1050003"/>
                  <a:pt x="1576904" y="837497"/>
                </a:cubicBezTo>
                <a:close/>
                <a:moveTo>
                  <a:pt x="837497" y="1677569"/>
                </a:moveTo>
                <a:cubicBezTo>
                  <a:pt x="727533" y="1678748"/>
                  <a:pt x="622066" y="1656790"/>
                  <a:pt x="520309" y="1615843"/>
                </a:cubicBezTo>
                <a:cubicBezTo>
                  <a:pt x="506296" y="1610211"/>
                  <a:pt x="493767" y="1603052"/>
                  <a:pt x="486608" y="1588952"/>
                </a:cubicBezTo>
                <a:cubicBezTo>
                  <a:pt x="477310" y="1570661"/>
                  <a:pt x="479885" y="1553374"/>
                  <a:pt x="489882" y="1536087"/>
                </a:cubicBezTo>
                <a:cubicBezTo>
                  <a:pt x="529258" y="1468162"/>
                  <a:pt x="568371" y="1400106"/>
                  <a:pt x="607616" y="1332094"/>
                </a:cubicBezTo>
                <a:cubicBezTo>
                  <a:pt x="632935" y="1288178"/>
                  <a:pt x="658036" y="1244088"/>
                  <a:pt x="683617" y="1200346"/>
                </a:cubicBezTo>
                <a:cubicBezTo>
                  <a:pt x="702650" y="1167825"/>
                  <a:pt x="719413" y="1160840"/>
                  <a:pt x="755471" y="1169527"/>
                </a:cubicBezTo>
                <a:cubicBezTo>
                  <a:pt x="811042" y="1182972"/>
                  <a:pt x="866439" y="1183234"/>
                  <a:pt x="922010" y="1169221"/>
                </a:cubicBezTo>
                <a:cubicBezTo>
                  <a:pt x="956017" y="1160665"/>
                  <a:pt x="973783" y="1167999"/>
                  <a:pt x="991550" y="1198644"/>
                </a:cubicBezTo>
                <a:cubicBezTo>
                  <a:pt x="1056114" y="1309961"/>
                  <a:pt x="1120504" y="1421322"/>
                  <a:pt x="1184456" y="1532988"/>
                </a:cubicBezTo>
                <a:cubicBezTo>
                  <a:pt x="1206327" y="1571229"/>
                  <a:pt x="1195719" y="1599865"/>
                  <a:pt x="1154772" y="1616323"/>
                </a:cubicBezTo>
                <a:cubicBezTo>
                  <a:pt x="1053015" y="1657270"/>
                  <a:pt x="947460" y="1678966"/>
                  <a:pt x="837497" y="1677569"/>
                </a:cubicBezTo>
                <a:close/>
                <a:moveTo>
                  <a:pt x="844263" y="1576598"/>
                </a:moveTo>
                <a:cubicBezTo>
                  <a:pt x="855046" y="1576030"/>
                  <a:pt x="872463" y="1575114"/>
                  <a:pt x="889881" y="1574110"/>
                </a:cubicBezTo>
                <a:cubicBezTo>
                  <a:pt x="946762" y="1570879"/>
                  <a:pt x="1002202" y="1559704"/>
                  <a:pt x="1056726" y="1543508"/>
                </a:cubicBezTo>
                <a:cubicBezTo>
                  <a:pt x="1065325" y="1540933"/>
                  <a:pt x="1070389" y="1538095"/>
                  <a:pt x="1064321" y="1527749"/>
                </a:cubicBezTo>
                <a:cubicBezTo>
                  <a:pt x="1017132" y="1446685"/>
                  <a:pt x="970248" y="1365445"/>
                  <a:pt x="923451" y="1284162"/>
                </a:cubicBezTo>
                <a:cubicBezTo>
                  <a:pt x="919304" y="1277002"/>
                  <a:pt x="914807" y="1274951"/>
                  <a:pt x="906251" y="1276391"/>
                </a:cubicBezTo>
                <a:cubicBezTo>
                  <a:pt x="862379" y="1283594"/>
                  <a:pt x="818202" y="1283943"/>
                  <a:pt x="774373" y="1276915"/>
                </a:cubicBezTo>
                <a:cubicBezTo>
                  <a:pt x="761539" y="1274863"/>
                  <a:pt x="755908" y="1278443"/>
                  <a:pt x="749927" y="1288833"/>
                </a:cubicBezTo>
                <a:cubicBezTo>
                  <a:pt x="704964" y="1367409"/>
                  <a:pt x="659695" y="1445811"/>
                  <a:pt x="614033" y="1523952"/>
                </a:cubicBezTo>
                <a:cubicBezTo>
                  <a:pt x="607354" y="1535389"/>
                  <a:pt x="608140" y="1540278"/>
                  <a:pt x="621629" y="1544338"/>
                </a:cubicBezTo>
                <a:cubicBezTo>
                  <a:pt x="692173" y="1565510"/>
                  <a:pt x="764246" y="1575288"/>
                  <a:pt x="844263" y="1576598"/>
                </a:cubicBezTo>
                <a:close/>
              </a:path>
            </a:pathLst>
          </a:custGeom>
          <a:solidFill>
            <a:srgbClr val="29719F"/>
          </a:solidFill>
          <a:ln w="4363" cap="flat">
            <a:noFill/>
            <a:prstDash val="solid"/>
            <a:miter/>
          </a:ln>
        </p:spPr>
        <p:txBody>
          <a:bodyPr rtlCol="0" anchor="ctr"/>
          <a:lstStyle/>
          <a:p>
            <a:endParaRPr lang="en-US"/>
          </a:p>
        </p:txBody>
      </p:sp>
      <p:sp>
        <p:nvSpPr>
          <p:cNvPr id="63" name="TextBox 62">
            <a:extLst>
              <a:ext uri="{FF2B5EF4-FFF2-40B4-BE49-F238E27FC236}">
                <a16:creationId xmlns:a16="http://schemas.microsoft.com/office/drawing/2014/main" id="{B90B2506-B308-4D5D-A65E-464B78AA391C}"/>
              </a:ext>
            </a:extLst>
          </p:cNvPr>
          <p:cNvSpPr txBox="1"/>
          <p:nvPr/>
        </p:nvSpPr>
        <p:spPr>
          <a:xfrm>
            <a:off x="8309076" y="1644830"/>
            <a:ext cx="1786066" cy="323165"/>
          </a:xfrm>
          <a:prstGeom prst="rect">
            <a:avLst/>
          </a:prstGeom>
          <a:noFill/>
        </p:spPr>
        <p:txBody>
          <a:bodyPr wrap="none" rtlCol="0">
            <a:spAutoFit/>
          </a:bodyPr>
          <a:lstStyle/>
          <a:p>
            <a:pPr algn="ctr"/>
            <a:r>
              <a:rPr lang="en-US" sz="1500" b="1" dirty="0">
                <a:solidFill>
                  <a:srgbClr val="29719F"/>
                </a:solidFill>
                <a:latin typeface="Century Gothic" panose="020B0502020202020204" pitchFamily="34" charset="0"/>
              </a:rPr>
              <a:t>CORE TO MARKET</a:t>
            </a:r>
          </a:p>
        </p:txBody>
      </p:sp>
      <p:sp>
        <p:nvSpPr>
          <p:cNvPr id="66" name="Rechteck 149">
            <a:extLst>
              <a:ext uri="{FF2B5EF4-FFF2-40B4-BE49-F238E27FC236}">
                <a16:creationId xmlns:a16="http://schemas.microsoft.com/office/drawing/2014/main" id="{37A28989-045A-480E-AE61-7EB274B428EA}"/>
              </a:ext>
            </a:extLst>
          </p:cNvPr>
          <p:cNvSpPr/>
          <p:nvPr/>
        </p:nvSpPr>
        <p:spPr bwMode="gray">
          <a:xfrm>
            <a:off x="5642490" y="235705"/>
            <a:ext cx="5979781" cy="1027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Here are some example questions that your data expert will be tasked to answer. They are the questions are central to the overall strategy you are deploying, or considering deploying in the future.</a:t>
            </a:r>
          </a:p>
        </p:txBody>
      </p:sp>
      <p:sp>
        <p:nvSpPr>
          <p:cNvPr id="64" name="Titel 1">
            <a:extLst>
              <a:ext uri="{FF2B5EF4-FFF2-40B4-BE49-F238E27FC236}">
                <a16:creationId xmlns:a16="http://schemas.microsoft.com/office/drawing/2014/main" id="{2F48D11C-2C1C-4C51-A02B-64DA0D95D5B9}"/>
              </a:ext>
            </a:extLst>
          </p:cNvPr>
          <p:cNvSpPr txBox="1">
            <a:spLocks/>
          </p:cNvSpPr>
          <p:nvPr/>
        </p:nvSpPr>
        <p:spPr>
          <a:xfrm>
            <a:off x="910158" y="486250"/>
            <a:ext cx="4467961"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r>
              <a:rPr lang="en-US" dirty="0"/>
              <a:t>KEY BUSINESS QUESTIONS</a:t>
            </a:r>
          </a:p>
        </p:txBody>
      </p:sp>
    </p:spTree>
    <p:extLst>
      <p:ext uri="{BB962C8B-B14F-4D97-AF65-F5344CB8AC3E}">
        <p14:creationId xmlns:p14="http://schemas.microsoft.com/office/powerpoint/2010/main" val="1119646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F1DB2211-E50F-3162-4C9C-CB851312B989}"/>
              </a:ext>
            </a:extLst>
          </p:cNvPr>
          <p:cNvPicPr>
            <a:picLocks noChangeAspect="1"/>
          </p:cNvPicPr>
          <p:nvPr/>
        </p:nvPicPr>
        <p:blipFill>
          <a:blip r:embed="rId3"/>
          <a:srcRect/>
          <a:stretch/>
        </p:blipFill>
        <p:spPr>
          <a:xfrm>
            <a:off x="4823080" y="1805377"/>
            <a:ext cx="6596789" cy="3696950"/>
          </a:xfrm>
          <a:prstGeom prst="roundRect">
            <a:avLst>
              <a:gd name="adj" fmla="val 4908"/>
            </a:avLst>
          </a:prstGeom>
          <a:effectLst>
            <a:outerShdw blurRad="601747" dist="38100" dir="2700000" algn="tl" rotWithShape="0">
              <a:prstClr val="black">
                <a:alpha val="12000"/>
              </a:prstClr>
            </a:outerShdw>
          </a:effectLst>
        </p:spPr>
      </p:pic>
      <p:sp>
        <p:nvSpPr>
          <p:cNvPr id="15" name="Rounded Rectangle 14">
            <a:hlinkClick r:id="rId2"/>
            <a:extLst>
              <a:ext uri="{FF2B5EF4-FFF2-40B4-BE49-F238E27FC236}">
                <a16:creationId xmlns:a16="http://schemas.microsoft.com/office/drawing/2014/main" id="{46713F1D-4D14-9C48-AAB5-37AB772F3CA3}"/>
              </a:ext>
            </a:extLst>
          </p:cNvPr>
          <p:cNvSpPr/>
          <p:nvPr/>
        </p:nvSpPr>
        <p:spPr bwMode="auto">
          <a:xfrm>
            <a:off x="772131" y="4811656"/>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Download Part 2</a:t>
            </a:r>
          </a:p>
        </p:txBody>
      </p:sp>
      <p:pic>
        <p:nvPicPr>
          <p:cNvPr id="19" name="Picture 18">
            <a:extLst>
              <a:ext uri="{FF2B5EF4-FFF2-40B4-BE49-F238E27FC236}">
                <a16:creationId xmlns:a16="http://schemas.microsoft.com/office/drawing/2014/main" id="{396270C8-C9E2-7441-A03F-A197FDBE8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20" name="TextBox 19">
            <a:extLst>
              <a:ext uri="{FF2B5EF4-FFF2-40B4-BE49-F238E27FC236}">
                <a16:creationId xmlns:a16="http://schemas.microsoft.com/office/drawing/2014/main" id="{AA63F509-319F-724B-8117-BDC0066ECB0A}"/>
              </a:ext>
            </a:extLst>
          </p:cNvPr>
          <p:cNvSpPr txBox="1"/>
          <p:nvPr/>
        </p:nvSpPr>
        <p:spPr>
          <a:xfrm>
            <a:off x="772131" y="2309830"/>
            <a:ext cx="3649967" cy="1667188"/>
          </a:xfrm>
          <a:prstGeom prst="rect">
            <a:avLst/>
          </a:prstGeom>
          <a:solidFill>
            <a:sysClr val="window" lastClr="FFFFFF"/>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presentation is Part 4 of the </a:t>
            </a:r>
            <a:r>
              <a:rPr kumimoji="0" lang="en-US" sz="1400" b="1" i="0" u="none" strike="noStrike" kern="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Business Strategies &amp; Frameworks</a:t>
            </a:r>
            <a:r>
              <a:rPr kumimoji="0" lang="en-US" sz="1400" b="0" i="0" u="none" strike="noStrike" kern="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 collection. Visit your dashboard or click on the download button on this slide to access other parts of this collection.</a:t>
            </a:r>
          </a:p>
        </p:txBody>
      </p:sp>
    </p:spTree>
    <p:extLst>
      <p:ext uri="{BB962C8B-B14F-4D97-AF65-F5344CB8AC3E}">
        <p14:creationId xmlns:p14="http://schemas.microsoft.com/office/powerpoint/2010/main" val="345739718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F8E6DC75-7A2D-4342-BD8F-325352574089}"/>
              </a:ext>
            </a:extLst>
          </p:cNvPr>
          <p:cNvGrpSpPr/>
          <p:nvPr/>
        </p:nvGrpSpPr>
        <p:grpSpPr>
          <a:xfrm>
            <a:off x="711200" y="524020"/>
            <a:ext cx="10769600" cy="5642499"/>
            <a:chOff x="711200" y="576516"/>
            <a:chExt cx="10769600" cy="5642499"/>
          </a:xfrm>
        </p:grpSpPr>
        <p:grpSp>
          <p:nvGrpSpPr>
            <p:cNvPr id="64" name="Group 63">
              <a:extLst>
                <a:ext uri="{FF2B5EF4-FFF2-40B4-BE49-F238E27FC236}">
                  <a16:creationId xmlns:a16="http://schemas.microsoft.com/office/drawing/2014/main" id="{4E0011B3-73FF-4C49-B5CE-8915DE947BE4}"/>
                </a:ext>
              </a:extLst>
            </p:cNvPr>
            <p:cNvGrpSpPr/>
            <p:nvPr/>
          </p:nvGrpSpPr>
          <p:grpSpPr>
            <a:xfrm>
              <a:off x="711200" y="1577475"/>
              <a:ext cx="10769600" cy="4641540"/>
              <a:chOff x="711200" y="1670744"/>
              <a:chExt cx="10769600" cy="4455002"/>
            </a:xfrm>
          </p:grpSpPr>
          <p:grpSp>
            <p:nvGrpSpPr>
              <p:cNvPr id="32" name="Group 31">
                <a:extLst>
                  <a:ext uri="{FF2B5EF4-FFF2-40B4-BE49-F238E27FC236}">
                    <a16:creationId xmlns:a16="http://schemas.microsoft.com/office/drawing/2014/main" id="{61D4D9DE-E37B-43E4-BD66-0ACBF9F07954}"/>
                  </a:ext>
                </a:extLst>
              </p:cNvPr>
              <p:cNvGrpSpPr/>
              <p:nvPr/>
            </p:nvGrpSpPr>
            <p:grpSpPr>
              <a:xfrm>
                <a:off x="711200" y="1670744"/>
                <a:ext cx="2489272" cy="2080102"/>
                <a:chOff x="711200" y="1670744"/>
                <a:chExt cx="2489272" cy="2080102"/>
              </a:xfrm>
            </p:grpSpPr>
            <p:sp>
              <p:nvSpPr>
                <p:cNvPr id="3" name="Rectangle: Rounded Corners 2">
                  <a:extLst>
                    <a:ext uri="{FF2B5EF4-FFF2-40B4-BE49-F238E27FC236}">
                      <a16:creationId xmlns:a16="http://schemas.microsoft.com/office/drawing/2014/main" id="{D835DD7A-5286-4730-8D05-5C9F44F4F39C}"/>
                    </a:ext>
                  </a:extLst>
                </p:cNvPr>
                <p:cNvSpPr/>
                <p:nvPr/>
              </p:nvSpPr>
              <p:spPr>
                <a:xfrm>
                  <a:off x="711200" y="1670744"/>
                  <a:ext cx="2489272" cy="2080102"/>
                </a:xfrm>
                <a:prstGeom prst="roundRect">
                  <a:avLst>
                    <a:gd name="adj" fmla="val 6498"/>
                  </a:avLst>
                </a:prstGeom>
                <a:solidFill>
                  <a:schemeClr val="bg1"/>
                </a:solidFill>
                <a:ln w="9525">
                  <a:solidFill>
                    <a:srgbClr val="81ABC6"/>
                  </a:solidFill>
                  <a:prstDash val="sysDot"/>
                </a:ln>
              </p:spPr>
              <p:style>
                <a:lnRef idx="1">
                  <a:schemeClr val="accent1"/>
                </a:lnRef>
                <a:fillRef idx="0">
                  <a:schemeClr val="accent1"/>
                </a:fillRef>
                <a:effectRef idx="0">
                  <a:schemeClr val="accent1"/>
                </a:effectRef>
                <a:fontRef idx="minor">
                  <a:schemeClr val="tx1"/>
                </a:fontRef>
              </p:style>
              <p:txBody>
                <a:bodyPr bIns="457200" rtlCol="0" anchor="ctr"/>
                <a:lstStyle/>
                <a:p>
                  <a:pPr algn="ctr"/>
                  <a:endParaRPr lang="en-US" sz="1300" dirty="0">
                    <a:latin typeface="Century Gothic" panose="020B0502020202020204" pitchFamily="34" charset="0"/>
                  </a:endParaRPr>
                </a:p>
              </p:txBody>
            </p:sp>
            <p:sp>
              <p:nvSpPr>
                <p:cNvPr id="4" name="Rectangle: Top Corners Rounded 3">
                  <a:extLst>
                    <a:ext uri="{FF2B5EF4-FFF2-40B4-BE49-F238E27FC236}">
                      <a16:creationId xmlns:a16="http://schemas.microsoft.com/office/drawing/2014/main" id="{C5B479A7-E548-4985-9414-DA9C2AD08EA3}"/>
                    </a:ext>
                  </a:extLst>
                </p:cNvPr>
                <p:cNvSpPr/>
                <p:nvPr/>
              </p:nvSpPr>
              <p:spPr>
                <a:xfrm>
                  <a:off x="803347" y="1772344"/>
                  <a:ext cx="2304978" cy="659706"/>
                </a:xfrm>
                <a:prstGeom prst="round2SameRect">
                  <a:avLst>
                    <a:gd name="adj1" fmla="val 9473"/>
                    <a:gd name="adj2" fmla="val 0"/>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solidFill>
                      <a:latin typeface="Century Gothic" panose="020B0502020202020204" pitchFamily="34" charset="0"/>
                    </a:rPr>
                    <a:t>Net Income</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AC625A30-3D00-4F39-B386-297383F983E1}"/>
                        </a:ext>
                      </a:extLst>
                    </p:cNvPr>
                    <p:cNvSpPr/>
                    <p:nvPr/>
                  </p:nvSpPr>
                  <p:spPr>
                    <a:xfrm>
                      <a:off x="803347" y="2431742"/>
                      <a:ext cx="2304978" cy="1227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sz="1300" b="0" i="0" smtClean="0">
                                <a:solidFill>
                                  <a:schemeClr val="bg2"/>
                                </a:solidFill>
                                <a:latin typeface="Century Gothic" panose="020B0502020202020204" pitchFamily="34" charset="0"/>
                              </a:rPr>
                              <m:t>Revenues</m:t>
                            </m:r>
                            <m:r>
                              <m:rPr>
                                <m:nor/>
                              </m:rPr>
                              <a:rPr lang="en-US" sz="1300" b="0" i="0" smtClean="0">
                                <a:solidFill>
                                  <a:schemeClr val="bg2"/>
                                </a:solidFill>
                                <a:latin typeface="Century Gothic" panose="020B0502020202020204" pitchFamily="34" charset="0"/>
                              </a:rPr>
                              <m:t> − </m:t>
                            </m:r>
                            <m:r>
                              <m:rPr>
                                <m:nor/>
                              </m:rPr>
                              <a:rPr lang="en-US" sz="1300" b="0" i="0" smtClean="0">
                                <a:solidFill>
                                  <a:schemeClr val="bg2"/>
                                </a:solidFill>
                                <a:latin typeface="Century Gothic" panose="020B0502020202020204" pitchFamily="34" charset="0"/>
                              </a:rPr>
                              <m:t>Expenses</m:t>
                            </m:r>
                          </m:oMath>
                        </m:oMathPara>
                      </a14:m>
                      <a:endParaRPr lang="en-US" sz="1300" dirty="0">
                        <a:solidFill>
                          <a:schemeClr val="bg2"/>
                        </a:solidFill>
                        <a:latin typeface="Century Gothic" panose="020B0502020202020204" pitchFamily="34" charset="0"/>
                      </a:endParaRPr>
                    </a:p>
                  </p:txBody>
                </p:sp>
              </mc:Choice>
              <mc:Fallback xmlns="">
                <p:sp>
                  <p:nvSpPr>
                    <p:cNvPr id="31" name="Rectangle 30">
                      <a:extLst>
                        <a:ext uri="{FF2B5EF4-FFF2-40B4-BE49-F238E27FC236}">
                          <a16:creationId xmlns:a16="http://schemas.microsoft.com/office/drawing/2014/main" id="{AC625A30-3D00-4F39-B386-297383F983E1}"/>
                        </a:ext>
                      </a:extLst>
                    </p:cNvPr>
                    <p:cNvSpPr>
                      <a:spLocks noRot="1" noChangeAspect="1" noMove="1" noResize="1" noEditPoints="1" noAdjustHandles="1" noChangeArrowheads="1" noChangeShapeType="1" noTextEdit="1"/>
                    </p:cNvSpPr>
                    <p:nvPr/>
                  </p:nvSpPr>
                  <p:spPr>
                    <a:xfrm>
                      <a:off x="803347" y="2431742"/>
                      <a:ext cx="2304978" cy="1227234"/>
                    </a:xfrm>
                    <a:prstGeom prst="rect">
                      <a:avLst/>
                    </a:prstGeom>
                    <a:blipFill>
                      <a:blip r:embed="rId2"/>
                      <a:stretch>
                        <a:fillRect/>
                      </a:stretch>
                    </a:blipFill>
                    <a:ln>
                      <a:noFill/>
                    </a:ln>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78E12AE6-2759-4696-8AC2-0E65FA3DEFF8}"/>
                  </a:ext>
                </a:extLst>
              </p:cNvPr>
              <p:cNvGrpSpPr/>
              <p:nvPr/>
            </p:nvGrpSpPr>
            <p:grpSpPr>
              <a:xfrm>
                <a:off x="3471309" y="1670744"/>
                <a:ext cx="2489272" cy="2080102"/>
                <a:chOff x="711200" y="1670744"/>
                <a:chExt cx="2489272" cy="2080102"/>
              </a:xfrm>
            </p:grpSpPr>
            <p:sp>
              <p:nvSpPr>
                <p:cNvPr id="34" name="Rectangle: Rounded Corners 33">
                  <a:extLst>
                    <a:ext uri="{FF2B5EF4-FFF2-40B4-BE49-F238E27FC236}">
                      <a16:creationId xmlns:a16="http://schemas.microsoft.com/office/drawing/2014/main" id="{23306C03-74FE-405E-A0CB-840DF62E5014}"/>
                    </a:ext>
                  </a:extLst>
                </p:cNvPr>
                <p:cNvSpPr/>
                <p:nvPr/>
              </p:nvSpPr>
              <p:spPr>
                <a:xfrm>
                  <a:off x="711200" y="1670744"/>
                  <a:ext cx="2489272" cy="2080102"/>
                </a:xfrm>
                <a:prstGeom prst="roundRect">
                  <a:avLst>
                    <a:gd name="adj" fmla="val 6498"/>
                  </a:avLst>
                </a:prstGeom>
                <a:solidFill>
                  <a:schemeClr val="bg1"/>
                </a:solidFill>
                <a:ln w="9525">
                  <a:solidFill>
                    <a:srgbClr val="81ABC6"/>
                  </a:solidFill>
                  <a:prstDash val="sysDot"/>
                </a:ln>
              </p:spPr>
              <p:style>
                <a:lnRef idx="1">
                  <a:schemeClr val="accent1"/>
                </a:lnRef>
                <a:fillRef idx="0">
                  <a:schemeClr val="accent1"/>
                </a:fillRef>
                <a:effectRef idx="0">
                  <a:schemeClr val="accent1"/>
                </a:effectRef>
                <a:fontRef idx="minor">
                  <a:schemeClr val="tx1"/>
                </a:fontRef>
              </p:style>
              <p:txBody>
                <a:bodyPr bIns="457200" rtlCol="0" anchor="ctr"/>
                <a:lstStyle/>
                <a:p>
                  <a:pPr algn="ctr"/>
                  <a:endParaRPr lang="en-US" sz="1300" dirty="0">
                    <a:latin typeface="Century Gothic" panose="020B0502020202020204" pitchFamily="34" charset="0"/>
                  </a:endParaRPr>
                </a:p>
              </p:txBody>
            </p:sp>
            <p:sp>
              <p:nvSpPr>
                <p:cNvPr id="35" name="Rectangle: Top Corners Rounded 34">
                  <a:extLst>
                    <a:ext uri="{FF2B5EF4-FFF2-40B4-BE49-F238E27FC236}">
                      <a16:creationId xmlns:a16="http://schemas.microsoft.com/office/drawing/2014/main" id="{EFA76671-8542-4D70-A265-5DF97B801C72}"/>
                    </a:ext>
                  </a:extLst>
                </p:cNvPr>
                <p:cNvSpPr/>
                <p:nvPr/>
              </p:nvSpPr>
              <p:spPr>
                <a:xfrm>
                  <a:off x="803347" y="1772344"/>
                  <a:ext cx="2304978" cy="659706"/>
                </a:xfrm>
                <a:prstGeom prst="round2SameRect">
                  <a:avLst>
                    <a:gd name="adj1" fmla="val 9473"/>
                    <a:gd name="adj2" fmla="val 0"/>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solidFill>
                      <a:latin typeface="Century Gothic" panose="020B0502020202020204" pitchFamily="34" charset="0"/>
                    </a:rPr>
                    <a:t>Contribution Margin</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11609DD8-1307-417F-B2E3-8794D0A90214}"/>
                        </a:ext>
                      </a:extLst>
                    </p:cNvPr>
                    <p:cNvSpPr/>
                    <p:nvPr/>
                  </p:nvSpPr>
                  <p:spPr>
                    <a:xfrm>
                      <a:off x="803347" y="2431742"/>
                      <a:ext cx="2304978" cy="1227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1300" i="1" smtClean="0">
                                    <a:solidFill>
                                      <a:schemeClr val="bg2"/>
                                    </a:solidFill>
                                    <a:latin typeface="Cambria Math" panose="02040503050406030204" pitchFamily="18" charset="0"/>
                                  </a:rPr>
                                </m:ctrlPr>
                              </m:fPr>
                              <m:num>
                                <m:r>
                                  <m:rPr>
                                    <m:nor/>
                                  </m:rPr>
                                  <a:rPr lang="en-US" sz="1300" b="0" i="0" smtClean="0">
                                    <a:solidFill>
                                      <a:schemeClr val="bg2"/>
                                    </a:solidFill>
                                    <a:latin typeface="Century Gothic" panose="020B0502020202020204" pitchFamily="34" charset="0"/>
                                  </a:rPr>
                                  <m:t>Revenue</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per</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unit</m:t>
                                </m:r>
                              </m:num>
                              <m:den>
                                <m:r>
                                  <m:rPr>
                                    <m:nor/>
                                  </m:rPr>
                                  <a:rPr lang="en-US" sz="1300" b="0" i="0" smtClean="0">
                                    <a:solidFill>
                                      <a:schemeClr val="bg2"/>
                                    </a:solidFill>
                                    <a:latin typeface="Century Gothic" panose="020B0502020202020204" pitchFamily="34" charset="0"/>
                                  </a:rPr>
                                  <m:t>Variable</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Cost</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per</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unit</m:t>
                                </m:r>
                              </m:den>
                            </m:f>
                          </m:oMath>
                        </m:oMathPara>
                      </a14:m>
                      <a:endParaRPr lang="en-US" sz="1300" dirty="0">
                        <a:solidFill>
                          <a:schemeClr val="bg2"/>
                        </a:solidFill>
                        <a:latin typeface="Century Gothic" panose="020B0502020202020204" pitchFamily="34" charset="0"/>
                      </a:endParaRPr>
                    </a:p>
                  </p:txBody>
                </p:sp>
              </mc:Choice>
              <mc:Fallback xmlns="">
                <p:sp>
                  <p:nvSpPr>
                    <p:cNvPr id="36" name="Rectangle 35">
                      <a:extLst>
                        <a:ext uri="{FF2B5EF4-FFF2-40B4-BE49-F238E27FC236}">
                          <a16:creationId xmlns:a16="http://schemas.microsoft.com/office/drawing/2014/main" id="{11609DD8-1307-417F-B2E3-8794D0A90214}"/>
                        </a:ext>
                      </a:extLst>
                    </p:cNvPr>
                    <p:cNvSpPr>
                      <a:spLocks noRot="1" noChangeAspect="1" noMove="1" noResize="1" noEditPoints="1" noAdjustHandles="1" noChangeArrowheads="1" noChangeShapeType="1" noTextEdit="1"/>
                    </p:cNvSpPr>
                    <p:nvPr/>
                  </p:nvSpPr>
                  <p:spPr>
                    <a:xfrm>
                      <a:off x="803347" y="2431742"/>
                      <a:ext cx="2304978" cy="1227234"/>
                    </a:xfrm>
                    <a:prstGeom prst="rect">
                      <a:avLst/>
                    </a:prstGeom>
                    <a:blipFill>
                      <a:blip r:embed="rId3"/>
                      <a:stretch>
                        <a:fillRect/>
                      </a:stretch>
                    </a:blipFill>
                    <a:ln>
                      <a:noFill/>
                    </a:ln>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4734CA22-674D-4472-BF4E-21260D183A11}"/>
                  </a:ext>
                </a:extLst>
              </p:cNvPr>
              <p:cNvGrpSpPr/>
              <p:nvPr/>
            </p:nvGrpSpPr>
            <p:grpSpPr>
              <a:xfrm>
                <a:off x="6231418" y="1670744"/>
                <a:ext cx="2489272" cy="2080102"/>
                <a:chOff x="711200" y="1670744"/>
                <a:chExt cx="2489272" cy="2080102"/>
              </a:xfrm>
            </p:grpSpPr>
            <p:sp>
              <p:nvSpPr>
                <p:cNvPr id="38" name="Rectangle: Rounded Corners 37">
                  <a:extLst>
                    <a:ext uri="{FF2B5EF4-FFF2-40B4-BE49-F238E27FC236}">
                      <a16:creationId xmlns:a16="http://schemas.microsoft.com/office/drawing/2014/main" id="{3C4FF301-14B3-4136-B9D5-5B6F727E8BB8}"/>
                    </a:ext>
                  </a:extLst>
                </p:cNvPr>
                <p:cNvSpPr/>
                <p:nvPr/>
              </p:nvSpPr>
              <p:spPr>
                <a:xfrm>
                  <a:off x="711200" y="1670744"/>
                  <a:ext cx="2489272" cy="2080102"/>
                </a:xfrm>
                <a:prstGeom prst="roundRect">
                  <a:avLst>
                    <a:gd name="adj" fmla="val 6498"/>
                  </a:avLst>
                </a:prstGeom>
                <a:solidFill>
                  <a:schemeClr val="bg1"/>
                </a:solidFill>
                <a:ln w="9525">
                  <a:solidFill>
                    <a:srgbClr val="81ABC6"/>
                  </a:solidFill>
                  <a:prstDash val="sysDot"/>
                </a:ln>
              </p:spPr>
              <p:style>
                <a:lnRef idx="1">
                  <a:schemeClr val="accent1"/>
                </a:lnRef>
                <a:fillRef idx="0">
                  <a:schemeClr val="accent1"/>
                </a:fillRef>
                <a:effectRef idx="0">
                  <a:schemeClr val="accent1"/>
                </a:effectRef>
                <a:fontRef idx="minor">
                  <a:schemeClr val="tx1"/>
                </a:fontRef>
              </p:style>
              <p:txBody>
                <a:bodyPr bIns="457200" rtlCol="0" anchor="ctr"/>
                <a:lstStyle/>
                <a:p>
                  <a:pPr algn="ctr"/>
                  <a:endParaRPr lang="en-US" sz="1300" dirty="0">
                    <a:latin typeface="Century Gothic" panose="020B0502020202020204" pitchFamily="34" charset="0"/>
                  </a:endParaRPr>
                </a:p>
              </p:txBody>
            </p:sp>
            <p:sp>
              <p:nvSpPr>
                <p:cNvPr id="39" name="Rectangle: Top Corners Rounded 38">
                  <a:extLst>
                    <a:ext uri="{FF2B5EF4-FFF2-40B4-BE49-F238E27FC236}">
                      <a16:creationId xmlns:a16="http://schemas.microsoft.com/office/drawing/2014/main" id="{E9D3EA92-6666-4F9B-8756-B05506418D63}"/>
                    </a:ext>
                  </a:extLst>
                </p:cNvPr>
                <p:cNvSpPr/>
                <p:nvPr/>
              </p:nvSpPr>
              <p:spPr>
                <a:xfrm>
                  <a:off x="803347" y="1772344"/>
                  <a:ext cx="2304978" cy="659706"/>
                </a:xfrm>
                <a:prstGeom prst="round2SameRect">
                  <a:avLst>
                    <a:gd name="adj1" fmla="val 9473"/>
                    <a:gd name="adj2" fmla="val 0"/>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solidFill>
                      <a:latin typeface="Century Gothic" panose="020B0502020202020204" pitchFamily="34" charset="0"/>
                    </a:rPr>
                    <a:t>Profit Margin</a:t>
                  </a: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BD293F4D-43D9-428D-97A9-CD4BE93CBAF3}"/>
                        </a:ext>
                      </a:extLst>
                    </p:cNvPr>
                    <p:cNvSpPr/>
                    <p:nvPr/>
                  </p:nvSpPr>
                  <p:spPr>
                    <a:xfrm>
                      <a:off x="803347" y="2431742"/>
                      <a:ext cx="2304978" cy="1227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1300" i="1" smtClean="0">
                                    <a:solidFill>
                                      <a:schemeClr val="bg2"/>
                                    </a:solidFill>
                                    <a:latin typeface="Cambria Math" panose="02040503050406030204" pitchFamily="18" charset="0"/>
                                  </a:rPr>
                                </m:ctrlPr>
                              </m:fPr>
                              <m:num>
                                <m:r>
                                  <m:rPr>
                                    <m:nor/>
                                  </m:rPr>
                                  <a:rPr lang="en-US" sz="1300" b="0" i="0" smtClean="0">
                                    <a:solidFill>
                                      <a:schemeClr val="bg2"/>
                                    </a:solidFill>
                                    <a:latin typeface="Century Gothic" panose="020B0502020202020204" pitchFamily="34" charset="0"/>
                                  </a:rPr>
                                  <m:t>Net</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Income</m:t>
                                </m:r>
                              </m:num>
                              <m:den>
                                <m:r>
                                  <m:rPr>
                                    <m:nor/>
                                  </m:rPr>
                                  <a:rPr lang="en-US" sz="1300" b="0" i="0" smtClean="0">
                                    <a:solidFill>
                                      <a:schemeClr val="bg2"/>
                                    </a:solidFill>
                                    <a:latin typeface="Century Gothic" panose="020B0502020202020204" pitchFamily="34" charset="0"/>
                                  </a:rPr>
                                  <m:t>Revenue</m:t>
                                </m:r>
                              </m:den>
                            </m:f>
                          </m:oMath>
                        </m:oMathPara>
                      </a14:m>
                      <a:endParaRPr lang="en-US" sz="1300" dirty="0">
                        <a:solidFill>
                          <a:schemeClr val="bg2"/>
                        </a:solidFill>
                        <a:latin typeface="Century Gothic" panose="020B0502020202020204" pitchFamily="34" charset="0"/>
                      </a:endParaRPr>
                    </a:p>
                  </p:txBody>
                </p:sp>
              </mc:Choice>
              <mc:Fallback xmlns="">
                <p:sp>
                  <p:nvSpPr>
                    <p:cNvPr id="40" name="Rectangle 39">
                      <a:extLst>
                        <a:ext uri="{FF2B5EF4-FFF2-40B4-BE49-F238E27FC236}">
                          <a16:creationId xmlns:a16="http://schemas.microsoft.com/office/drawing/2014/main" id="{BD293F4D-43D9-428D-97A9-CD4BE93CBAF3}"/>
                        </a:ext>
                      </a:extLst>
                    </p:cNvPr>
                    <p:cNvSpPr>
                      <a:spLocks noRot="1" noChangeAspect="1" noMove="1" noResize="1" noEditPoints="1" noAdjustHandles="1" noChangeArrowheads="1" noChangeShapeType="1" noTextEdit="1"/>
                    </p:cNvSpPr>
                    <p:nvPr/>
                  </p:nvSpPr>
                  <p:spPr>
                    <a:xfrm>
                      <a:off x="803347" y="2431742"/>
                      <a:ext cx="2304978" cy="1227234"/>
                    </a:xfrm>
                    <a:prstGeom prst="rect">
                      <a:avLst/>
                    </a:prstGeom>
                    <a:blipFill>
                      <a:blip r:embed="rId4"/>
                      <a:stretch>
                        <a:fillRect/>
                      </a:stretch>
                    </a:blipFill>
                    <a:ln>
                      <a:noFill/>
                    </a:ln>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B1B193B6-CDE3-432B-B31B-0C6A6CCB28F3}"/>
                  </a:ext>
                </a:extLst>
              </p:cNvPr>
              <p:cNvGrpSpPr/>
              <p:nvPr/>
            </p:nvGrpSpPr>
            <p:grpSpPr>
              <a:xfrm>
                <a:off x="8991528" y="1670744"/>
                <a:ext cx="2489272" cy="2080102"/>
                <a:chOff x="711200" y="1670744"/>
                <a:chExt cx="2489272" cy="2080102"/>
              </a:xfrm>
            </p:grpSpPr>
            <p:sp>
              <p:nvSpPr>
                <p:cNvPr id="42" name="Rectangle: Rounded Corners 41">
                  <a:extLst>
                    <a:ext uri="{FF2B5EF4-FFF2-40B4-BE49-F238E27FC236}">
                      <a16:creationId xmlns:a16="http://schemas.microsoft.com/office/drawing/2014/main" id="{14499D47-D8D8-445A-899D-5B360EF5934C}"/>
                    </a:ext>
                  </a:extLst>
                </p:cNvPr>
                <p:cNvSpPr/>
                <p:nvPr/>
              </p:nvSpPr>
              <p:spPr>
                <a:xfrm>
                  <a:off x="711200" y="1670744"/>
                  <a:ext cx="2489272" cy="2080102"/>
                </a:xfrm>
                <a:prstGeom prst="roundRect">
                  <a:avLst>
                    <a:gd name="adj" fmla="val 6498"/>
                  </a:avLst>
                </a:prstGeom>
                <a:solidFill>
                  <a:schemeClr val="bg1"/>
                </a:solidFill>
                <a:ln w="9525">
                  <a:solidFill>
                    <a:srgbClr val="81ABC6"/>
                  </a:solidFill>
                  <a:prstDash val="sysDot"/>
                </a:ln>
              </p:spPr>
              <p:style>
                <a:lnRef idx="1">
                  <a:schemeClr val="accent1"/>
                </a:lnRef>
                <a:fillRef idx="0">
                  <a:schemeClr val="accent1"/>
                </a:fillRef>
                <a:effectRef idx="0">
                  <a:schemeClr val="accent1"/>
                </a:effectRef>
                <a:fontRef idx="minor">
                  <a:schemeClr val="tx1"/>
                </a:fontRef>
              </p:style>
              <p:txBody>
                <a:bodyPr bIns="457200" rtlCol="0" anchor="ctr"/>
                <a:lstStyle/>
                <a:p>
                  <a:pPr algn="ctr"/>
                  <a:endParaRPr lang="en-US" sz="1300" dirty="0">
                    <a:latin typeface="Century Gothic" panose="020B0502020202020204" pitchFamily="34" charset="0"/>
                  </a:endParaRPr>
                </a:p>
              </p:txBody>
            </p:sp>
            <p:sp>
              <p:nvSpPr>
                <p:cNvPr id="43" name="Rectangle: Top Corners Rounded 42">
                  <a:extLst>
                    <a:ext uri="{FF2B5EF4-FFF2-40B4-BE49-F238E27FC236}">
                      <a16:creationId xmlns:a16="http://schemas.microsoft.com/office/drawing/2014/main" id="{DF5D6005-B795-4186-9388-641F05FD4702}"/>
                    </a:ext>
                  </a:extLst>
                </p:cNvPr>
                <p:cNvSpPr/>
                <p:nvPr/>
              </p:nvSpPr>
              <p:spPr>
                <a:xfrm>
                  <a:off x="803347" y="1772344"/>
                  <a:ext cx="2304978" cy="659706"/>
                </a:xfrm>
                <a:prstGeom prst="round2SameRect">
                  <a:avLst>
                    <a:gd name="adj1" fmla="val 9473"/>
                    <a:gd name="adj2" fmla="val 0"/>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solidFill>
                      <a:latin typeface="Century Gothic" panose="020B0502020202020204" pitchFamily="34" charset="0"/>
                    </a:rPr>
                    <a:t>ROI</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B0EFF71-1CF2-4431-BE3B-5190A1A60B7B}"/>
                        </a:ext>
                      </a:extLst>
                    </p:cNvPr>
                    <p:cNvSpPr/>
                    <p:nvPr/>
                  </p:nvSpPr>
                  <p:spPr>
                    <a:xfrm>
                      <a:off x="803347" y="2431742"/>
                      <a:ext cx="2304978" cy="1227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1300" i="1" smtClean="0">
                                    <a:solidFill>
                                      <a:schemeClr val="bg2"/>
                                    </a:solidFill>
                                    <a:latin typeface="Cambria Math" panose="02040503050406030204" pitchFamily="18" charset="0"/>
                                  </a:rPr>
                                </m:ctrlPr>
                              </m:fPr>
                              <m:num>
                                <m:r>
                                  <m:rPr>
                                    <m:nor/>
                                  </m:rPr>
                                  <a:rPr lang="en-US" sz="1300" b="0" i="0" smtClean="0">
                                    <a:solidFill>
                                      <a:schemeClr val="bg2"/>
                                    </a:solidFill>
                                    <a:latin typeface="Century Gothic" panose="020B0502020202020204" pitchFamily="34" charset="0"/>
                                  </a:rPr>
                                  <m:t>Profit</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from</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Investment</m:t>
                                </m:r>
                              </m:num>
                              <m:den>
                                <m:r>
                                  <m:rPr>
                                    <m:nor/>
                                  </m:rPr>
                                  <a:rPr lang="en-US" sz="1300" b="0" i="0" smtClean="0">
                                    <a:solidFill>
                                      <a:schemeClr val="bg2"/>
                                    </a:solidFill>
                                    <a:latin typeface="Century Gothic" panose="020B0502020202020204" pitchFamily="34" charset="0"/>
                                  </a:rPr>
                                  <m:t>Investment</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Cost</m:t>
                                </m:r>
                              </m:den>
                            </m:f>
                          </m:oMath>
                        </m:oMathPara>
                      </a14:m>
                      <a:endParaRPr lang="en-US" sz="1300" dirty="0">
                        <a:solidFill>
                          <a:schemeClr val="bg2"/>
                        </a:solidFill>
                        <a:latin typeface="Century Gothic" panose="020B0502020202020204" pitchFamily="34" charset="0"/>
                      </a:endParaRPr>
                    </a:p>
                  </p:txBody>
                </p:sp>
              </mc:Choice>
              <mc:Fallback xmlns="">
                <p:sp>
                  <p:nvSpPr>
                    <p:cNvPr id="44" name="Rectangle 43">
                      <a:extLst>
                        <a:ext uri="{FF2B5EF4-FFF2-40B4-BE49-F238E27FC236}">
                          <a16:creationId xmlns:a16="http://schemas.microsoft.com/office/drawing/2014/main" id="{AB0EFF71-1CF2-4431-BE3B-5190A1A60B7B}"/>
                        </a:ext>
                      </a:extLst>
                    </p:cNvPr>
                    <p:cNvSpPr>
                      <a:spLocks noRot="1" noChangeAspect="1" noMove="1" noResize="1" noEditPoints="1" noAdjustHandles="1" noChangeArrowheads="1" noChangeShapeType="1" noTextEdit="1"/>
                    </p:cNvSpPr>
                    <p:nvPr/>
                  </p:nvSpPr>
                  <p:spPr>
                    <a:xfrm>
                      <a:off x="803347" y="2431742"/>
                      <a:ext cx="2304978" cy="1227234"/>
                    </a:xfrm>
                    <a:prstGeom prst="rect">
                      <a:avLst/>
                    </a:prstGeom>
                    <a:blipFill>
                      <a:blip r:embed="rId5"/>
                      <a:stretch>
                        <a:fillRect/>
                      </a:stretch>
                    </a:blipFill>
                    <a:ln>
                      <a:noFill/>
                    </a:ln>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F1E5E648-303B-413A-9B94-26A9C86DB780}"/>
                  </a:ext>
                </a:extLst>
              </p:cNvPr>
              <p:cNvGrpSpPr/>
              <p:nvPr/>
            </p:nvGrpSpPr>
            <p:grpSpPr>
              <a:xfrm>
                <a:off x="711200" y="4045644"/>
                <a:ext cx="2489272" cy="2080102"/>
                <a:chOff x="711200" y="1670744"/>
                <a:chExt cx="2489272" cy="2080102"/>
              </a:xfrm>
            </p:grpSpPr>
            <p:sp>
              <p:nvSpPr>
                <p:cNvPr id="57" name="Rectangle: Rounded Corners 56">
                  <a:extLst>
                    <a:ext uri="{FF2B5EF4-FFF2-40B4-BE49-F238E27FC236}">
                      <a16:creationId xmlns:a16="http://schemas.microsoft.com/office/drawing/2014/main" id="{85E2DDFC-75EC-479A-8254-81C040EFD20D}"/>
                    </a:ext>
                  </a:extLst>
                </p:cNvPr>
                <p:cNvSpPr/>
                <p:nvPr/>
              </p:nvSpPr>
              <p:spPr>
                <a:xfrm>
                  <a:off x="711200" y="1670744"/>
                  <a:ext cx="2489272" cy="2080102"/>
                </a:xfrm>
                <a:prstGeom prst="roundRect">
                  <a:avLst>
                    <a:gd name="adj" fmla="val 6498"/>
                  </a:avLst>
                </a:prstGeom>
                <a:solidFill>
                  <a:schemeClr val="bg1"/>
                </a:solidFill>
                <a:ln w="9525">
                  <a:solidFill>
                    <a:srgbClr val="81ABC6"/>
                  </a:solidFill>
                  <a:prstDash val="sysDot"/>
                </a:ln>
              </p:spPr>
              <p:style>
                <a:lnRef idx="1">
                  <a:schemeClr val="accent1"/>
                </a:lnRef>
                <a:fillRef idx="0">
                  <a:schemeClr val="accent1"/>
                </a:fillRef>
                <a:effectRef idx="0">
                  <a:schemeClr val="accent1"/>
                </a:effectRef>
                <a:fontRef idx="minor">
                  <a:schemeClr val="tx1"/>
                </a:fontRef>
              </p:style>
              <p:txBody>
                <a:bodyPr bIns="457200" rtlCol="0" anchor="ctr"/>
                <a:lstStyle/>
                <a:p>
                  <a:pPr algn="ctr"/>
                  <a:endParaRPr lang="en-US" sz="1300" dirty="0">
                    <a:latin typeface="Century Gothic" panose="020B0502020202020204" pitchFamily="34" charset="0"/>
                  </a:endParaRPr>
                </a:p>
              </p:txBody>
            </p:sp>
            <p:sp>
              <p:nvSpPr>
                <p:cNvPr id="58" name="Rectangle: Top Corners Rounded 57">
                  <a:extLst>
                    <a:ext uri="{FF2B5EF4-FFF2-40B4-BE49-F238E27FC236}">
                      <a16:creationId xmlns:a16="http://schemas.microsoft.com/office/drawing/2014/main" id="{747C213C-5141-418A-8AC9-A1E9CC6897AD}"/>
                    </a:ext>
                  </a:extLst>
                </p:cNvPr>
                <p:cNvSpPr/>
                <p:nvPr/>
              </p:nvSpPr>
              <p:spPr>
                <a:xfrm>
                  <a:off x="803347" y="1772344"/>
                  <a:ext cx="2304978" cy="659706"/>
                </a:xfrm>
                <a:prstGeom prst="round2SameRect">
                  <a:avLst>
                    <a:gd name="adj1" fmla="val 9473"/>
                    <a:gd name="adj2" fmla="val 0"/>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solidFill>
                      <a:latin typeface="Century Gothic" panose="020B0502020202020204" pitchFamily="34" charset="0"/>
                    </a:rPr>
                    <a:t>Breakeven Point in Unit</a:t>
                  </a:r>
                </a:p>
              </p:txBody>
            </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338A16D4-0AC2-4399-8026-50C245DA2C84}"/>
                        </a:ext>
                      </a:extLst>
                    </p:cNvPr>
                    <p:cNvSpPr/>
                    <p:nvPr/>
                  </p:nvSpPr>
                  <p:spPr>
                    <a:xfrm>
                      <a:off x="803347" y="2431742"/>
                      <a:ext cx="2304978" cy="1227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sz="1300" i="1" smtClean="0">
                                    <a:solidFill>
                                      <a:schemeClr val="bg2"/>
                                    </a:solidFill>
                                    <a:latin typeface="Cambria Math" panose="02040503050406030204" pitchFamily="18" charset="0"/>
                                  </a:rPr>
                                </m:ctrlPr>
                              </m:fPr>
                              <m:num>
                                <m:r>
                                  <m:rPr>
                                    <m:nor/>
                                  </m:rPr>
                                  <a:rPr lang="en-US" sz="1300" i="0" smtClean="0">
                                    <a:solidFill>
                                      <a:schemeClr val="bg2"/>
                                    </a:solidFill>
                                    <a:latin typeface="Century Gothic" panose="020B0502020202020204" pitchFamily="34" charset="0"/>
                                  </a:rPr>
                                  <m:t>Fixed</m:t>
                                </m:r>
                                <m:r>
                                  <m:rPr>
                                    <m:nor/>
                                  </m:rPr>
                                  <a:rPr lang="en-US" sz="1300" i="0" smtClean="0">
                                    <a:solidFill>
                                      <a:schemeClr val="bg2"/>
                                    </a:solidFill>
                                    <a:latin typeface="Century Gothic" panose="020B0502020202020204" pitchFamily="34" charset="0"/>
                                  </a:rPr>
                                  <m:t> </m:t>
                                </m:r>
                                <m:r>
                                  <m:rPr>
                                    <m:nor/>
                                  </m:rPr>
                                  <a:rPr lang="en-US" sz="1300" i="0" smtClean="0">
                                    <a:solidFill>
                                      <a:schemeClr val="bg2"/>
                                    </a:solidFill>
                                    <a:latin typeface="Century Gothic" panose="020B0502020202020204" pitchFamily="34" charset="0"/>
                                  </a:rPr>
                                  <m:t>Cost</m:t>
                                </m:r>
                              </m:num>
                              <m:den>
                                <m:r>
                                  <m:rPr>
                                    <m:nor/>
                                  </m:rPr>
                                  <a:rPr lang="en-US" sz="1300" i="0" smtClean="0">
                                    <a:solidFill>
                                      <a:schemeClr val="bg2"/>
                                    </a:solidFill>
                                    <a:latin typeface="Century Gothic" panose="020B0502020202020204" pitchFamily="34" charset="0"/>
                                  </a:rPr>
                                  <m:t>Price</m:t>
                                </m:r>
                                <m:r>
                                  <m:rPr>
                                    <m:nor/>
                                  </m:rPr>
                                  <a:rPr lang="en-US" sz="1300" i="0" smtClean="0">
                                    <a:solidFill>
                                      <a:schemeClr val="bg2"/>
                                    </a:solidFill>
                                    <a:latin typeface="Century Gothic" panose="020B0502020202020204" pitchFamily="34" charset="0"/>
                                  </a:rPr>
                                  <m:t> −</m:t>
                                </m:r>
                                <m:r>
                                  <m:rPr>
                                    <m:nor/>
                                  </m:rPr>
                                  <a:rPr lang="en-US" sz="1300" i="0" smtClean="0">
                                    <a:solidFill>
                                      <a:schemeClr val="bg2"/>
                                    </a:solidFill>
                                    <a:latin typeface="Century Gothic" panose="020B0502020202020204" pitchFamily="34" charset="0"/>
                                  </a:rPr>
                                  <m:t>Variable</m:t>
                                </m:r>
                                <m:r>
                                  <m:rPr>
                                    <m:nor/>
                                  </m:rPr>
                                  <a:rPr lang="en-US" sz="1300" i="0" smtClean="0">
                                    <a:solidFill>
                                      <a:schemeClr val="bg2"/>
                                    </a:solidFill>
                                    <a:latin typeface="Century Gothic" panose="020B0502020202020204" pitchFamily="34" charset="0"/>
                                  </a:rPr>
                                  <m:t> </m:t>
                                </m:r>
                                <m:r>
                                  <m:rPr>
                                    <m:nor/>
                                  </m:rPr>
                                  <a:rPr lang="en-US" sz="1300" i="0" smtClean="0">
                                    <a:solidFill>
                                      <a:schemeClr val="bg2"/>
                                    </a:solidFill>
                                    <a:latin typeface="Century Gothic" panose="020B0502020202020204" pitchFamily="34" charset="0"/>
                                  </a:rPr>
                                  <m:t>Cost</m:t>
                                </m:r>
                              </m:den>
                            </m:f>
                          </m:oMath>
                        </m:oMathPara>
                      </a14:m>
                      <a:endParaRPr lang="en-US" sz="1300" dirty="0">
                        <a:solidFill>
                          <a:schemeClr val="bg2"/>
                        </a:solidFill>
                        <a:latin typeface="Century Gothic" panose="020B0502020202020204" pitchFamily="34" charset="0"/>
                      </a:endParaRPr>
                    </a:p>
                  </p:txBody>
                </p:sp>
              </mc:Choice>
              <mc:Fallback xmlns="">
                <p:sp>
                  <p:nvSpPr>
                    <p:cNvPr id="59" name="Rectangle 58">
                      <a:extLst>
                        <a:ext uri="{FF2B5EF4-FFF2-40B4-BE49-F238E27FC236}">
                          <a16:creationId xmlns:a16="http://schemas.microsoft.com/office/drawing/2014/main" id="{338A16D4-0AC2-4399-8026-50C245DA2C84}"/>
                        </a:ext>
                      </a:extLst>
                    </p:cNvPr>
                    <p:cNvSpPr>
                      <a:spLocks noRot="1" noChangeAspect="1" noMove="1" noResize="1" noEditPoints="1" noAdjustHandles="1" noChangeArrowheads="1" noChangeShapeType="1" noTextEdit="1"/>
                    </p:cNvSpPr>
                    <p:nvPr/>
                  </p:nvSpPr>
                  <p:spPr>
                    <a:xfrm>
                      <a:off x="803347" y="2431742"/>
                      <a:ext cx="2304978" cy="1227234"/>
                    </a:xfrm>
                    <a:prstGeom prst="rect">
                      <a:avLst/>
                    </a:prstGeom>
                    <a:blipFill>
                      <a:blip r:embed="rId6"/>
                      <a:stretch>
                        <a:fillRect/>
                      </a:stretch>
                    </a:blipFill>
                    <a:ln>
                      <a:noFill/>
                    </a:ln>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77C226AD-9303-4279-A9C0-577244600CF8}"/>
                  </a:ext>
                </a:extLst>
              </p:cNvPr>
              <p:cNvGrpSpPr/>
              <p:nvPr/>
            </p:nvGrpSpPr>
            <p:grpSpPr>
              <a:xfrm>
                <a:off x="3471308" y="4045644"/>
                <a:ext cx="3869327" cy="2080102"/>
                <a:chOff x="711200" y="1670744"/>
                <a:chExt cx="2489272" cy="2080102"/>
              </a:xfrm>
            </p:grpSpPr>
            <p:sp>
              <p:nvSpPr>
                <p:cNvPr id="54" name="Rectangle: Rounded Corners 53">
                  <a:extLst>
                    <a:ext uri="{FF2B5EF4-FFF2-40B4-BE49-F238E27FC236}">
                      <a16:creationId xmlns:a16="http://schemas.microsoft.com/office/drawing/2014/main" id="{7E2FAD83-54A3-4883-A127-9AD00903D91D}"/>
                    </a:ext>
                  </a:extLst>
                </p:cNvPr>
                <p:cNvSpPr/>
                <p:nvPr/>
              </p:nvSpPr>
              <p:spPr>
                <a:xfrm>
                  <a:off x="711200" y="1670744"/>
                  <a:ext cx="2489272" cy="2080102"/>
                </a:xfrm>
                <a:prstGeom prst="roundRect">
                  <a:avLst>
                    <a:gd name="adj" fmla="val 6498"/>
                  </a:avLst>
                </a:prstGeom>
                <a:solidFill>
                  <a:schemeClr val="bg1"/>
                </a:solidFill>
                <a:ln w="9525">
                  <a:solidFill>
                    <a:srgbClr val="81ABC6"/>
                  </a:solidFill>
                  <a:prstDash val="sysDot"/>
                </a:ln>
              </p:spPr>
              <p:style>
                <a:lnRef idx="1">
                  <a:schemeClr val="accent1"/>
                </a:lnRef>
                <a:fillRef idx="0">
                  <a:schemeClr val="accent1"/>
                </a:fillRef>
                <a:effectRef idx="0">
                  <a:schemeClr val="accent1"/>
                </a:effectRef>
                <a:fontRef idx="minor">
                  <a:schemeClr val="tx1"/>
                </a:fontRef>
              </p:style>
              <p:txBody>
                <a:bodyPr bIns="457200" rtlCol="0" anchor="ctr"/>
                <a:lstStyle/>
                <a:p>
                  <a:pPr algn="ctr"/>
                  <a:endParaRPr lang="en-US" sz="1300" dirty="0">
                    <a:latin typeface="Century Gothic" panose="020B0502020202020204" pitchFamily="34" charset="0"/>
                  </a:endParaRPr>
                </a:p>
              </p:txBody>
            </p:sp>
            <p:sp>
              <p:nvSpPr>
                <p:cNvPr id="55" name="Rectangle: Top Corners Rounded 54">
                  <a:extLst>
                    <a:ext uri="{FF2B5EF4-FFF2-40B4-BE49-F238E27FC236}">
                      <a16:creationId xmlns:a16="http://schemas.microsoft.com/office/drawing/2014/main" id="{F5F26D5F-E8A0-4C56-BEFC-5240D07DBD56}"/>
                    </a:ext>
                  </a:extLst>
                </p:cNvPr>
                <p:cNvSpPr/>
                <p:nvPr/>
              </p:nvSpPr>
              <p:spPr>
                <a:xfrm>
                  <a:off x="770482" y="1772344"/>
                  <a:ext cx="2370707" cy="659706"/>
                </a:xfrm>
                <a:prstGeom prst="round2SameRect">
                  <a:avLst>
                    <a:gd name="adj1" fmla="val 9473"/>
                    <a:gd name="adj2" fmla="val 0"/>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solidFill>
                      <a:latin typeface="Century Gothic" panose="020B0502020202020204" pitchFamily="34" charset="0"/>
                    </a:rPr>
                    <a:t>Breakeven Point in Price</a:t>
                  </a: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D1BD187B-7D28-4F4A-B0A8-4237AFBC154F}"/>
                        </a:ext>
                      </a:extLst>
                    </p:cNvPr>
                    <p:cNvSpPr/>
                    <p:nvPr/>
                  </p:nvSpPr>
                  <p:spPr>
                    <a:xfrm>
                      <a:off x="803347" y="2431742"/>
                      <a:ext cx="2304978" cy="1227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f>
                            <m:fPr>
                              <m:ctrlPr>
                                <a:rPr lang="en-US" sz="1300" i="1" smtClean="0">
                                  <a:solidFill>
                                    <a:schemeClr val="bg2"/>
                                  </a:solidFill>
                                  <a:latin typeface="Cambria Math" panose="02040503050406030204" pitchFamily="18" charset="0"/>
                                </a:rPr>
                              </m:ctrlPr>
                            </m:fPr>
                            <m:num>
                              <m:r>
                                <m:rPr>
                                  <m:nor/>
                                </m:rPr>
                                <a:rPr lang="en-US" sz="1300" b="0" i="0" smtClean="0">
                                  <a:solidFill>
                                    <a:schemeClr val="bg2"/>
                                  </a:solidFill>
                                  <a:latin typeface="Century Gothic" panose="020B0502020202020204" pitchFamily="34" charset="0"/>
                                </a:rPr>
                                <m:t>Total</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Fixed</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Cost</m:t>
                              </m:r>
                            </m:num>
                            <m:den>
                              <m:r>
                                <m:rPr>
                                  <m:nor/>
                                </m:rPr>
                                <a:rPr lang="en-US" sz="1300" b="0" i="0" smtClean="0">
                                  <a:solidFill>
                                    <a:schemeClr val="bg2"/>
                                  </a:solidFill>
                                  <a:latin typeface="Century Gothic" panose="020B0502020202020204" pitchFamily="34" charset="0"/>
                                </a:rPr>
                                <m:t>Production</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Unit</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Volume</m:t>
                              </m:r>
                            </m:den>
                          </m:f>
                        </m:oMath>
                      </a14:m>
                      <a:r>
                        <a:rPr lang="en-US" sz="1300" dirty="0">
                          <a:solidFill>
                            <a:schemeClr val="bg2"/>
                          </a:solidFill>
                          <a:latin typeface="Century Gothic" panose="020B0502020202020204" pitchFamily="34" charset="0"/>
                        </a:rPr>
                        <a:t> + VC/unit</a:t>
                      </a:r>
                    </a:p>
                  </p:txBody>
                </p:sp>
              </mc:Choice>
              <mc:Fallback xmlns="">
                <p:sp>
                  <p:nvSpPr>
                    <p:cNvPr id="56" name="Rectangle 55">
                      <a:extLst>
                        <a:ext uri="{FF2B5EF4-FFF2-40B4-BE49-F238E27FC236}">
                          <a16:creationId xmlns:a16="http://schemas.microsoft.com/office/drawing/2014/main" id="{D1BD187B-7D28-4F4A-B0A8-4237AFBC154F}"/>
                        </a:ext>
                      </a:extLst>
                    </p:cNvPr>
                    <p:cNvSpPr>
                      <a:spLocks noRot="1" noChangeAspect="1" noMove="1" noResize="1" noEditPoints="1" noAdjustHandles="1" noChangeArrowheads="1" noChangeShapeType="1" noTextEdit="1"/>
                    </p:cNvSpPr>
                    <p:nvPr/>
                  </p:nvSpPr>
                  <p:spPr>
                    <a:xfrm>
                      <a:off x="803347" y="2431742"/>
                      <a:ext cx="2304978" cy="1227234"/>
                    </a:xfrm>
                    <a:prstGeom prst="rect">
                      <a:avLst/>
                    </a:prstGeom>
                    <a:blipFill>
                      <a:blip r:embed="rId7"/>
                      <a:stretch>
                        <a:fillRect/>
                      </a:stretch>
                    </a:blipFill>
                    <a:ln>
                      <a:noFill/>
                    </a:ln>
                  </p:spPr>
                  <p:txBody>
                    <a:bodyPr/>
                    <a:lstStyle/>
                    <a:p>
                      <a:r>
                        <a:rPr lang="en-US">
                          <a:noFill/>
                        </a:rPr>
                        <a:t> </a:t>
                      </a:r>
                    </a:p>
                  </p:txBody>
                </p:sp>
              </mc:Fallback>
            </mc:AlternateContent>
          </p:grpSp>
          <p:grpSp>
            <p:nvGrpSpPr>
              <p:cNvPr id="50" name="Group 49">
                <a:extLst>
                  <a:ext uri="{FF2B5EF4-FFF2-40B4-BE49-F238E27FC236}">
                    <a16:creationId xmlns:a16="http://schemas.microsoft.com/office/drawing/2014/main" id="{628CA38D-F2AC-4F3E-9A92-836DC46E66AF}"/>
                  </a:ext>
                </a:extLst>
              </p:cNvPr>
              <p:cNvGrpSpPr/>
              <p:nvPr/>
            </p:nvGrpSpPr>
            <p:grpSpPr>
              <a:xfrm>
                <a:off x="7611472" y="4045644"/>
                <a:ext cx="3869327" cy="2080102"/>
                <a:chOff x="711200" y="1670744"/>
                <a:chExt cx="2489272" cy="2080102"/>
              </a:xfrm>
            </p:grpSpPr>
            <p:sp>
              <p:nvSpPr>
                <p:cNvPr id="51" name="Rectangle: Rounded Corners 50">
                  <a:extLst>
                    <a:ext uri="{FF2B5EF4-FFF2-40B4-BE49-F238E27FC236}">
                      <a16:creationId xmlns:a16="http://schemas.microsoft.com/office/drawing/2014/main" id="{EFF7D415-D685-446B-ADB4-E4174CA740BF}"/>
                    </a:ext>
                  </a:extLst>
                </p:cNvPr>
                <p:cNvSpPr/>
                <p:nvPr/>
              </p:nvSpPr>
              <p:spPr>
                <a:xfrm>
                  <a:off x="711200" y="1670744"/>
                  <a:ext cx="2489272" cy="2080102"/>
                </a:xfrm>
                <a:prstGeom prst="roundRect">
                  <a:avLst>
                    <a:gd name="adj" fmla="val 6498"/>
                  </a:avLst>
                </a:prstGeom>
                <a:solidFill>
                  <a:schemeClr val="bg1"/>
                </a:solidFill>
                <a:ln w="9525">
                  <a:solidFill>
                    <a:srgbClr val="81ABC6"/>
                  </a:solidFill>
                  <a:prstDash val="sysDot"/>
                </a:ln>
              </p:spPr>
              <p:style>
                <a:lnRef idx="1">
                  <a:schemeClr val="accent1"/>
                </a:lnRef>
                <a:fillRef idx="0">
                  <a:schemeClr val="accent1"/>
                </a:fillRef>
                <a:effectRef idx="0">
                  <a:schemeClr val="accent1"/>
                </a:effectRef>
                <a:fontRef idx="minor">
                  <a:schemeClr val="tx1"/>
                </a:fontRef>
              </p:style>
              <p:txBody>
                <a:bodyPr bIns="457200" rtlCol="0" anchor="ctr"/>
                <a:lstStyle/>
                <a:p>
                  <a:pPr algn="ctr"/>
                  <a:endParaRPr lang="en-US" sz="1300" dirty="0">
                    <a:latin typeface="Century Gothic" panose="020B0502020202020204" pitchFamily="34" charset="0"/>
                  </a:endParaRPr>
                </a:p>
              </p:txBody>
            </p:sp>
            <p:sp>
              <p:nvSpPr>
                <p:cNvPr id="52" name="Rectangle: Top Corners Rounded 51">
                  <a:extLst>
                    <a:ext uri="{FF2B5EF4-FFF2-40B4-BE49-F238E27FC236}">
                      <a16:creationId xmlns:a16="http://schemas.microsoft.com/office/drawing/2014/main" id="{E8F4B025-0698-4061-BB2C-3199FD289E34}"/>
                    </a:ext>
                  </a:extLst>
                </p:cNvPr>
                <p:cNvSpPr/>
                <p:nvPr/>
              </p:nvSpPr>
              <p:spPr>
                <a:xfrm>
                  <a:off x="770480" y="1772344"/>
                  <a:ext cx="2370711" cy="659706"/>
                </a:xfrm>
                <a:prstGeom prst="round2SameRect">
                  <a:avLst>
                    <a:gd name="adj1" fmla="val 9473"/>
                    <a:gd name="adj2" fmla="val 0"/>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solidFill>
                      <a:latin typeface="Century Gothic" panose="020B0502020202020204" pitchFamily="34" charset="0"/>
                    </a:rPr>
                    <a:t>Compound Annual Growth Rate</a:t>
                  </a:r>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DE1106C3-0A76-4DCD-BDCA-DB6DC4EB6DEC}"/>
                        </a:ext>
                      </a:extLst>
                    </p:cNvPr>
                    <p:cNvSpPr/>
                    <p:nvPr/>
                  </p:nvSpPr>
                  <p:spPr>
                    <a:xfrm>
                      <a:off x="803347" y="2431742"/>
                      <a:ext cx="2304978" cy="1227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centerGroup"/>
                          </m:oMathParaPr>
                          <m:oMath xmlns:m="http://schemas.openxmlformats.org/officeDocument/2006/math">
                            <m:f>
                              <m:fPr>
                                <m:ctrlPr>
                                  <a:rPr lang="en-US" sz="1300" i="1" smtClean="0">
                                    <a:solidFill>
                                      <a:schemeClr val="bg2"/>
                                    </a:solidFill>
                                    <a:latin typeface="Cambria Math" panose="02040503050406030204" pitchFamily="18" charset="0"/>
                                  </a:rPr>
                                </m:ctrlPr>
                              </m:fPr>
                              <m:num>
                                <m:r>
                                  <m:rPr>
                                    <m:nor/>
                                  </m:rPr>
                                  <a:rPr lang="en-US" sz="1300" b="0" i="0" smtClean="0">
                                    <a:solidFill>
                                      <a:schemeClr val="bg2"/>
                                    </a:solidFill>
                                    <a:latin typeface="Century Gothic" panose="020B0502020202020204" pitchFamily="34" charset="0"/>
                                  </a:rPr>
                                  <m:t>Final</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Value</m:t>
                                </m:r>
                              </m:num>
                              <m:den>
                                <m:r>
                                  <m:rPr>
                                    <m:nor/>
                                  </m:rPr>
                                  <a:rPr lang="en-US" sz="1300" b="0" i="0" smtClean="0">
                                    <a:solidFill>
                                      <a:schemeClr val="bg2"/>
                                    </a:solidFill>
                                    <a:latin typeface="Century Gothic" panose="020B0502020202020204" pitchFamily="34" charset="0"/>
                                  </a:rPr>
                                  <m:t>Initial</m:t>
                                </m:r>
                                <m:r>
                                  <m:rPr>
                                    <m:nor/>
                                  </m:rPr>
                                  <a:rPr lang="en-US" sz="1300" b="0" i="0" smtClean="0">
                                    <a:solidFill>
                                      <a:schemeClr val="bg2"/>
                                    </a:solidFill>
                                    <a:latin typeface="Century Gothic" panose="020B0502020202020204" pitchFamily="34" charset="0"/>
                                  </a:rPr>
                                  <m:t> </m:t>
                                </m:r>
                                <m:r>
                                  <m:rPr>
                                    <m:nor/>
                                  </m:rPr>
                                  <a:rPr lang="en-US" sz="1300" b="0" i="0" smtClean="0">
                                    <a:solidFill>
                                      <a:schemeClr val="bg2"/>
                                    </a:solidFill>
                                    <a:latin typeface="Century Gothic" panose="020B0502020202020204" pitchFamily="34" charset="0"/>
                                  </a:rPr>
                                  <m:t>Value</m:t>
                                </m:r>
                              </m:den>
                            </m:f>
                          </m:oMath>
                        </m:oMathPara>
                      </a14:m>
                      <a:endParaRPr lang="en-US" sz="1300" dirty="0">
                        <a:solidFill>
                          <a:schemeClr val="bg2"/>
                        </a:solidFill>
                        <a:latin typeface="Century Gothic" panose="020B0502020202020204" pitchFamily="34" charset="0"/>
                      </a:endParaRPr>
                    </a:p>
                    <a:p>
                      <a:pPr algn="ctr">
                        <a:spcAft>
                          <a:spcPts val="1200"/>
                        </a:spcAft>
                      </a:pPr>
                      <a:r>
                        <a:rPr lang="en-US" sz="1300" dirty="0">
                          <a:solidFill>
                            <a:schemeClr val="bg2"/>
                          </a:solidFill>
                          <a:latin typeface="Century Gothic" panose="020B0502020202020204" pitchFamily="34" charset="0"/>
                        </a:rPr>
                        <a:t>Raise result to the power of 1 divided by the number of years</a:t>
                      </a:r>
                    </a:p>
                  </p:txBody>
                </p:sp>
              </mc:Choice>
              <mc:Fallback xmlns="">
                <p:sp>
                  <p:nvSpPr>
                    <p:cNvPr id="53" name="Rectangle 52">
                      <a:extLst>
                        <a:ext uri="{FF2B5EF4-FFF2-40B4-BE49-F238E27FC236}">
                          <a16:creationId xmlns:a16="http://schemas.microsoft.com/office/drawing/2014/main" id="{DE1106C3-0A76-4DCD-BDCA-DB6DC4EB6DEC}"/>
                        </a:ext>
                      </a:extLst>
                    </p:cNvPr>
                    <p:cNvSpPr>
                      <a:spLocks noRot="1" noChangeAspect="1" noMove="1" noResize="1" noEditPoints="1" noAdjustHandles="1" noChangeArrowheads="1" noChangeShapeType="1" noTextEdit="1"/>
                    </p:cNvSpPr>
                    <p:nvPr/>
                  </p:nvSpPr>
                  <p:spPr>
                    <a:xfrm>
                      <a:off x="803347" y="2431742"/>
                      <a:ext cx="2304978" cy="1227234"/>
                    </a:xfrm>
                    <a:prstGeom prst="rect">
                      <a:avLst/>
                    </a:prstGeom>
                    <a:blipFill>
                      <a:blip r:embed="rId8"/>
                      <a:stretch>
                        <a:fillRect/>
                      </a:stretch>
                    </a:blipFill>
                    <a:ln>
                      <a:noFill/>
                    </a:ln>
                  </p:spPr>
                  <p:txBody>
                    <a:bodyPr/>
                    <a:lstStyle/>
                    <a:p>
                      <a:r>
                        <a:rPr lang="en-US">
                          <a:noFill/>
                        </a:rPr>
                        <a:t> </a:t>
                      </a:r>
                    </a:p>
                  </p:txBody>
                </p:sp>
              </mc:Fallback>
            </mc:AlternateContent>
          </p:grpSp>
        </p:grpSp>
        <p:sp>
          <p:nvSpPr>
            <p:cNvPr id="65" name="Titel 1">
              <a:extLst>
                <a:ext uri="{FF2B5EF4-FFF2-40B4-BE49-F238E27FC236}">
                  <a16:creationId xmlns:a16="http://schemas.microsoft.com/office/drawing/2014/main" id="{A360414F-F9D4-4C48-961B-7EA013EA7A74}"/>
                </a:ext>
              </a:extLst>
            </p:cNvPr>
            <p:cNvSpPr txBox="1">
              <a:spLocks/>
            </p:cNvSpPr>
            <p:nvPr/>
          </p:nvSpPr>
          <p:spPr>
            <a:xfrm>
              <a:off x="3731227" y="576516"/>
              <a:ext cx="4729546"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pPr algn="ctr"/>
              <a:r>
                <a:rPr lang="en-US" dirty="0"/>
                <a:t>FORMULAS</a:t>
              </a:r>
            </a:p>
          </p:txBody>
        </p:sp>
      </p:grpSp>
    </p:spTree>
    <p:extLst>
      <p:ext uri="{BB962C8B-B14F-4D97-AF65-F5344CB8AC3E}">
        <p14:creationId xmlns:p14="http://schemas.microsoft.com/office/powerpoint/2010/main" val="4094501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5A60F8-A8D4-4C75-BB85-F9BAE93D6FCC}"/>
              </a:ext>
            </a:extLst>
          </p:cNvPr>
          <p:cNvSpPr/>
          <p:nvPr/>
        </p:nvSpPr>
        <p:spPr>
          <a:xfrm>
            <a:off x="-1054100" y="10528921"/>
            <a:ext cx="6096000" cy="1097929"/>
          </a:xfrm>
          <a:prstGeom prst="rect">
            <a:avLst/>
          </a:prstGeom>
        </p:spPr>
        <p:txBody>
          <a:bodyPr>
            <a:spAutoFit/>
          </a:bodyPr>
          <a:lstStyle/>
          <a:p>
            <a:pPr>
              <a:lnSpc>
                <a:spcPts val="1700"/>
              </a:lnSpc>
              <a:spcAft>
                <a:spcPts val="600"/>
              </a:spcAft>
            </a:pPr>
            <a:r>
              <a:rPr lang="en-US" sz="1200" dirty="0">
                <a:solidFill>
                  <a:srgbClr val="33333F"/>
                </a:solidFill>
                <a:latin typeface="Century Gothic" panose="020B0502020202020204" pitchFamily="34" charset="0"/>
              </a:rPr>
              <a:t>Growing and Increasing Sales </a:t>
            </a:r>
          </a:p>
          <a:p>
            <a:pPr marL="342900" indent="-342900">
              <a:lnSpc>
                <a:spcPts val="1700"/>
              </a:lnSpc>
              <a:spcAft>
                <a:spcPts val="600"/>
              </a:spcAft>
              <a:buAutoNum type="arabicParenBoth"/>
            </a:pPr>
            <a:r>
              <a:rPr lang="en-US" sz="1200" dirty="0">
                <a:solidFill>
                  <a:srgbClr val="33333F"/>
                </a:solidFill>
                <a:latin typeface="Century Gothic" panose="020B0502020202020204" pitchFamily="34" charset="0"/>
              </a:rPr>
              <a:t>Learn about the company and its size, resources, and products. </a:t>
            </a:r>
          </a:p>
          <a:p>
            <a:pPr>
              <a:lnSpc>
                <a:spcPts val="1700"/>
              </a:lnSpc>
              <a:spcAft>
                <a:spcPts val="600"/>
              </a:spcAft>
            </a:pPr>
            <a:r>
              <a:rPr lang="en-US" sz="1200" dirty="0">
                <a:solidFill>
                  <a:srgbClr val="33333F"/>
                </a:solidFill>
                <a:latin typeface="Century Gothic" panose="020B0502020202020204" pitchFamily="34" charset="0"/>
              </a:rPr>
              <a:t>(2) Investigate the industry: Is it growing and how is the client growing compared with the industry? Are the client's prices in line with its competitors?</a:t>
            </a:r>
            <a:endParaRPr lang="en-US" sz="1200" dirty="0">
              <a:latin typeface="Century Gothic" panose="020B0502020202020204" pitchFamily="34" charset="0"/>
            </a:endParaRPr>
          </a:p>
        </p:txBody>
      </p:sp>
      <p:sp>
        <p:nvSpPr>
          <p:cNvPr id="8" name="Rectangle: Top Corners Rounded 7">
            <a:extLst>
              <a:ext uri="{FF2B5EF4-FFF2-40B4-BE49-F238E27FC236}">
                <a16:creationId xmlns:a16="http://schemas.microsoft.com/office/drawing/2014/main" id="{7D0508F9-FF12-48EF-8579-93406E099740}"/>
              </a:ext>
            </a:extLst>
          </p:cNvPr>
          <p:cNvSpPr/>
          <p:nvPr/>
        </p:nvSpPr>
        <p:spPr>
          <a:xfrm rot="16200000">
            <a:off x="6805613" y="-3469635"/>
            <a:ext cx="1609721" cy="9163052"/>
          </a:xfrm>
          <a:prstGeom prst="round2SameRect">
            <a:avLst>
              <a:gd name="adj1" fmla="val 15305"/>
              <a:gd name="adj2" fmla="val 0"/>
            </a:avLst>
          </a:prstGeom>
          <a:gradFill flip="none" rotWithShape="1">
            <a:gsLst>
              <a:gs pos="0">
                <a:schemeClr val="tx2">
                  <a:lumMod val="20000"/>
                  <a:lumOff val="80000"/>
                  <a:alpha val="0"/>
                </a:schemeClr>
              </a:gs>
              <a:gs pos="100000">
                <a:schemeClr val="tx2">
                  <a:lumMod val="40000"/>
                  <a:lumOff val="60000"/>
                  <a:alpha val="80000"/>
                </a:schemeClr>
              </a:gs>
            </a:gsLst>
            <a:lin ang="0" scaled="0"/>
            <a:tileRect/>
          </a:gradFill>
          <a:ln w="12700" cap="rnd">
            <a:noFill/>
            <a:prstDash val="sysDash"/>
            <a:round/>
            <a:headEnd type="triangle" w="med" len="med"/>
            <a:tailEnd type="triangle" w="med" len="med"/>
          </a:ln>
          <a:effectLst/>
        </p:spPr>
        <p:txBody>
          <a:bodyPr rot="0" spcFirstLastPara="0" vertOverflow="overflow" horzOverflow="overflow" vert="horz" wrap="square" lIns="35966" tIns="35966" rIns="35966" bIns="35966" numCol="1" spcCol="0" rtlCol="0" fromWordArt="0" anchor="ctr" anchorCtr="0" forceAA="0" compatLnSpc="1">
            <a:prstTxWarp prst="textNoShape">
              <a:avLst/>
            </a:prstTxWarp>
            <a:noAutofit/>
          </a:bodyPr>
          <a:lstStyle/>
          <a:p>
            <a:pPr algn="ctr" defTabSz="913561" hangingPunct="0">
              <a:lnSpc>
                <a:spcPct val="90000"/>
              </a:lnSpc>
              <a:spcBef>
                <a:spcPts val="999"/>
              </a:spcBef>
              <a:tabLst>
                <a:tab pos="647104" algn="l"/>
                <a:tab pos="1306899" algn="l"/>
                <a:tab pos="1966690" algn="l"/>
              </a:tabLst>
            </a:pPr>
            <a:endParaRPr lang="en-US" sz="1398" kern="0">
              <a:solidFill>
                <a:srgbClr val="FFFFFF"/>
              </a:solidFill>
              <a:latin typeface="Bebas Neue"/>
            </a:endParaRPr>
          </a:p>
        </p:txBody>
      </p:sp>
      <p:sp>
        <p:nvSpPr>
          <p:cNvPr id="11" name="Rectangle: Top Corners Rounded 10">
            <a:extLst>
              <a:ext uri="{FF2B5EF4-FFF2-40B4-BE49-F238E27FC236}">
                <a16:creationId xmlns:a16="http://schemas.microsoft.com/office/drawing/2014/main" id="{5D156FE0-25F7-4853-B45A-64864F350067}"/>
              </a:ext>
            </a:extLst>
          </p:cNvPr>
          <p:cNvSpPr/>
          <p:nvPr/>
        </p:nvSpPr>
        <p:spPr>
          <a:xfrm rot="16200000">
            <a:off x="6881335" y="-1773673"/>
            <a:ext cx="1458277" cy="9163052"/>
          </a:xfrm>
          <a:prstGeom prst="round2SameRect">
            <a:avLst>
              <a:gd name="adj1" fmla="val 17413"/>
              <a:gd name="adj2" fmla="val 0"/>
            </a:avLst>
          </a:prstGeom>
          <a:gradFill flip="none" rotWithShape="1">
            <a:gsLst>
              <a:gs pos="0">
                <a:schemeClr val="tx2">
                  <a:lumMod val="20000"/>
                  <a:lumOff val="80000"/>
                  <a:alpha val="0"/>
                </a:schemeClr>
              </a:gs>
              <a:gs pos="100000">
                <a:schemeClr val="tx2">
                  <a:lumMod val="40000"/>
                  <a:lumOff val="60000"/>
                  <a:alpha val="80000"/>
                </a:schemeClr>
              </a:gs>
            </a:gsLst>
            <a:lin ang="0" scaled="0"/>
            <a:tileRect/>
          </a:gradFill>
          <a:ln w="12700" cap="rnd">
            <a:noFill/>
            <a:prstDash val="sysDash"/>
            <a:round/>
            <a:headEnd type="triangle" w="med" len="med"/>
            <a:tailEnd type="triangle" w="med" len="med"/>
          </a:ln>
          <a:effectLst/>
        </p:spPr>
        <p:txBody>
          <a:bodyPr rot="0" spcFirstLastPara="0" vertOverflow="overflow" horzOverflow="overflow" vert="horz" wrap="square" lIns="35966" tIns="35966" rIns="35966" bIns="35966" numCol="1" spcCol="0" rtlCol="0" fromWordArt="0" anchor="ctr" anchorCtr="0" forceAA="0" compatLnSpc="1">
            <a:prstTxWarp prst="textNoShape">
              <a:avLst/>
            </a:prstTxWarp>
            <a:noAutofit/>
          </a:bodyPr>
          <a:lstStyle/>
          <a:p>
            <a:pPr algn="ctr" defTabSz="913561" hangingPunct="0">
              <a:lnSpc>
                <a:spcPct val="90000"/>
              </a:lnSpc>
              <a:spcBef>
                <a:spcPts val="999"/>
              </a:spcBef>
              <a:tabLst>
                <a:tab pos="647104" algn="l"/>
                <a:tab pos="1306899" algn="l"/>
                <a:tab pos="1966690" algn="l"/>
              </a:tabLst>
            </a:pPr>
            <a:endParaRPr lang="en-US" sz="1398" kern="0">
              <a:solidFill>
                <a:srgbClr val="FFFFFF"/>
              </a:solidFill>
              <a:latin typeface="Bebas Neue"/>
            </a:endParaRPr>
          </a:p>
        </p:txBody>
      </p:sp>
      <p:sp>
        <p:nvSpPr>
          <p:cNvPr id="15" name="Rectangle: Top Corners Rounded 14">
            <a:extLst>
              <a:ext uri="{FF2B5EF4-FFF2-40B4-BE49-F238E27FC236}">
                <a16:creationId xmlns:a16="http://schemas.microsoft.com/office/drawing/2014/main" id="{3488CEF1-7D1C-4AC9-BD03-240204A3D67A}"/>
              </a:ext>
            </a:extLst>
          </p:cNvPr>
          <p:cNvSpPr/>
          <p:nvPr/>
        </p:nvSpPr>
        <p:spPr>
          <a:xfrm rot="16200000">
            <a:off x="6974873" y="-246971"/>
            <a:ext cx="1271202" cy="9163052"/>
          </a:xfrm>
          <a:prstGeom prst="round2SameRect">
            <a:avLst>
              <a:gd name="adj1" fmla="val 17291"/>
              <a:gd name="adj2" fmla="val 0"/>
            </a:avLst>
          </a:prstGeom>
          <a:gradFill flip="none" rotWithShape="1">
            <a:gsLst>
              <a:gs pos="0">
                <a:schemeClr val="tx2">
                  <a:lumMod val="20000"/>
                  <a:lumOff val="80000"/>
                  <a:alpha val="0"/>
                </a:schemeClr>
              </a:gs>
              <a:gs pos="100000">
                <a:schemeClr val="tx2">
                  <a:lumMod val="40000"/>
                  <a:lumOff val="60000"/>
                  <a:alpha val="80000"/>
                </a:schemeClr>
              </a:gs>
            </a:gsLst>
            <a:lin ang="0" scaled="0"/>
            <a:tileRect/>
          </a:gradFill>
          <a:ln w="12700" cap="rnd">
            <a:noFill/>
            <a:prstDash val="sysDash"/>
            <a:round/>
            <a:headEnd type="triangle" w="med" len="med"/>
            <a:tailEnd type="triangle" w="med" len="med"/>
          </a:ln>
          <a:effectLst/>
        </p:spPr>
        <p:txBody>
          <a:bodyPr rot="0" spcFirstLastPara="0" vertOverflow="overflow" horzOverflow="overflow" vert="horz" wrap="square" lIns="35966" tIns="35966" rIns="35966" bIns="35966" numCol="1" spcCol="0" rtlCol="0" fromWordArt="0" anchor="ctr" anchorCtr="0" forceAA="0" compatLnSpc="1">
            <a:prstTxWarp prst="textNoShape">
              <a:avLst/>
            </a:prstTxWarp>
            <a:noAutofit/>
          </a:bodyPr>
          <a:lstStyle/>
          <a:p>
            <a:pPr algn="ctr" defTabSz="913561" hangingPunct="0">
              <a:lnSpc>
                <a:spcPct val="90000"/>
              </a:lnSpc>
              <a:spcBef>
                <a:spcPts val="999"/>
              </a:spcBef>
              <a:tabLst>
                <a:tab pos="647104" algn="l"/>
                <a:tab pos="1306899" algn="l"/>
                <a:tab pos="1966690" algn="l"/>
              </a:tabLst>
            </a:pPr>
            <a:endParaRPr lang="en-US" sz="1398" kern="0">
              <a:solidFill>
                <a:srgbClr val="FFFFFF"/>
              </a:solidFill>
              <a:latin typeface="Bebas Neue"/>
            </a:endParaRPr>
          </a:p>
        </p:txBody>
      </p:sp>
      <p:sp>
        <p:nvSpPr>
          <p:cNvPr id="18" name="Rectangle: Top Corners Rounded 17">
            <a:extLst>
              <a:ext uri="{FF2B5EF4-FFF2-40B4-BE49-F238E27FC236}">
                <a16:creationId xmlns:a16="http://schemas.microsoft.com/office/drawing/2014/main" id="{AA74DA88-3998-46BB-BFB6-4254C02DB430}"/>
              </a:ext>
            </a:extLst>
          </p:cNvPr>
          <p:cNvSpPr/>
          <p:nvPr/>
        </p:nvSpPr>
        <p:spPr>
          <a:xfrm rot="16200000">
            <a:off x="6901048" y="1260020"/>
            <a:ext cx="1418850" cy="9163050"/>
          </a:xfrm>
          <a:prstGeom prst="round2SameRect">
            <a:avLst>
              <a:gd name="adj1" fmla="val 17617"/>
              <a:gd name="adj2" fmla="val 0"/>
            </a:avLst>
          </a:prstGeom>
          <a:gradFill flip="none" rotWithShape="1">
            <a:gsLst>
              <a:gs pos="0">
                <a:schemeClr val="tx2">
                  <a:lumMod val="20000"/>
                  <a:lumOff val="80000"/>
                  <a:alpha val="0"/>
                </a:schemeClr>
              </a:gs>
              <a:gs pos="100000">
                <a:schemeClr val="tx2">
                  <a:lumMod val="40000"/>
                  <a:lumOff val="60000"/>
                  <a:alpha val="80000"/>
                </a:schemeClr>
              </a:gs>
            </a:gsLst>
            <a:lin ang="0" scaled="0"/>
            <a:tileRect/>
          </a:gradFill>
          <a:ln w="12700" cap="rnd">
            <a:noFill/>
            <a:prstDash val="sysDash"/>
            <a:round/>
            <a:headEnd type="triangle" w="med" len="med"/>
            <a:tailEnd type="triangle" w="med" len="med"/>
          </a:ln>
          <a:effectLst/>
        </p:spPr>
        <p:txBody>
          <a:bodyPr rot="0" spcFirstLastPara="0" vertOverflow="overflow" horzOverflow="overflow" vert="horz" wrap="square" lIns="35966" tIns="35966" rIns="35966" bIns="35966" numCol="1" spcCol="0" rtlCol="0" fromWordArt="0" anchor="ctr" anchorCtr="0" forceAA="0" compatLnSpc="1">
            <a:prstTxWarp prst="textNoShape">
              <a:avLst/>
            </a:prstTxWarp>
            <a:noAutofit/>
          </a:bodyPr>
          <a:lstStyle/>
          <a:p>
            <a:pPr algn="ctr" defTabSz="913561" hangingPunct="0">
              <a:lnSpc>
                <a:spcPct val="90000"/>
              </a:lnSpc>
              <a:spcBef>
                <a:spcPts val="999"/>
              </a:spcBef>
              <a:tabLst>
                <a:tab pos="647104" algn="l"/>
                <a:tab pos="1306899" algn="l"/>
                <a:tab pos="1966690" algn="l"/>
              </a:tabLst>
            </a:pPr>
            <a:endParaRPr lang="en-US" sz="1398" kern="0">
              <a:solidFill>
                <a:srgbClr val="FFFFFF"/>
              </a:solidFill>
              <a:latin typeface="Bebas Neue"/>
            </a:endParaRPr>
          </a:p>
        </p:txBody>
      </p:sp>
      <p:sp>
        <p:nvSpPr>
          <p:cNvPr id="38" name="TextBox 37">
            <a:extLst>
              <a:ext uri="{FF2B5EF4-FFF2-40B4-BE49-F238E27FC236}">
                <a16:creationId xmlns:a16="http://schemas.microsoft.com/office/drawing/2014/main" id="{8B902BDA-5634-40D7-849E-AA2C3B712999}"/>
              </a:ext>
            </a:extLst>
          </p:cNvPr>
          <p:cNvSpPr txBox="1"/>
          <p:nvPr/>
        </p:nvSpPr>
        <p:spPr>
          <a:xfrm>
            <a:off x="1715631" y="-17126"/>
            <a:ext cx="1097416" cy="2246769"/>
          </a:xfrm>
          <a:prstGeom prst="rect">
            <a:avLst/>
          </a:prstGeom>
          <a:noFill/>
        </p:spPr>
        <p:txBody>
          <a:bodyPr wrap="none" rIns="0" rtlCol="0" anchor="ctr" anchorCtr="0">
            <a:spAutoFit/>
          </a:bodyPr>
          <a:lstStyle/>
          <a:p>
            <a:pPr algn="r"/>
            <a:r>
              <a:rPr lang="en-US" sz="14000" b="1" dirty="0">
                <a:gradFill>
                  <a:gsLst>
                    <a:gs pos="12000">
                      <a:srgbClr val="ABC7D9"/>
                    </a:gs>
                    <a:gs pos="100000">
                      <a:schemeClr val="bg1">
                        <a:alpha val="96007"/>
                      </a:schemeClr>
                    </a:gs>
                    <a:gs pos="0">
                      <a:srgbClr val="578FB3"/>
                    </a:gs>
                  </a:gsLst>
                  <a:lin ang="5400000" scaled="0"/>
                </a:gradFill>
                <a:latin typeface="Century Gothic" panose="020B0502020202020204" pitchFamily="34" charset="0"/>
              </a:rPr>
              <a:t>1</a:t>
            </a:r>
          </a:p>
        </p:txBody>
      </p:sp>
      <p:sp>
        <p:nvSpPr>
          <p:cNvPr id="39" name="TextBox 38">
            <a:extLst>
              <a:ext uri="{FF2B5EF4-FFF2-40B4-BE49-F238E27FC236}">
                <a16:creationId xmlns:a16="http://schemas.microsoft.com/office/drawing/2014/main" id="{5E22AA9E-2DC7-4E43-8756-CBE8DBDD0621}"/>
              </a:ext>
            </a:extLst>
          </p:cNvPr>
          <p:cNvSpPr txBox="1"/>
          <p:nvPr/>
        </p:nvSpPr>
        <p:spPr>
          <a:xfrm>
            <a:off x="1715631" y="1684468"/>
            <a:ext cx="1097416" cy="2246769"/>
          </a:xfrm>
          <a:prstGeom prst="rect">
            <a:avLst/>
          </a:prstGeom>
          <a:noFill/>
        </p:spPr>
        <p:txBody>
          <a:bodyPr wrap="none" rIns="0" rtlCol="0" anchor="ctr" anchorCtr="0">
            <a:spAutoFit/>
          </a:bodyPr>
          <a:lstStyle/>
          <a:p>
            <a:pPr algn="r"/>
            <a:r>
              <a:rPr lang="en-US" sz="14000" b="1" dirty="0">
                <a:gradFill>
                  <a:gsLst>
                    <a:gs pos="12000">
                      <a:srgbClr val="ABC7D9"/>
                    </a:gs>
                    <a:gs pos="100000">
                      <a:schemeClr val="bg1">
                        <a:alpha val="96007"/>
                      </a:schemeClr>
                    </a:gs>
                    <a:gs pos="0">
                      <a:srgbClr val="578FB3"/>
                    </a:gs>
                  </a:gsLst>
                  <a:lin ang="5400000" scaled="0"/>
                </a:gradFill>
                <a:latin typeface="Century Gothic" panose="020B0502020202020204" pitchFamily="34" charset="0"/>
              </a:rPr>
              <a:t>2</a:t>
            </a:r>
          </a:p>
        </p:txBody>
      </p:sp>
      <p:sp>
        <p:nvSpPr>
          <p:cNvPr id="40" name="TextBox 39">
            <a:extLst>
              <a:ext uri="{FF2B5EF4-FFF2-40B4-BE49-F238E27FC236}">
                <a16:creationId xmlns:a16="http://schemas.microsoft.com/office/drawing/2014/main" id="{DD5044C1-05B5-406A-BD40-E8AA3C540891}"/>
              </a:ext>
            </a:extLst>
          </p:cNvPr>
          <p:cNvSpPr txBox="1"/>
          <p:nvPr/>
        </p:nvSpPr>
        <p:spPr>
          <a:xfrm>
            <a:off x="1715631" y="3211169"/>
            <a:ext cx="1097416" cy="2246769"/>
          </a:xfrm>
          <a:prstGeom prst="rect">
            <a:avLst/>
          </a:prstGeom>
          <a:noFill/>
        </p:spPr>
        <p:txBody>
          <a:bodyPr wrap="none" rIns="0" rtlCol="0" anchor="ctr" anchorCtr="0">
            <a:spAutoFit/>
          </a:bodyPr>
          <a:lstStyle/>
          <a:p>
            <a:pPr algn="r"/>
            <a:r>
              <a:rPr lang="en-US" sz="14000" b="1" dirty="0">
                <a:gradFill>
                  <a:gsLst>
                    <a:gs pos="12000">
                      <a:srgbClr val="ABC7D9"/>
                    </a:gs>
                    <a:gs pos="100000">
                      <a:schemeClr val="bg1">
                        <a:alpha val="96007"/>
                      </a:schemeClr>
                    </a:gs>
                    <a:gs pos="0">
                      <a:srgbClr val="578FB3"/>
                    </a:gs>
                  </a:gsLst>
                  <a:lin ang="5400000" scaled="0"/>
                </a:gradFill>
                <a:latin typeface="Century Gothic" panose="020B0502020202020204" pitchFamily="34" charset="0"/>
              </a:rPr>
              <a:t>3</a:t>
            </a:r>
          </a:p>
        </p:txBody>
      </p:sp>
      <p:sp>
        <p:nvSpPr>
          <p:cNvPr id="41" name="TextBox 40">
            <a:extLst>
              <a:ext uri="{FF2B5EF4-FFF2-40B4-BE49-F238E27FC236}">
                <a16:creationId xmlns:a16="http://schemas.microsoft.com/office/drawing/2014/main" id="{8AC0BB42-4599-4383-A450-146559BC7F1B}"/>
              </a:ext>
            </a:extLst>
          </p:cNvPr>
          <p:cNvSpPr txBox="1"/>
          <p:nvPr/>
        </p:nvSpPr>
        <p:spPr>
          <a:xfrm>
            <a:off x="1715631" y="4718159"/>
            <a:ext cx="1097416" cy="2246769"/>
          </a:xfrm>
          <a:prstGeom prst="rect">
            <a:avLst/>
          </a:prstGeom>
          <a:noFill/>
        </p:spPr>
        <p:txBody>
          <a:bodyPr wrap="none" rIns="0" rtlCol="0" anchor="ctr" anchorCtr="0">
            <a:spAutoFit/>
          </a:bodyPr>
          <a:lstStyle/>
          <a:p>
            <a:pPr algn="r"/>
            <a:r>
              <a:rPr lang="en-US" sz="14000" b="1" dirty="0">
                <a:gradFill>
                  <a:gsLst>
                    <a:gs pos="12000">
                      <a:srgbClr val="ABC7D9"/>
                    </a:gs>
                    <a:gs pos="100000">
                      <a:schemeClr val="bg1">
                        <a:alpha val="96007"/>
                      </a:schemeClr>
                    </a:gs>
                    <a:gs pos="0">
                      <a:srgbClr val="578FB3"/>
                    </a:gs>
                  </a:gsLst>
                  <a:lin ang="5400000" scaled="0"/>
                </a:gradFill>
                <a:latin typeface="Century Gothic" panose="020B0502020202020204" pitchFamily="34" charset="0"/>
              </a:rPr>
              <a:t>4</a:t>
            </a:r>
          </a:p>
        </p:txBody>
      </p:sp>
      <p:sp>
        <p:nvSpPr>
          <p:cNvPr id="42" name="Titel 1">
            <a:extLst>
              <a:ext uri="{FF2B5EF4-FFF2-40B4-BE49-F238E27FC236}">
                <a16:creationId xmlns:a16="http://schemas.microsoft.com/office/drawing/2014/main" id="{5245DC8D-0339-4A69-93AF-075DEB5BAB22}"/>
              </a:ext>
            </a:extLst>
          </p:cNvPr>
          <p:cNvSpPr txBox="1">
            <a:spLocks/>
          </p:cNvSpPr>
          <p:nvPr/>
        </p:nvSpPr>
        <p:spPr>
          <a:xfrm rot="16200000">
            <a:off x="-512326" y="3165824"/>
            <a:ext cx="3082310"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pPr algn="ctr"/>
            <a:r>
              <a:rPr lang="en-US" dirty="0"/>
              <a:t>CASE TYPES</a:t>
            </a:r>
          </a:p>
        </p:txBody>
      </p:sp>
      <p:sp>
        <p:nvSpPr>
          <p:cNvPr id="21" name="Rectangle 20">
            <a:extLst>
              <a:ext uri="{FF2B5EF4-FFF2-40B4-BE49-F238E27FC236}">
                <a16:creationId xmlns:a16="http://schemas.microsoft.com/office/drawing/2014/main" id="{41BBA656-815C-42D4-A56D-B79120C7B1D2}"/>
              </a:ext>
            </a:extLst>
          </p:cNvPr>
          <p:cNvSpPr/>
          <p:nvPr/>
        </p:nvSpPr>
        <p:spPr>
          <a:xfrm>
            <a:off x="3263898" y="479410"/>
            <a:ext cx="1593852" cy="310341"/>
          </a:xfrm>
          <a:prstGeom prst="rect">
            <a:avLst/>
          </a:prstGeom>
          <a:ln>
            <a:noFill/>
          </a:ln>
        </p:spPr>
        <p:txBody>
          <a:bodyPr wrap="square">
            <a:spAutoFit/>
          </a:bodyPr>
          <a:lstStyle/>
          <a:p>
            <a:pPr>
              <a:lnSpc>
                <a:spcPts val="1700"/>
              </a:lnSpc>
              <a:spcAft>
                <a:spcPts val="600"/>
              </a:spcAft>
            </a:pPr>
            <a:r>
              <a:rPr lang="en-US" sz="1500" b="1" dirty="0">
                <a:solidFill>
                  <a:srgbClr val="29719F"/>
                </a:solidFill>
                <a:latin typeface="Century Gothic" panose="020B0502020202020204" pitchFamily="34" charset="0"/>
              </a:rPr>
              <a:t>PROFITS &amp; LOSS</a:t>
            </a:r>
          </a:p>
        </p:txBody>
      </p:sp>
      <p:sp>
        <p:nvSpPr>
          <p:cNvPr id="22" name="Rectangle 21">
            <a:extLst>
              <a:ext uri="{FF2B5EF4-FFF2-40B4-BE49-F238E27FC236}">
                <a16:creationId xmlns:a16="http://schemas.microsoft.com/office/drawing/2014/main" id="{E13D1098-A6B0-48E3-ACCD-44D52E536EF8}"/>
              </a:ext>
            </a:extLst>
          </p:cNvPr>
          <p:cNvSpPr/>
          <p:nvPr/>
        </p:nvSpPr>
        <p:spPr>
          <a:xfrm>
            <a:off x="3263898" y="2260332"/>
            <a:ext cx="2536827" cy="310341"/>
          </a:xfrm>
          <a:prstGeom prst="rect">
            <a:avLst/>
          </a:prstGeom>
          <a:ln>
            <a:noFill/>
          </a:ln>
        </p:spPr>
        <p:txBody>
          <a:bodyPr wrap="square">
            <a:spAutoFit/>
          </a:bodyPr>
          <a:lstStyle/>
          <a:p>
            <a:pPr>
              <a:lnSpc>
                <a:spcPts val="1700"/>
              </a:lnSpc>
              <a:spcAft>
                <a:spcPts val="600"/>
              </a:spcAft>
            </a:pPr>
            <a:r>
              <a:rPr lang="en-US" sz="1500" b="1" dirty="0">
                <a:solidFill>
                  <a:srgbClr val="29719F"/>
                </a:solidFill>
                <a:latin typeface="Century Gothic" panose="020B0502020202020204" pitchFamily="34" charset="0"/>
              </a:rPr>
              <a:t>ENTERING A NEW MARKET</a:t>
            </a:r>
          </a:p>
        </p:txBody>
      </p:sp>
      <p:sp>
        <p:nvSpPr>
          <p:cNvPr id="23" name="Rectangle 22">
            <a:extLst>
              <a:ext uri="{FF2B5EF4-FFF2-40B4-BE49-F238E27FC236}">
                <a16:creationId xmlns:a16="http://schemas.microsoft.com/office/drawing/2014/main" id="{794AD9DE-FC0B-4539-B4F6-A314EEB0C4F4}"/>
              </a:ext>
            </a:extLst>
          </p:cNvPr>
          <p:cNvSpPr/>
          <p:nvPr/>
        </p:nvSpPr>
        <p:spPr>
          <a:xfrm>
            <a:off x="3263898" y="3907258"/>
            <a:ext cx="1069977" cy="310341"/>
          </a:xfrm>
          <a:prstGeom prst="rect">
            <a:avLst/>
          </a:prstGeom>
          <a:ln>
            <a:noFill/>
          </a:ln>
        </p:spPr>
        <p:txBody>
          <a:bodyPr wrap="square">
            <a:spAutoFit/>
          </a:bodyPr>
          <a:lstStyle/>
          <a:p>
            <a:pPr>
              <a:lnSpc>
                <a:spcPts val="1700"/>
              </a:lnSpc>
              <a:spcAft>
                <a:spcPts val="600"/>
              </a:spcAft>
            </a:pPr>
            <a:r>
              <a:rPr lang="en-US" sz="1500" b="1" dirty="0">
                <a:solidFill>
                  <a:srgbClr val="29719F"/>
                </a:solidFill>
                <a:latin typeface="Century Gothic" panose="020B0502020202020204" pitchFamily="34" charset="0"/>
              </a:rPr>
              <a:t>PRICING</a:t>
            </a:r>
          </a:p>
        </p:txBody>
      </p:sp>
      <p:sp>
        <p:nvSpPr>
          <p:cNvPr id="24" name="Rectangle 23">
            <a:extLst>
              <a:ext uri="{FF2B5EF4-FFF2-40B4-BE49-F238E27FC236}">
                <a16:creationId xmlns:a16="http://schemas.microsoft.com/office/drawing/2014/main" id="{EDB85E2A-577C-4404-99CB-7C4896EE761D}"/>
              </a:ext>
            </a:extLst>
          </p:cNvPr>
          <p:cNvSpPr/>
          <p:nvPr/>
        </p:nvSpPr>
        <p:spPr>
          <a:xfrm>
            <a:off x="3263898" y="5311656"/>
            <a:ext cx="3413127" cy="310341"/>
          </a:xfrm>
          <a:prstGeom prst="rect">
            <a:avLst/>
          </a:prstGeom>
          <a:ln>
            <a:noFill/>
          </a:ln>
        </p:spPr>
        <p:txBody>
          <a:bodyPr wrap="square">
            <a:spAutoFit/>
          </a:bodyPr>
          <a:lstStyle/>
          <a:p>
            <a:pPr>
              <a:lnSpc>
                <a:spcPts val="1700"/>
              </a:lnSpc>
              <a:spcAft>
                <a:spcPts val="600"/>
              </a:spcAft>
            </a:pPr>
            <a:r>
              <a:rPr lang="en-US" sz="1500" b="1" dirty="0">
                <a:solidFill>
                  <a:srgbClr val="29719F"/>
                </a:solidFill>
                <a:latin typeface="Century Gothic" panose="020B0502020202020204" pitchFamily="34" charset="0"/>
              </a:rPr>
              <a:t>GROWING AND INCREASING SALES </a:t>
            </a:r>
          </a:p>
        </p:txBody>
      </p:sp>
      <p:sp>
        <p:nvSpPr>
          <p:cNvPr id="25" name="Rectangle 24">
            <a:extLst>
              <a:ext uri="{FF2B5EF4-FFF2-40B4-BE49-F238E27FC236}">
                <a16:creationId xmlns:a16="http://schemas.microsoft.com/office/drawing/2014/main" id="{F7E6A39C-F167-420B-A49C-F2DBE9B5C259}"/>
              </a:ext>
            </a:extLst>
          </p:cNvPr>
          <p:cNvSpPr/>
          <p:nvPr/>
        </p:nvSpPr>
        <p:spPr>
          <a:xfrm>
            <a:off x="3263898" y="2555284"/>
            <a:ext cx="8445500" cy="764825"/>
          </a:xfrm>
          <a:prstGeom prst="rect">
            <a:avLst/>
          </a:prstGeom>
          <a:ln>
            <a:noFill/>
          </a:ln>
        </p:spPr>
        <p:txBody>
          <a:bodyPr wrap="square">
            <a:spAutoFit/>
          </a:bodyPr>
          <a:lstStyle/>
          <a:p>
            <a:pPr>
              <a:lnSpc>
                <a:spcPts val="1600"/>
              </a:lnSpc>
              <a:spcAft>
                <a:spcPts val="600"/>
              </a:spcAft>
            </a:pPr>
            <a:r>
              <a:rPr lang="en-US" sz="1100" dirty="0">
                <a:solidFill>
                  <a:srgbClr val="33333F"/>
                </a:solidFill>
                <a:latin typeface="Century Gothic" panose="020B0502020202020204" pitchFamily="34" charset="0"/>
              </a:rPr>
              <a:t>Can involve mergers, acquisitions, joint ventures, starting a new business, or the development of a new product. </a:t>
            </a:r>
          </a:p>
          <a:p>
            <a:pPr>
              <a:lnSpc>
                <a:spcPts val="1600"/>
              </a:lnSpc>
              <a:spcAft>
                <a:spcPts val="600"/>
              </a:spcAft>
            </a:pPr>
            <a:r>
              <a:rPr lang="en-US" sz="1100" b="1" dirty="0">
                <a:solidFill>
                  <a:srgbClr val="33333F"/>
                </a:solidFill>
                <a:latin typeface="Century Gothic" panose="020B0502020202020204" pitchFamily="34" charset="0"/>
              </a:rPr>
              <a:t>M&amp;A: </a:t>
            </a:r>
            <a:r>
              <a:rPr lang="en-US" sz="1100" dirty="0">
                <a:solidFill>
                  <a:srgbClr val="33333F"/>
                </a:solidFill>
                <a:latin typeface="Century Gothic" panose="020B0502020202020204" pitchFamily="34" charset="0"/>
              </a:rPr>
              <a:t>The two most important factors about a merger are whether it increases shareholder value and whether the two cultures will mesh well. Cultural mismatch is the biggest reason mergers fail or don't live up to their potential. </a:t>
            </a:r>
          </a:p>
        </p:txBody>
      </p:sp>
      <p:sp>
        <p:nvSpPr>
          <p:cNvPr id="26" name="Rectangle 25">
            <a:extLst>
              <a:ext uri="{FF2B5EF4-FFF2-40B4-BE49-F238E27FC236}">
                <a16:creationId xmlns:a16="http://schemas.microsoft.com/office/drawing/2014/main" id="{22255B41-2411-4B3D-AFA9-7D66154CA7F6}"/>
              </a:ext>
            </a:extLst>
          </p:cNvPr>
          <p:cNvSpPr/>
          <p:nvPr/>
        </p:nvSpPr>
        <p:spPr>
          <a:xfrm>
            <a:off x="3263898" y="4202210"/>
            <a:ext cx="8718550" cy="559640"/>
          </a:xfrm>
          <a:prstGeom prst="rect">
            <a:avLst/>
          </a:prstGeom>
          <a:ln>
            <a:noFill/>
          </a:ln>
        </p:spPr>
        <p:txBody>
          <a:bodyPr wrap="square">
            <a:spAutoFit/>
          </a:bodyPr>
          <a:lstStyle/>
          <a:p>
            <a:pPr>
              <a:lnSpc>
                <a:spcPts val="1600"/>
              </a:lnSpc>
              <a:spcAft>
                <a:spcPts val="600"/>
              </a:spcAft>
            </a:pPr>
            <a:r>
              <a:rPr lang="en-US" sz="1100" dirty="0">
                <a:solidFill>
                  <a:srgbClr val="33333F"/>
                </a:solidFill>
                <a:latin typeface="Century Gothic" panose="020B0502020202020204" pitchFamily="34" charset="0"/>
              </a:rPr>
              <a:t>Investigate the company &amp; its objective, learn about the product or service &amp; the competition, &amp; then pick a pricing strategy.</a:t>
            </a:r>
          </a:p>
          <a:p>
            <a:pPr marL="171450" indent="-171450">
              <a:lnSpc>
                <a:spcPts val="1600"/>
              </a:lnSpc>
              <a:spcAft>
                <a:spcPts val="600"/>
              </a:spcAft>
              <a:buFont typeface="Arial" panose="020B0604020202020204" pitchFamily="34" charset="0"/>
              <a:buChar char="•"/>
            </a:pPr>
            <a:r>
              <a:rPr lang="en-US" sz="1100" dirty="0">
                <a:solidFill>
                  <a:srgbClr val="33333F"/>
                </a:solidFill>
                <a:latin typeface="Century Gothic" panose="020B0502020202020204" pitchFamily="34" charset="0"/>
              </a:rPr>
              <a:t>Competitive Analysis, Cost-based Pricing &amp; Price-based Costing </a:t>
            </a:r>
          </a:p>
        </p:txBody>
      </p:sp>
      <p:sp>
        <p:nvSpPr>
          <p:cNvPr id="31" name="Rectangle 30">
            <a:extLst>
              <a:ext uri="{FF2B5EF4-FFF2-40B4-BE49-F238E27FC236}">
                <a16:creationId xmlns:a16="http://schemas.microsoft.com/office/drawing/2014/main" id="{C73F22E4-92EA-4962-93E3-F7AE31652FAA}"/>
              </a:ext>
            </a:extLst>
          </p:cNvPr>
          <p:cNvSpPr/>
          <p:nvPr/>
        </p:nvSpPr>
        <p:spPr>
          <a:xfrm>
            <a:off x="3263898" y="5606608"/>
            <a:ext cx="8445500" cy="764825"/>
          </a:xfrm>
          <a:prstGeom prst="rect">
            <a:avLst/>
          </a:prstGeom>
          <a:ln>
            <a:noFill/>
          </a:ln>
        </p:spPr>
        <p:txBody>
          <a:bodyPr wrap="square">
            <a:spAutoFit/>
          </a:bodyPr>
          <a:lstStyle/>
          <a:p>
            <a:pPr marL="228600" indent="-228600">
              <a:lnSpc>
                <a:spcPts val="1600"/>
              </a:lnSpc>
              <a:spcAft>
                <a:spcPts val="600"/>
              </a:spcAft>
              <a:buFont typeface="Arial" panose="020B0604020202020204" pitchFamily="34" charset="0"/>
              <a:buChar char="•"/>
            </a:pPr>
            <a:r>
              <a:rPr lang="en-US" sz="1100" dirty="0">
                <a:solidFill>
                  <a:srgbClr val="33333F"/>
                </a:solidFill>
                <a:latin typeface="Century Gothic" panose="020B0502020202020204" pitchFamily="34" charset="0"/>
              </a:rPr>
              <a:t>Learn about the company and its size, resources, and products. </a:t>
            </a:r>
          </a:p>
          <a:p>
            <a:pPr marL="228600" indent="-228600">
              <a:lnSpc>
                <a:spcPts val="1600"/>
              </a:lnSpc>
              <a:spcAft>
                <a:spcPts val="600"/>
              </a:spcAft>
              <a:buFont typeface="Arial" panose="020B0604020202020204" pitchFamily="34" charset="0"/>
              <a:buChar char="•"/>
            </a:pPr>
            <a:r>
              <a:rPr lang="en-US" sz="1100" dirty="0">
                <a:solidFill>
                  <a:srgbClr val="33333F"/>
                </a:solidFill>
                <a:latin typeface="Century Gothic" panose="020B0502020202020204" pitchFamily="34" charset="0"/>
              </a:rPr>
              <a:t>Investigate the industry: Is it growing and how is the client growing compared with the industry? Are the client's prices in line with its competitors</a:t>
            </a:r>
          </a:p>
        </p:txBody>
      </p:sp>
      <p:sp>
        <p:nvSpPr>
          <p:cNvPr id="32" name="Rectangle 31">
            <a:extLst>
              <a:ext uri="{FF2B5EF4-FFF2-40B4-BE49-F238E27FC236}">
                <a16:creationId xmlns:a16="http://schemas.microsoft.com/office/drawing/2014/main" id="{A5E971DC-BA0A-4680-BC68-7B65B5250D4B}"/>
              </a:ext>
            </a:extLst>
          </p:cNvPr>
          <p:cNvSpPr/>
          <p:nvPr/>
        </p:nvSpPr>
        <p:spPr>
          <a:xfrm>
            <a:off x="3263898" y="774362"/>
            <a:ext cx="8445500" cy="970009"/>
          </a:xfrm>
          <a:prstGeom prst="rect">
            <a:avLst/>
          </a:prstGeom>
          <a:ln>
            <a:noFill/>
          </a:ln>
        </p:spPr>
        <p:txBody>
          <a:bodyPr wrap="square">
            <a:spAutoFit/>
          </a:bodyPr>
          <a:lstStyle/>
          <a:p>
            <a:pPr>
              <a:lnSpc>
                <a:spcPts val="1600"/>
              </a:lnSpc>
              <a:spcAft>
                <a:spcPts val="600"/>
              </a:spcAft>
            </a:pPr>
            <a:r>
              <a:rPr lang="en-US" sz="1100" b="1" dirty="0">
                <a:solidFill>
                  <a:srgbClr val="33333F"/>
                </a:solidFill>
                <a:latin typeface="Century Gothic" panose="020B0502020202020204" pitchFamily="34" charset="0"/>
              </a:rPr>
              <a:t>Revenues: </a:t>
            </a:r>
            <a:r>
              <a:rPr lang="en-US" sz="1100" dirty="0">
                <a:solidFill>
                  <a:srgbClr val="33333F"/>
                </a:solidFill>
                <a:latin typeface="Century Gothic" panose="020B0502020202020204" pitchFamily="34" charset="0"/>
              </a:rPr>
              <a:t>What are the major revenue streams, and what percentage of the total revenue does each stream represent? Does anything seem unusual in the balance of percentages? Have the percentages changed lately? If so, why?</a:t>
            </a:r>
          </a:p>
          <a:p>
            <a:pPr>
              <a:lnSpc>
                <a:spcPts val="1600"/>
              </a:lnSpc>
              <a:spcAft>
                <a:spcPts val="600"/>
              </a:spcAft>
            </a:pPr>
            <a:r>
              <a:rPr lang="en-US" sz="1100" b="1" dirty="0">
                <a:solidFill>
                  <a:srgbClr val="33333F"/>
                </a:solidFill>
                <a:latin typeface="Century Gothic" panose="020B0502020202020204" pitchFamily="34" charset="0"/>
              </a:rPr>
              <a:t>Costs: </a:t>
            </a:r>
            <a:r>
              <a:rPr lang="en-US" sz="1100" dirty="0">
                <a:solidFill>
                  <a:srgbClr val="33333F"/>
                </a:solidFill>
                <a:latin typeface="Century Gothic" panose="020B0502020202020204" pitchFamily="34" charset="0"/>
              </a:rPr>
              <a:t>Any major shifts in costs? Do any costs seem out of line? If we benchmarked our costs against our competitors' costs, what would we find?</a:t>
            </a:r>
          </a:p>
        </p:txBody>
      </p:sp>
    </p:spTree>
    <p:extLst>
      <p:ext uri="{BB962C8B-B14F-4D97-AF65-F5344CB8AC3E}">
        <p14:creationId xmlns:p14="http://schemas.microsoft.com/office/powerpoint/2010/main" val="335518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250"/>
                                        <p:tgtEl>
                                          <p:spTgt spid="8"/>
                                        </p:tgtEl>
                                      </p:cBhvr>
                                    </p:animEffect>
                                  </p:childTnLst>
                                </p:cTn>
                              </p:par>
                              <p:par>
                                <p:cTn id="8" presetID="42" presetClass="path" presetSubtype="0" accel="50000" decel="50000" fill="hold" grpId="1" nodeType="withEffect">
                                  <p:stCondLst>
                                    <p:cond delay="0"/>
                                  </p:stCondLst>
                                  <p:childTnLst>
                                    <p:animMotion origin="layout" path="M 1.25E-6 0.05046 L 1.25E-6 3.33333E-6 " pathEditMode="relative" rAng="0" ptsTypes="AA">
                                      <p:cBhvr>
                                        <p:cTn id="9" dur="1500" fill="hold"/>
                                        <p:tgtEl>
                                          <p:spTgt spid="8"/>
                                        </p:tgtEl>
                                        <p:attrNameLst>
                                          <p:attrName>ppt_x</p:attrName>
                                          <p:attrName>ppt_y</p:attrName>
                                        </p:attrNameLst>
                                      </p:cBhvr>
                                      <p:rCtr x="0" y="-2917"/>
                                    </p:animMotion>
                                  </p:childTnLst>
                                </p:cTn>
                              </p:par>
                              <p:par>
                                <p:cTn id="10" presetID="22" presetClass="entr" presetSubtype="1"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1250"/>
                                        <p:tgtEl>
                                          <p:spTgt spid="38"/>
                                        </p:tgtEl>
                                      </p:cBhvr>
                                    </p:animEffect>
                                  </p:childTnLst>
                                </p:cTn>
                              </p:par>
                              <p:par>
                                <p:cTn id="13" presetID="42" presetClass="path" presetSubtype="0" accel="50000" decel="50000" fill="hold" grpId="1" nodeType="withEffect">
                                  <p:stCondLst>
                                    <p:cond delay="0"/>
                                  </p:stCondLst>
                                  <p:childTnLst>
                                    <p:animMotion origin="layout" path="M 1.25E-6 0.05046 L 1.25E-6 3.33333E-6 " pathEditMode="relative" rAng="0" ptsTypes="AA">
                                      <p:cBhvr>
                                        <p:cTn id="14" dur="1500" fill="hold"/>
                                        <p:tgtEl>
                                          <p:spTgt spid="38"/>
                                        </p:tgtEl>
                                        <p:attrNameLst>
                                          <p:attrName>ppt_x</p:attrName>
                                          <p:attrName>ppt_y</p:attrName>
                                        </p:attrNameLst>
                                      </p:cBhvr>
                                      <p:rCtr x="0" y="-2917"/>
                                    </p:animMotion>
                                  </p:childTnLst>
                                </p:cTn>
                              </p:par>
                              <p:par>
                                <p:cTn id="15" presetID="22" presetClass="entr" presetSubtype="1"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1250"/>
                                        <p:tgtEl>
                                          <p:spTgt spid="11"/>
                                        </p:tgtEl>
                                      </p:cBhvr>
                                    </p:animEffect>
                                  </p:childTnLst>
                                </p:cTn>
                              </p:par>
                              <p:par>
                                <p:cTn id="18" presetID="42" presetClass="path" presetSubtype="0" accel="50000" decel="50000" fill="hold" grpId="1" nodeType="withEffect">
                                  <p:stCondLst>
                                    <p:cond delay="500"/>
                                  </p:stCondLst>
                                  <p:childTnLst>
                                    <p:animMotion origin="layout" path="M 1.25E-6 0.05046 L 1.25E-6 3.33333E-6 " pathEditMode="relative" rAng="0" ptsTypes="AA">
                                      <p:cBhvr>
                                        <p:cTn id="19" dur="1500" fill="hold"/>
                                        <p:tgtEl>
                                          <p:spTgt spid="11"/>
                                        </p:tgtEl>
                                        <p:attrNameLst>
                                          <p:attrName>ppt_x</p:attrName>
                                          <p:attrName>ppt_y</p:attrName>
                                        </p:attrNameLst>
                                      </p:cBhvr>
                                      <p:rCtr x="0" y="-2917"/>
                                    </p:animMotion>
                                  </p:childTnLst>
                                </p:cTn>
                              </p:par>
                              <p:par>
                                <p:cTn id="20" presetID="22" presetClass="entr" presetSubtype="1" fill="hold" grpId="0" nodeType="withEffect">
                                  <p:stCondLst>
                                    <p:cond delay="500"/>
                                  </p:stCondLst>
                                  <p:childTnLst>
                                    <p:set>
                                      <p:cBhvr>
                                        <p:cTn id="21" dur="1" fill="hold">
                                          <p:stCondLst>
                                            <p:cond delay="0"/>
                                          </p:stCondLst>
                                        </p:cTn>
                                        <p:tgtEl>
                                          <p:spTgt spid="39"/>
                                        </p:tgtEl>
                                        <p:attrNameLst>
                                          <p:attrName>style.visibility</p:attrName>
                                        </p:attrNameLst>
                                      </p:cBhvr>
                                      <p:to>
                                        <p:strVal val="visible"/>
                                      </p:to>
                                    </p:set>
                                    <p:animEffect transition="in" filter="wipe(up)">
                                      <p:cBhvr>
                                        <p:cTn id="22" dur="1250"/>
                                        <p:tgtEl>
                                          <p:spTgt spid="39"/>
                                        </p:tgtEl>
                                      </p:cBhvr>
                                    </p:animEffect>
                                  </p:childTnLst>
                                </p:cTn>
                              </p:par>
                              <p:par>
                                <p:cTn id="23" presetID="42" presetClass="path" presetSubtype="0" accel="50000" decel="50000" fill="hold" grpId="1" nodeType="withEffect">
                                  <p:stCondLst>
                                    <p:cond delay="500"/>
                                  </p:stCondLst>
                                  <p:childTnLst>
                                    <p:animMotion origin="layout" path="M 1.25E-6 0.05046 L 1.25E-6 3.33333E-6 " pathEditMode="relative" rAng="0" ptsTypes="AA">
                                      <p:cBhvr>
                                        <p:cTn id="24" dur="1500" fill="hold"/>
                                        <p:tgtEl>
                                          <p:spTgt spid="39"/>
                                        </p:tgtEl>
                                        <p:attrNameLst>
                                          <p:attrName>ppt_x</p:attrName>
                                          <p:attrName>ppt_y</p:attrName>
                                        </p:attrNameLst>
                                      </p:cBhvr>
                                      <p:rCtr x="0" y="-2917"/>
                                    </p:animMotion>
                                  </p:childTnLst>
                                </p:cTn>
                              </p:par>
                              <p:par>
                                <p:cTn id="25" presetID="22" presetClass="entr" presetSubtype="1" fill="hold" grpId="0"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1250"/>
                                        <p:tgtEl>
                                          <p:spTgt spid="15"/>
                                        </p:tgtEl>
                                      </p:cBhvr>
                                    </p:animEffect>
                                  </p:childTnLst>
                                </p:cTn>
                              </p:par>
                              <p:par>
                                <p:cTn id="28" presetID="42" presetClass="path" presetSubtype="0" accel="50000" decel="50000" fill="hold" grpId="1" nodeType="withEffect">
                                  <p:stCondLst>
                                    <p:cond delay="1000"/>
                                  </p:stCondLst>
                                  <p:childTnLst>
                                    <p:animMotion origin="layout" path="M 1.25E-6 0.05046 L 1.25E-6 3.33333E-6 " pathEditMode="relative" rAng="0" ptsTypes="AA">
                                      <p:cBhvr>
                                        <p:cTn id="29" dur="1500" fill="hold"/>
                                        <p:tgtEl>
                                          <p:spTgt spid="15"/>
                                        </p:tgtEl>
                                        <p:attrNameLst>
                                          <p:attrName>ppt_x</p:attrName>
                                          <p:attrName>ppt_y</p:attrName>
                                        </p:attrNameLst>
                                      </p:cBhvr>
                                      <p:rCtr x="0" y="-2917"/>
                                    </p:animMotion>
                                  </p:childTnLst>
                                </p:cTn>
                              </p:par>
                              <p:par>
                                <p:cTn id="30" presetID="22" presetClass="entr" presetSubtype="1" fill="hold" grpId="0" nodeType="withEffect">
                                  <p:stCondLst>
                                    <p:cond delay="1000"/>
                                  </p:stCondLst>
                                  <p:childTnLst>
                                    <p:set>
                                      <p:cBhvr>
                                        <p:cTn id="31" dur="1" fill="hold">
                                          <p:stCondLst>
                                            <p:cond delay="0"/>
                                          </p:stCondLst>
                                        </p:cTn>
                                        <p:tgtEl>
                                          <p:spTgt spid="40"/>
                                        </p:tgtEl>
                                        <p:attrNameLst>
                                          <p:attrName>style.visibility</p:attrName>
                                        </p:attrNameLst>
                                      </p:cBhvr>
                                      <p:to>
                                        <p:strVal val="visible"/>
                                      </p:to>
                                    </p:set>
                                    <p:animEffect transition="in" filter="wipe(up)">
                                      <p:cBhvr>
                                        <p:cTn id="32" dur="1250"/>
                                        <p:tgtEl>
                                          <p:spTgt spid="40"/>
                                        </p:tgtEl>
                                      </p:cBhvr>
                                    </p:animEffect>
                                  </p:childTnLst>
                                </p:cTn>
                              </p:par>
                              <p:par>
                                <p:cTn id="33" presetID="42" presetClass="path" presetSubtype="0" accel="50000" decel="50000" fill="hold" grpId="1" nodeType="withEffect">
                                  <p:stCondLst>
                                    <p:cond delay="1000"/>
                                  </p:stCondLst>
                                  <p:childTnLst>
                                    <p:animMotion origin="layout" path="M 1.25E-6 0.05046 L 1.25E-6 3.33333E-6 " pathEditMode="relative" rAng="0" ptsTypes="AA">
                                      <p:cBhvr>
                                        <p:cTn id="34" dur="1500" fill="hold"/>
                                        <p:tgtEl>
                                          <p:spTgt spid="40"/>
                                        </p:tgtEl>
                                        <p:attrNameLst>
                                          <p:attrName>ppt_x</p:attrName>
                                          <p:attrName>ppt_y</p:attrName>
                                        </p:attrNameLst>
                                      </p:cBhvr>
                                      <p:rCtr x="0" y="-2917"/>
                                    </p:animMotion>
                                  </p:childTnLst>
                                </p:cTn>
                              </p:par>
                              <p:par>
                                <p:cTn id="35" presetID="22" presetClass="entr" presetSubtype="1" fill="hold" grpId="0" nodeType="withEffect">
                                  <p:stCondLst>
                                    <p:cond delay="150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1250"/>
                                        <p:tgtEl>
                                          <p:spTgt spid="18"/>
                                        </p:tgtEl>
                                      </p:cBhvr>
                                    </p:animEffect>
                                  </p:childTnLst>
                                </p:cTn>
                              </p:par>
                              <p:par>
                                <p:cTn id="38" presetID="42" presetClass="path" presetSubtype="0" accel="50000" decel="50000" fill="hold" grpId="1" nodeType="withEffect">
                                  <p:stCondLst>
                                    <p:cond delay="1500"/>
                                  </p:stCondLst>
                                  <p:childTnLst>
                                    <p:animMotion origin="layout" path="M 1.25E-6 0.05046 L 1.25E-6 3.33333E-6 " pathEditMode="relative" rAng="0" ptsTypes="AA">
                                      <p:cBhvr>
                                        <p:cTn id="39" dur="1500" fill="hold"/>
                                        <p:tgtEl>
                                          <p:spTgt spid="18"/>
                                        </p:tgtEl>
                                        <p:attrNameLst>
                                          <p:attrName>ppt_x</p:attrName>
                                          <p:attrName>ppt_y</p:attrName>
                                        </p:attrNameLst>
                                      </p:cBhvr>
                                      <p:rCtr x="0" y="-2917"/>
                                    </p:animMotion>
                                  </p:childTnLst>
                                </p:cTn>
                              </p:par>
                              <p:par>
                                <p:cTn id="40" presetID="22" presetClass="entr" presetSubtype="1" fill="hold" grpId="0" nodeType="withEffect">
                                  <p:stCondLst>
                                    <p:cond delay="1500"/>
                                  </p:stCondLst>
                                  <p:childTnLst>
                                    <p:set>
                                      <p:cBhvr>
                                        <p:cTn id="41" dur="1" fill="hold">
                                          <p:stCondLst>
                                            <p:cond delay="0"/>
                                          </p:stCondLst>
                                        </p:cTn>
                                        <p:tgtEl>
                                          <p:spTgt spid="41"/>
                                        </p:tgtEl>
                                        <p:attrNameLst>
                                          <p:attrName>style.visibility</p:attrName>
                                        </p:attrNameLst>
                                      </p:cBhvr>
                                      <p:to>
                                        <p:strVal val="visible"/>
                                      </p:to>
                                    </p:set>
                                    <p:animEffect transition="in" filter="wipe(up)">
                                      <p:cBhvr>
                                        <p:cTn id="42" dur="1250"/>
                                        <p:tgtEl>
                                          <p:spTgt spid="41"/>
                                        </p:tgtEl>
                                      </p:cBhvr>
                                    </p:animEffect>
                                  </p:childTnLst>
                                </p:cTn>
                              </p:par>
                              <p:par>
                                <p:cTn id="43" presetID="42" presetClass="path" presetSubtype="0" accel="50000" decel="50000" fill="hold" grpId="1" nodeType="withEffect">
                                  <p:stCondLst>
                                    <p:cond delay="1500"/>
                                  </p:stCondLst>
                                  <p:childTnLst>
                                    <p:animMotion origin="layout" path="M 1.25E-6 0.05046 L 1.25E-6 3.33333E-6 " pathEditMode="relative" rAng="0" ptsTypes="AA">
                                      <p:cBhvr>
                                        <p:cTn id="44" dur="1500" fill="hold"/>
                                        <p:tgtEl>
                                          <p:spTgt spid="41"/>
                                        </p:tgtEl>
                                        <p:attrNameLst>
                                          <p:attrName>ppt_x</p:attrName>
                                          <p:attrName>ppt_y</p:attrName>
                                        </p:attrNameLst>
                                      </p:cBhvr>
                                      <p:rCtr x="0" y="-2917"/>
                                    </p:animMotion>
                                  </p:childTnLst>
                                </p:cTn>
                              </p:par>
                              <p:par>
                                <p:cTn id="45" presetID="12" presetClass="entr" presetSubtype="1" fill="hold" grpId="0" nodeType="withEffect">
                                  <p:stCondLst>
                                    <p:cond delay="5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1000"/>
                                        <p:tgtEl>
                                          <p:spTgt spid="21"/>
                                        </p:tgtEl>
                                        <p:attrNameLst>
                                          <p:attrName>ppt_y</p:attrName>
                                        </p:attrNameLst>
                                      </p:cBhvr>
                                      <p:tavLst>
                                        <p:tav tm="0">
                                          <p:val>
                                            <p:strVal val="#ppt_y-#ppt_h*1.125000"/>
                                          </p:val>
                                        </p:tav>
                                        <p:tav tm="100000">
                                          <p:val>
                                            <p:strVal val="#ppt_y"/>
                                          </p:val>
                                        </p:tav>
                                      </p:tavLst>
                                    </p:anim>
                                    <p:animEffect transition="in" filter="wipe(down)">
                                      <p:cBhvr>
                                        <p:cTn id="48" dur="1000"/>
                                        <p:tgtEl>
                                          <p:spTgt spid="21"/>
                                        </p:tgtEl>
                                      </p:cBhvr>
                                    </p:animEffect>
                                  </p:childTnLst>
                                </p:cTn>
                              </p:par>
                              <p:par>
                                <p:cTn id="49" presetID="12" presetClass="entr" presetSubtype="1" fill="hold" grpId="0" nodeType="withEffect">
                                  <p:stCondLst>
                                    <p:cond delay="100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1000"/>
                                        <p:tgtEl>
                                          <p:spTgt spid="22"/>
                                        </p:tgtEl>
                                        <p:attrNameLst>
                                          <p:attrName>ppt_y</p:attrName>
                                        </p:attrNameLst>
                                      </p:cBhvr>
                                      <p:tavLst>
                                        <p:tav tm="0">
                                          <p:val>
                                            <p:strVal val="#ppt_y-#ppt_h*1.125000"/>
                                          </p:val>
                                        </p:tav>
                                        <p:tav tm="100000">
                                          <p:val>
                                            <p:strVal val="#ppt_y"/>
                                          </p:val>
                                        </p:tav>
                                      </p:tavLst>
                                    </p:anim>
                                    <p:animEffect transition="in" filter="wipe(down)">
                                      <p:cBhvr>
                                        <p:cTn id="52" dur="1000"/>
                                        <p:tgtEl>
                                          <p:spTgt spid="22"/>
                                        </p:tgtEl>
                                      </p:cBhvr>
                                    </p:animEffect>
                                  </p:childTnLst>
                                </p:cTn>
                              </p:par>
                              <p:par>
                                <p:cTn id="53" presetID="12" presetClass="entr" presetSubtype="1" fill="hold" grpId="0" nodeType="withEffect">
                                  <p:stCondLst>
                                    <p:cond delay="150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1000"/>
                                        <p:tgtEl>
                                          <p:spTgt spid="23"/>
                                        </p:tgtEl>
                                        <p:attrNameLst>
                                          <p:attrName>ppt_y</p:attrName>
                                        </p:attrNameLst>
                                      </p:cBhvr>
                                      <p:tavLst>
                                        <p:tav tm="0">
                                          <p:val>
                                            <p:strVal val="#ppt_y-#ppt_h*1.125000"/>
                                          </p:val>
                                        </p:tav>
                                        <p:tav tm="100000">
                                          <p:val>
                                            <p:strVal val="#ppt_y"/>
                                          </p:val>
                                        </p:tav>
                                      </p:tavLst>
                                    </p:anim>
                                    <p:animEffect transition="in" filter="wipe(down)">
                                      <p:cBhvr>
                                        <p:cTn id="56" dur="1000"/>
                                        <p:tgtEl>
                                          <p:spTgt spid="23"/>
                                        </p:tgtEl>
                                      </p:cBhvr>
                                    </p:animEffect>
                                  </p:childTnLst>
                                </p:cTn>
                              </p:par>
                              <p:par>
                                <p:cTn id="57" presetID="12" presetClass="entr" presetSubtype="1" fill="hold" grpId="0" nodeType="withEffect">
                                  <p:stCondLst>
                                    <p:cond delay="200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1000"/>
                                        <p:tgtEl>
                                          <p:spTgt spid="24"/>
                                        </p:tgtEl>
                                        <p:attrNameLst>
                                          <p:attrName>ppt_y</p:attrName>
                                        </p:attrNameLst>
                                      </p:cBhvr>
                                      <p:tavLst>
                                        <p:tav tm="0">
                                          <p:val>
                                            <p:strVal val="#ppt_y-#ppt_h*1.125000"/>
                                          </p:val>
                                        </p:tav>
                                        <p:tav tm="100000">
                                          <p:val>
                                            <p:strVal val="#ppt_y"/>
                                          </p:val>
                                        </p:tav>
                                      </p:tavLst>
                                    </p:anim>
                                    <p:animEffect transition="in" filter="wipe(down)">
                                      <p:cBhvr>
                                        <p:cTn id="60" dur="1000"/>
                                        <p:tgtEl>
                                          <p:spTgt spid="24"/>
                                        </p:tgtEl>
                                      </p:cBhvr>
                                    </p:animEffect>
                                  </p:childTnLst>
                                </p:cTn>
                              </p:par>
                              <p:par>
                                <p:cTn id="61" presetID="22" presetClass="entr" presetSubtype="8" fill="hold" grpId="0" nodeType="withEffect">
                                  <p:stCondLst>
                                    <p:cond delay="1000"/>
                                  </p:stCondLst>
                                  <p:childTnLst>
                                    <p:set>
                                      <p:cBhvr>
                                        <p:cTn id="62" dur="1" fill="hold">
                                          <p:stCondLst>
                                            <p:cond delay="0"/>
                                          </p:stCondLst>
                                        </p:cTn>
                                        <p:tgtEl>
                                          <p:spTgt spid="32"/>
                                        </p:tgtEl>
                                        <p:attrNameLst>
                                          <p:attrName>style.visibility</p:attrName>
                                        </p:attrNameLst>
                                      </p:cBhvr>
                                      <p:to>
                                        <p:strVal val="visible"/>
                                      </p:to>
                                    </p:set>
                                    <p:animEffect transition="in" filter="wipe(left)">
                                      <p:cBhvr>
                                        <p:cTn id="63" dur="2000"/>
                                        <p:tgtEl>
                                          <p:spTgt spid="32"/>
                                        </p:tgtEl>
                                      </p:cBhvr>
                                    </p:animEffect>
                                  </p:childTnLst>
                                </p:cTn>
                              </p:par>
                              <p:par>
                                <p:cTn id="64" presetID="22" presetClass="entr" presetSubtype="8" fill="hold" grpId="0" nodeType="withEffect">
                                  <p:stCondLst>
                                    <p:cond delay="1500"/>
                                  </p:stCondLst>
                                  <p:childTnLst>
                                    <p:set>
                                      <p:cBhvr>
                                        <p:cTn id="65" dur="1" fill="hold">
                                          <p:stCondLst>
                                            <p:cond delay="0"/>
                                          </p:stCondLst>
                                        </p:cTn>
                                        <p:tgtEl>
                                          <p:spTgt spid="25"/>
                                        </p:tgtEl>
                                        <p:attrNameLst>
                                          <p:attrName>style.visibility</p:attrName>
                                        </p:attrNameLst>
                                      </p:cBhvr>
                                      <p:to>
                                        <p:strVal val="visible"/>
                                      </p:to>
                                    </p:set>
                                    <p:animEffect transition="in" filter="wipe(left)">
                                      <p:cBhvr>
                                        <p:cTn id="66" dur="2000"/>
                                        <p:tgtEl>
                                          <p:spTgt spid="25"/>
                                        </p:tgtEl>
                                      </p:cBhvr>
                                    </p:animEffect>
                                  </p:childTnLst>
                                </p:cTn>
                              </p:par>
                              <p:par>
                                <p:cTn id="67" presetID="22" presetClass="entr" presetSubtype="8" fill="hold" grpId="0" nodeType="withEffect">
                                  <p:stCondLst>
                                    <p:cond delay="2000"/>
                                  </p:stCondLst>
                                  <p:childTnLst>
                                    <p:set>
                                      <p:cBhvr>
                                        <p:cTn id="68" dur="1" fill="hold">
                                          <p:stCondLst>
                                            <p:cond delay="0"/>
                                          </p:stCondLst>
                                        </p:cTn>
                                        <p:tgtEl>
                                          <p:spTgt spid="26"/>
                                        </p:tgtEl>
                                        <p:attrNameLst>
                                          <p:attrName>style.visibility</p:attrName>
                                        </p:attrNameLst>
                                      </p:cBhvr>
                                      <p:to>
                                        <p:strVal val="visible"/>
                                      </p:to>
                                    </p:set>
                                    <p:animEffect transition="in" filter="wipe(left)">
                                      <p:cBhvr>
                                        <p:cTn id="69" dur="2000"/>
                                        <p:tgtEl>
                                          <p:spTgt spid="26"/>
                                        </p:tgtEl>
                                      </p:cBhvr>
                                    </p:animEffect>
                                  </p:childTnLst>
                                </p:cTn>
                              </p:par>
                              <p:par>
                                <p:cTn id="70" presetID="22" presetClass="entr" presetSubtype="8" fill="hold" grpId="0" nodeType="withEffect">
                                  <p:stCondLst>
                                    <p:cond delay="2500"/>
                                  </p:stCondLst>
                                  <p:childTnLst>
                                    <p:set>
                                      <p:cBhvr>
                                        <p:cTn id="71" dur="1" fill="hold">
                                          <p:stCondLst>
                                            <p:cond delay="0"/>
                                          </p:stCondLst>
                                        </p:cTn>
                                        <p:tgtEl>
                                          <p:spTgt spid="31"/>
                                        </p:tgtEl>
                                        <p:attrNameLst>
                                          <p:attrName>style.visibility</p:attrName>
                                        </p:attrNameLst>
                                      </p:cBhvr>
                                      <p:to>
                                        <p:strVal val="visible"/>
                                      </p:to>
                                    </p:set>
                                    <p:animEffect transition="in" filter="wipe(left)">
                                      <p:cBhvr>
                                        <p:cTn id="72"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5" grpId="0" animBg="1"/>
      <p:bldP spid="15" grpId="1" animBg="1"/>
      <p:bldP spid="18" grpId="0" animBg="1"/>
      <p:bldP spid="18" grpId="1" animBg="1"/>
      <p:bldP spid="38" grpId="0"/>
      <p:bldP spid="38" grpId="1"/>
      <p:bldP spid="39" grpId="0"/>
      <p:bldP spid="39" grpId="1"/>
      <p:bldP spid="40" grpId="0"/>
      <p:bldP spid="40" grpId="1"/>
      <p:bldP spid="41" grpId="0"/>
      <p:bldP spid="41" grpId="1"/>
      <p:bldP spid="21" grpId="0"/>
      <p:bldP spid="22" grpId="0"/>
      <p:bldP spid="23" grpId="0"/>
      <p:bldP spid="24" grpId="0"/>
      <p:bldP spid="25" grpId="0"/>
      <p:bldP spid="26" grpId="0"/>
      <p:bldP spid="31" grpId="0"/>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86">
            <a:extLst>
              <a:ext uri="{FF2B5EF4-FFF2-40B4-BE49-F238E27FC236}">
                <a16:creationId xmlns:a16="http://schemas.microsoft.com/office/drawing/2014/main" id="{7F921B1C-E6CC-4766-A9EB-40F7FC4F0D20}"/>
              </a:ext>
            </a:extLst>
          </p:cNvPr>
          <p:cNvSpPr/>
          <p:nvPr/>
        </p:nvSpPr>
        <p:spPr>
          <a:xfrm>
            <a:off x="9553327" y="0"/>
            <a:ext cx="2637086" cy="6858001"/>
          </a:xfrm>
          <a:prstGeom prst="rect">
            <a:avLst/>
          </a:prstGeom>
          <a:solidFill>
            <a:srgbClr val="F2F2F2"/>
          </a:solidFill>
          <a:ln w="12700">
            <a:miter lim="400000"/>
          </a:ln>
        </p:spPr>
        <p:txBody>
          <a:bodyPr lIns="36000" tIns="36000" rIns="36000" bIns="36000" anchor="ctr"/>
          <a:lstStyle/>
          <a:p>
            <a:pPr>
              <a:defRPr sz="1800">
                <a:solidFill>
                  <a:srgbClr val="FFFFFF"/>
                </a:solidFill>
                <a:latin typeface="Calibri Light"/>
                <a:ea typeface="Calibri Light"/>
                <a:cs typeface="Calibri Light"/>
                <a:sym typeface="Calibri Light"/>
              </a:defRPr>
            </a:pPr>
            <a:endParaRPr/>
          </a:p>
        </p:txBody>
      </p:sp>
      <p:sp>
        <p:nvSpPr>
          <p:cNvPr id="5" name="Rechteck 149">
            <a:extLst>
              <a:ext uri="{FF2B5EF4-FFF2-40B4-BE49-F238E27FC236}">
                <a16:creationId xmlns:a16="http://schemas.microsoft.com/office/drawing/2014/main" id="{0849B101-2930-410E-80B1-171DB81484ED}"/>
              </a:ext>
            </a:extLst>
          </p:cNvPr>
          <p:cNvSpPr txBox="1"/>
          <p:nvPr/>
        </p:nvSpPr>
        <p:spPr>
          <a:xfrm>
            <a:off x="9661588" y="1710374"/>
            <a:ext cx="2458077" cy="3437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44000" rIns="144000" bIns="144000" anchor="ctr" anchorCtr="0">
            <a:noAutofit/>
          </a:bodyPr>
          <a:lstStyle>
            <a:defPPr>
              <a:defRPr lang="en-US"/>
            </a:defPPr>
            <a:lvl1pPr lvl="0" hangingPunct="0">
              <a:lnSpc>
                <a:spcPts val="1880"/>
              </a:lnSpc>
              <a:spcAft>
                <a:spcPts val="999"/>
              </a:spcAft>
              <a:defRPr sz="1400" kern="0">
                <a:solidFill>
                  <a:srgbClr val="000000"/>
                </a:solidFill>
                <a:latin typeface="Century Gothic" panose="020B0502020202020204" pitchFamily="34" charset="0"/>
              </a:defRPr>
            </a:lvl1pPr>
          </a:lstStyle>
          <a:p>
            <a:pPr>
              <a:lnSpc>
                <a:spcPts val="2000"/>
              </a:lnSpc>
            </a:pPr>
            <a:r>
              <a:rPr lang="en-US" dirty="0"/>
              <a:t>Bubble Charts are typically used to compare and show the relationships between categorized circles, by the use of positioning and proportions. The overall picture of Bubble Charts can be used to analyze for patterns and correlations.</a:t>
            </a:r>
          </a:p>
        </p:txBody>
      </p:sp>
      <p:sp>
        <p:nvSpPr>
          <p:cNvPr id="6" name="Titel 1">
            <a:extLst>
              <a:ext uri="{FF2B5EF4-FFF2-40B4-BE49-F238E27FC236}">
                <a16:creationId xmlns:a16="http://schemas.microsoft.com/office/drawing/2014/main" id="{E6692E53-C081-4443-85CF-9665F8B63073}"/>
              </a:ext>
            </a:extLst>
          </p:cNvPr>
          <p:cNvSpPr txBox="1">
            <a:spLocks/>
          </p:cNvSpPr>
          <p:nvPr/>
        </p:nvSpPr>
        <p:spPr>
          <a:xfrm>
            <a:off x="858352" y="540927"/>
            <a:ext cx="4729546"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r>
              <a:rPr lang="en-US" dirty="0"/>
              <a:t>BUBBLE CHART</a:t>
            </a:r>
          </a:p>
        </p:txBody>
      </p:sp>
      <p:sp>
        <p:nvSpPr>
          <p:cNvPr id="13" name="Oval 12">
            <a:extLst>
              <a:ext uri="{FF2B5EF4-FFF2-40B4-BE49-F238E27FC236}">
                <a16:creationId xmlns:a16="http://schemas.microsoft.com/office/drawing/2014/main" id="{0363A803-97F5-4C6A-8329-FE55B1DB1BA5}"/>
              </a:ext>
            </a:extLst>
          </p:cNvPr>
          <p:cNvSpPr/>
          <p:nvPr/>
        </p:nvSpPr>
        <p:spPr>
          <a:xfrm>
            <a:off x="3436143" y="1348002"/>
            <a:ext cx="219528" cy="219528"/>
          </a:xfrm>
          <a:prstGeom prst="ellipse">
            <a:avLst/>
          </a:prstGeom>
          <a:gradFill>
            <a:gsLst>
              <a:gs pos="100000">
                <a:srgbClr val="29719F"/>
              </a:gs>
              <a:gs pos="0">
                <a:schemeClr val="bg1"/>
              </a:gs>
              <a:gs pos="37000">
                <a:srgbClr val="81ABC6"/>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49">
            <a:extLst>
              <a:ext uri="{FF2B5EF4-FFF2-40B4-BE49-F238E27FC236}">
                <a16:creationId xmlns:a16="http://schemas.microsoft.com/office/drawing/2014/main" id="{214A062B-B4F0-4639-921C-7D7FB0027742}"/>
              </a:ext>
            </a:extLst>
          </p:cNvPr>
          <p:cNvSpPr txBox="1"/>
          <p:nvPr/>
        </p:nvSpPr>
        <p:spPr>
          <a:xfrm>
            <a:off x="3655671" y="1257711"/>
            <a:ext cx="171557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91440" rIns="144000" bIns="91440" anchor="t">
            <a:spAutoFit/>
          </a:bodyPr>
          <a:lstStyle>
            <a:defPPr>
              <a:defRPr lang="en-US"/>
            </a:defPPr>
            <a:lvl1pPr lvl="0" hangingPunct="0">
              <a:lnSpc>
                <a:spcPts val="1880"/>
              </a:lnSpc>
              <a:spcAft>
                <a:spcPts val="999"/>
              </a:spcAft>
              <a:defRPr sz="1400" kern="0">
                <a:solidFill>
                  <a:srgbClr val="000000"/>
                </a:solidFill>
                <a:latin typeface="Century Gothic" panose="020B0502020202020204" pitchFamily="34" charset="0"/>
              </a:defRPr>
            </a:lvl1pPr>
          </a:lstStyle>
          <a:p>
            <a:pPr>
              <a:lnSpc>
                <a:spcPct val="100000"/>
              </a:lnSpc>
            </a:pPr>
            <a:r>
              <a:rPr lang="en-US" dirty="0"/>
              <a:t>Our Company</a:t>
            </a:r>
          </a:p>
        </p:txBody>
      </p:sp>
      <p:sp>
        <p:nvSpPr>
          <p:cNvPr id="17" name="Oval 16">
            <a:extLst>
              <a:ext uri="{FF2B5EF4-FFF2-40B4-BE49-F238E27FC236}">
                <a16:creationId xmlns:a16="http://schemas.microsoft.com/office/drawing/2014/main" id="{F700A12C-DA69-4C67-AD2E-77FF67BA7B2E}"/>
              </a:ext>
            </a:extLst>
          </p:cNvPr>
          <p:cNvSpPr/>
          <p:nvPr/>
        </p:nvSpPr>
        <p:spPr>
          <a:xfrm>
            <a:off x="5414570" y="1355342"/>
            <a:ext cx="219528" cy="219528"/>
          </a:xfrm>
          <a:prstGeom prst="ellipse">
            <a:avLst/>
          </a:prstGeom>
          <a:gradFill>
            <a:gsLst>
              <a:gs pos="99000">
                <a:schemeClr val="bg1">
                  <a:lumMod val="65000"/>
                </a:schemeClr>
              </a:gs>
              <a:gs pos="0">
                <a:schemeClr val="bg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49">
            <a:extLst>
              <a:ext uri="{FF2B5EF4-FFF2-40B4-BE49-F238E27FC236}">
                <a16:creationId xmlns:a16="http://schemas.microsoft.com/office/drawing/2014/main" id="{B2EB5FE3-4AF2-40FB-8FA6-83FF31BA141B}"/>
              </a:ext>
            </a:extLst>
          </p:cNvPr>
          <p:cNvSpPr txBox="1"/>
          <p:nvPr/>
        </p:nvSpPr>
        <p:spPr>
          <a:xfrm>
            <a:off x="5634098" y="1265051"/>
            <a:ext cx="129178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91440" rIns="144000" bIns="91440" anchor="t">
            <a:spAutoFit/>
          </a:bodyPr>
          <a:lstStyle>
            <a:defPPr>
              <a:defRPr lang="en-US"/>
            </a:defPPr>
            <a:lvl1pPr lvl="0" hangingPunct="0">
              <a:lnSpc>
                <a:spcPts val="1880"/>
              </a:lnSpc>
              <a:spcAft>
                <a:spcPts val="999"/>
              </a:spcAft>
              <a:defRPr sz="1400" kern="0">
                <a:solidFill>
                  <a:srgbClr val="000000"/>
                </a:solidFill>
                <a:latin typeface="Century Gothic" panose="020B0502020202020204" pitchFamily="34" charset="0"/>
              </a:defRPr>
            </a:lvl1pPr>
          </a:lstStyle>
          <a:p>
            <a:pPr>
              <a:lnSpc>
                <a:spcPct val="100000"/>
              </a:lnSpc>
            </a:pPr>
            <a:r>
              <a:rPr lang="en-US" dirty="0"/>
              <a:t>Competitor</a:t>
            </a:r>
          </a:p>
        </p:txBody>
      </p:sp>
      <p:graphicFrame>
        <p:nvGraphicFramePr>
          <p:cNvPr id="11" name="Chart 10">
            <a:extLst>
              <a:ext uri="{FF2B5EF4-FFF2-40B4-BE49-F238E27FC236}">
                <a16:creationId xmlns:a16="http://schemas.microsoft.com/office/drawing/2014/main" id="{04D7C3A8-63D3-472E-924E-FD4CA102E18C}"/>
              </a:ext>
            </a:extLst>
          </p:cNvPr>
          <p:cNvGraphicFramePr/>
          <p:nvPr>
            <p:extLst>
              <p:ext uri="{D42A27DB-BD31-4B8C-83A1-F6EECF244321}">
                <p14:modId xmlns:p14="http://schemas.microsoft.com/office/powerpoint/2010/main" val="977415351"/>
              </p:ext>
            </p:extLst>
          </p:nvPr>
        </p:nvGraphicFramePr>
        <p:xfrm>
          <a:off x="1137833" y="1663700"/>
          <a:ext cx="7917348" cy="4474634"/>
        </p:xfrm>
        <a:graphic>
          <a:graphicData uri="http://schemas.openxmlformats.org/drawingml/2006/chart">
            <c:chart xmlns:c="http://schemas.openxmlformats.org/drawingml/2006/chart" xmlns:r="http://schemas.openxmlformats.org/officeDocument/2006/relationships" r:id="rId2"/>
          </a:graphicData>
        </a:graphic>
      </p:graphicFrame>
      <p:sp>
        <p:nvSpPr>
          <p:cNvPr id="29" name="TextBox 28">
            <a:extLst>
              <a:ext uri="{FF2B5EF4-FFF2-40B4-BE49-F238E27FC236}">
                <a16:creationId xmlns:a16="http://schemas.microsoft.com/office/drawing/2014/main" id="{AD5D319A-C566-4057-A84E-019C8F6CB609}"/>
              </a:ext>
            </a:extLst>
          </p:cNvPr>
          <p:cNvSpPr txBox="1"/>
          <p:nvPr/>
        </p:nvSpPr>
        <p:spPr>
          <a:xfrm>
            <a:off x="4402319" y="6170879"/>
            <a:ext cx="1691489" cy="292388"/>
          </a:xfrm>
          <a:prstGeom prst="rect">
            <a:avLst/>
          </a:prstGeom>
          <a:noFill/>
        </p:spPr>
        <p:txBody>
          <a:bodyPr wrap="none" rtlCol="0">
            <a:spAutoFit/>
          </a:bodyPr>
          <a:lstStyle/>
          <a:p>
            <a:r>
              <a:rPr lang="en-US" sz="1300" b="1" dirty="0">
                <a:latin typeface="Century Gothic" panose="020B0502020202020204" pitchFamily="34" charset="0"/>
              </a:rPr>
              <a:t>Drug Efficacy Rate</a:t>
            </a:r>
          </a:p>
        </p:txBody>
      </p:sp>
      <p:sp>
        <p:nvSpPr>
          <p:cNvPr id="30" name="TextBox 29">
            <a:extLst>
              <a:ext uri="{FF2B5EF4-FFF2-40B4-BE49-F238E27FC236}">
                <a16:creationId xmlns:a16="http://schemas.microsoft.com/office/drawing/2014/main" id="{3CDC1970-424B-4435-81B9-6238D08C9F04}"/>
              </a:ext>
            </a:extLst>
          </p:cNvPr>
          <p:cNvSpPr txBox="1"/>
          <p:nvPr/>
        </p:nvSpPr>
        <p:spPr>
          <a:xfrm rot="16200000">
            <a:off x="145176" y="3631865"/>
            <a:ext cx="1718740" cy="292388"/>
          </a:xfrm>
          <a:prstGeom prst="rect">
            <a:avLst/>
          </a:prstGeom>
          <a:noFill/>
        </p:spPr>
        <p:txBody>
          <a:bodyPr wrap="none" rtlCol="0">
            <a:spAutoFit/>
          </a:bodyPr>
          <a:lstStyle/>
          <a:p>
            <a:r>
              <a:rPr lang="en-US" sz="1300" b="1" dirty="0">
                <a:latin typeface="Century Gothic" panose="020B0502020202020204" pitchFamily="34" charset="0"/>
              </a:rPr>
              <a:t>Drug Mortality Rate</a:t>
            </a:r>
          </a:p>
        </p:txBody>
      </p:sp>
    </p:spTree>
    <p:extLst>
      <p:ext uri="{BB962C8B-B14F-4D97-AF65-F5344CB8AC3E}">
        <p14:creationId xmlns:p14="http://schemas.microsoft.com/office/powerpoint/2010/main" val="150875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wipe(left)">
                                      <p:cBhvr>
                                        <p:cTn id="7" dur="1500"/>
                                        <p:tgtEl>
                                          <p:spTgt spid="11">
                                            <p:graphicEl>
                                              <a:chart seriesIdx="-3" categoryIdx="-3" bldStep="gridLegend"/>
                                            </p:graphicEl>
                                          </p:spTgt>
                                        </p:tgtEl>
                                      </p:cBhvr>
                                    </p:animEffect>
                                  </p:childTnLst>
                                </p:cTn>
                              </p:par>
                              <p:par>
                                <p:cTn id="8" presetID="53" presetClass="entr" presetSubtype="16" fill="hold" grpId="0" nodeType="withEffect">
                                  <p:stCondLst>
                                    <p:cond delay="1250"/>
                                  </p:stCondLst>
                                  <p:childTnLst>
                                    <p:set>
                                      <p:cBhvr>
                                        <p:cTn id="9" dur="1" fill="hold">
                                          <p:stCondLst>
                                            <p:cond delay="0"/>
                                          </p:stCondLst>
                                        </p:cTn>
                                        <p:tgtEl>
                                          <p:spTgt spid="11">
                                            <p:graphicEl>
                                              <a:chart seriesIdx="-4" categoryIdx="0" bldStep="category"/>
                                            </p:graphicEl>
                                          </p:spTgt>
                                        </p:tgtEl>
                                        <p:attrNameLst>
                                          <p:attrName>style.visibility</p:attrName>
                                        </p:attrNameLst>
                                      </p:cBhvr>
                                      <p:to>
                                        <p:strVal val="visible"/>
                                      </p:to>
                                    </p:set>
                                    <p:anim calcmode="lin" valueType="num">
                                      <p:cBhvr>
                                        <p:cTn id="10" dur="1250" fill="hold"/>
                                        <p:tgtEl>
                                          <p:spTgt spid="11">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1" dur="1250" fill="hold"/>
                                        <p:tgtEl>
                                          <p:spTgt spid="11">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2" dur="1250"/>
                                        <p:tgtEl>
                                          <p:spTgt spid="11">
                                            <p:graphicEl>
                                              <a:chart seriesIdx="-4" categoryIdx="0" bldStep="category"/>
                                            </p:graphicEl>
                                          </p:spTgt>
                                        </p:tgtEl>
                                      </p:cBhvr>
                                    </p:animEffect>
                                  </p:childTnLst>
                                </p:cTn>
                              </p:par>
                              <p:par>
                                <p:cTn id="13" presetID="53" presetClass="entr" presetSubtype="16" fill="hold" grpId="0" nodeType="withEffect">
                                  <p:stCondLst>
                                    <p:cond delay="2250"/>
                                  </p:stCondLst>
                                  <p:childTnLst>
                                    <p:set>
                                      <p:cBhvr>
                                        <p:cTn id="14" dur="1" fill="hold">
                                          <p:stCondLst>
                                            <p:cond delay="0"/>
                                          </p:stCondLst>
                                        </p:cTn>
                                        <p:tgtEl>
                                          <p:spTgt spid="11">
                                            <p:graphicEl>
                                              <a:chart seriesIdx="-4" categoryIdx="1" bldStep="category"/>
                                            </p:graphicEl>
                                          </p:spTgt>
                                        </p:tgtEl>
                                        <p:attrNameLst>
                                          <p:attrName>style.visibility</p:attrName>
                                        </p:attrNameLst>
                                      </p:cBhvr>
                                      <p:to>
                                        <p:strVal val="visible"/>
                                      </p:to>
                                    </p:set>
                                    <p:anim calcmode="lin" valueType="num">
                                      <p:cBhvr>
                                        <p:cTn id="15" dur="1250" fill="hold"/>
                                        <p:tgtEl>
                                          <p:spTgt spid="11">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6" dur="1250" fill="hold"/>
                                        <p:tgtEl>
                                          <p:spTgt spid="11">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17" dur="1250"/>
                                        <p:tgtEl>
                                          <p:spTgt spid="11">
                                            <p:graphicEl>
                                              <a:chart seriesIdx="-4" categoryIdx="1" bldStep="category"/>
                                            </p:graphicEl>
                                          </p:spTgt>
                                        </p:tgtEl>
                                      </p:cBhvr>
                                    </p:animEffect>
                                  </p:childTnLst>
                                </p:cTn>
                              </p:par>
                              <p:par>
                                <p:cTn id="18" presetID="53" presetClass="entr" presetSubtype="16" fill="hold" grpId="0" nodeType="withEffect">
                                  <p:stCondLst>
                                    <p:cond delay="2250"/>
                                  </p:stCondLst>
                                  <p:childTnLst>
                                    <p:set>
                                      <p:cBhvr>
                                        <p:cTn id="19" dur="1" fill="hold">
                                          <p:stCondLst>
                                            <p:cond delay="0"/>
                                          </p:stCondLst>
                                        </p:cTn>
                                        <p:tgtEl>
                                          <p:spTgt spid="11">
                                            <p:graphicEl>
                                              <a:chart seriesIdx="-4" categoryIdx="2" bldStep="category"/>
                                            </p:graphicEl>
                                          </p:spTgt>
                                        </p:tgtEl>
                                        <p:attrNameLst>
                                          <p:attrName>style.visibility</p:attrName>
                                        </p:attrNameLst>
                                      </p:cBhvr>
                                      <p:to>
                                        <p:strVal val="visible"/>
                                      </p:to>
                                    </p:set>
                                    <p:anim calcmode="lin" valueType="num">
                                      <p:cBhvr>
                                        <p:cTn id="20" dur="1250" fill="hold"/>
                                        <p:tgtEl>
                                          <p:spTgt spid="11">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1" dur="1250" fill="hold"/>
                                        <p:tgtEl>
                                          <p:spTgt spid="11">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22" dur="1250"/>
                                        <p:tgtEl>
                                          <p:spTgt spid="11">
                                            <p:graphicEl>
                                              <a:chart seriesIdx="-4" categoryIdx="2" bldStep="category"/>
                                            </p:graphicEl>
                                          </p:spTgt>
                                        </p:tgtEl>
                                      </p:cBhvr>
                                    </p:animEffect>
                                  </p:childTnLst>
                                </p:cTn>
                              </p:par>
                              <p:par>
                                <p:cTn id="23" presetID="53" presetClass="entr" presetSubtype="16" fill="hold" grpId="0" nodeType="withEffect">
                                  <p:stCondLst>
                                    <p:cond delay="1250"/>
                                  </p:stCondLst>
                                  <p:childTnLst>
                                    <p:set>
                                      <p:cBhvr>
                                        <p:cTn id="24" dur="1" fill="hold">
                                          <p:stCondLst>
                                            <p:cond delay="0"/>
                                          </p:stCondLst>
                                        </p:cTn>
                                        <p:tgtEl>
                                          <p:spTgt spid="11">
                                            <p:graphicEl>
                                              <a:chart seriesIdx="-4" categoryIdx="3" bldStep="category"/>
                                            </p:graphicEl>
                                          </p:spTgt>
                                        </p:tgtEl>
                                        <p:attrNameLst>
                                          <p:attrName>style.visibility</p:attrName>
                                        </p:attrNameLst>
                                      </p:cBhvr>
                                      <p:to>
                                        <p:strVal val="visible"/>
                                      </p:to>
                                    </p:set>
                                    <p:anim calcmode="lin" valueType="num">
                                      <p:cBhvr>
                                        <p:cTn id="25" dur="1250" fill="hold"/>
                                        <p:tgtEl>
                                          <p:spTgt spid="11">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26" dur="1250" fill="hold"/>
                                        <p:tgtEl>
                                          <p:spTgt spid="11">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27" dur="1250"/>
                                        <p:tgtEl>
                                          <p:spTgt spid="11">
                                            <p:graphicEl>
                                              <a:chart seriesIdx="-4" categoryIdx="3" bldStep="category"/>
                                            </p:graphicEl>
                                          </p:spTgt>
                                        </p:tgtEl>
                                      </p:cBhvr>
                                    </p:animEffect>
                                  </p:childTnLst>
                                </p:cTn>
                              </p:par>
                              <p:par>
                                <p:cTn id="28" presetID="53" presetClass="entr" presetSubtype="16" fill="hold" grpId="0" nodeType="withEffect">
                                  <p:stCondLst>
                                    <p:cond delay="2250"/>
                                  </p:stCondLst>
                                  <p:childTnLst>
                                    <p:set>
                                      <p:cBhvr>
                                        <p:cTn id="29" dur="1" fill="hold">
                                          <p:stCondLst>
                                            <p:cond delay="0"/>
                                          </p:stCondLst>
                                        </p:cTn>
                                        <p:tgtEl>
                                          <p:spTgt spid="11">
                                            <p:graphicEl>
                                              <a:chart seriesIdx="-4" categoryIdx="4" bldStep="category"/>
                                            </p:graphicEl>
                                          </p:spTgt>
                                        </p:tgtEl>
                                        <p:attrNameLst>
                                          <p:attrName>style.visibility</p:attrName>
                                        </p:attrNameLst>
                                      </p:cBhvr>
                                      <p:to>
                                        <p:strVal val="visible"/>
                                      </p:to>
                                    </p:set>
                                    <p:anim calcmode="lin" valueType="num">
                                      <p:cBhvr>
                                        <p:cTn id="30" dur="1250" fill="hold"/>
                                        <p:tgtEl>
                                          <p:spTgt spid="11">
                                            <p:graphicEl>
                                              <a:chart seriesIdx="-4" categoryIdx="4" bldStep="category"/>
                                            </p:graphicEl>
                                          </p:spTgt>
                                        </p:tgtEl>
                                        <p:attrNameLst>
                                          <p:attrName>ppt_w</p:attrName>
                                        </p:attrNameLst>
                                      </p:cBhvr>
                                      <p:tavLst>
                                        <p:tav tm="0">
                                          <p:val>
                                            <p:fltVal val="0"/>
                                          </p:val>
                                        </p:tav>
                                        <p:tav tm="100000">
                                          <p:val>
                                            <p:strVal val="#ppt_w"/>
                                          </p:val>
                                        </p:tav>
                                      </p:tavLst>
                                    </p:anim>
                                    <p:anim calcmode="lin" valueType="num">
                                      <p:cBhvr>
                                        <p:cTn id="31" dur="1250" fill="hold"/>
                                        <p:tgtEl>
                                          <p:spTgt spid="11">
                                            <p:graphicEl>
                                              <a:chart seriesIdx="-4" categoryIdx="4" bldStep="category"/>
                                            </p:graphicEl>
                                          </p:spTgt>
                                        </p:tgtEl>
                                        <p:attrNameLst>
                                          <p:attrName>ppt_h</p:attrName>
                                        </p:attrNameLst>
                                      </p:cBhvr>
                                      <p:tavLst>
                                        <p:tav tm="0">
                                          <p:val>
                                            <p:fltVal val="0"/>
                                          </p:val>
                                        </p:tav>
                                        <p:tav tm="100000">
                                          <p:val>
                                            <p:strVal val="#ppt_h"/>
                                          </p:val>
                                        </p:tav>
                                      </p:tavLst>
                                    </p:anim>
                                    <p:animEffect transition="in" filter="fade">
                                      <p:cBhvr>
                                        <p:cTn id="32" dur="1250"/>
                                        <p:tgtEl>
                                          <p:spTgt spid="11">
                                            <p:graphicEl>
                                              <a:chart seriesIdx="-4" categoryIdx="4" bldStep="category"/>
                                            </p:graphicEl>
                                          </p:spTgt>
                                        </p:tgtEl>
                                      </p:cBhvr>
                                    </p:animEffect>
                                  </p:childTnLst>
                                </p:cTn>
                              </p:par>
                              <p:par>
                                <p:cTn id="33" presetID="53" presetClass="entr" presetSubtype="16" fill="hold" grpId="0" nodeType="withEffect">
                                  <p:stCondLst>
                                    <p:cond delay="1250"/>
                                  </p:stCondLst>
                                  <p:childTnLst>
                                    <p:set>
                                      <p:cBhvr>
                                        <p:cTn id="34" dur="1" fill="hold">
                                          <p:stCondLst>
                                            <p:cond delay="0"/>
                                          </p:stCondLst>
                                        </p:cTn>
                                        <p:tgtEl>
                                          <p:spTgt spid="11">
                                            <p:graphicEl>
                                              <a:chart seriesIdx="-4" categoryIdx="5" bldStep="category"/>
                                            </p:graphicEl>
                                          </p:spTgt>
                                        </p:tgtEl>
                                        <p:attrNameLst>
                                          <p:attrName>style.visibility</p:attrName>
                                        </p:attrNameLst>
                                      </p:cBhvr>
                                      <p:to>
                                        <p:strVal val="visible"/>
                                      </p:to>
                                    </p:set>
                                    <p:anim calcmode="lin" valueType="num">
                                      <p:cBhvr>
                                        <p:cTn id="35" dur="1250" fill="hold"/>
                                        <p:tgtEl>
                                          <p:spTgt spid="11">
                                            <p:graphicEl>
                                              <a:chart seriesIdx="-4" categoryIdx="5" bldStep="category"/>
                                            </p:graphicEl>
                                          </p:spTgt>
                                        </p:tgtEl>
                                        <p:attrNameLst>
                                          <p:attrName>ppt_w</p:attrName>
                                        </p:attrNameLst>
                                      </p:cBhvr>
                                      <p:tavLst>
                                        <p:tav tm="0">
                                          <p:val>
                                            <p:fltVal val="0"/>
                                          </p:val>
                                        </p:tav>
                                        <p:tav tm="100000">
                                          <p:val>
                                            <p:strVal val="#ppt_w"/>
                                          </p:val>
                                        </p:tav>
                                      </p:tavLst>
                                    </p:anim>
                                    <p:anim calcmode="lin" valueType="num">
                                      <p:cBhvr>
                                        <p:cTn id="36" dur="1250" fill="hold"/>
                                        <p:tgtEl>
                                          <p:spTgt spid="11">
                                            <p:graphicEl>
                                              <a:chart seriesIdx="-4" categoryIdx="5" bldStep="category"/>
                                            </p:graphicEl>
                                          </p:spTgt>
                                        </p:tgtEl>
                                        <p:attrNameLst>
                                          <p:attrName>ppt_h</p:attrName>
                                        </p:attrNameLst>
                                      </p:cBhvr>
                                      <p:tavLst>
                                        <p:tav tm="0">
                                          <p:val>
                                            <p:fltVal val="0"/>
                                          </p:val>
                                        </p:tav>
                                        <p:tav tm="100000">
                                          <p:val>
                                            <p:strVal val="#ppt_h"/>
                                          </p:val>
                                        </p:tav>
                                      </p:tavLst>
                                    </p:anim>
                                    <p:animEffect transition="in" filter="fade">
                                      <p:cBhvr>
                                        <p:cTn id="37" dur="1250"/>
                                        <p:tgtEl>
                                          <p:spTgt spid="11">
                                            <p:graphicEl>
                                              <a:chart seriesIdx="-4" categoryIdx="5" bldStep="category"/>
                                            </p:graphicEl>
                                          </p:spTgt>
                                        </p:tgtEl>
                                      </p:cBhvr>
                                    </p:animEffect>
                                  </p:childTnLst>
                                </p:cTn>
                              </p:par>
                              <p:par>
                                <p:cTn id="38" presetID="53" presetClass="entr" presetSubtype="16" fill="hold" grpId="0" nodeType="withEffect">
                                  <p:stCondLst>
                                    <p:cond delay="2250"/>
                                  </p:stCondLst>
                                  <p:childTnLst>
                                    <p:set>
                                      <p:cBhvr>
                                        <p:cTn id="39" dur="1" fill="hold">
                                          <p:stCondLst>
                                            <p:cond delay="0"/>
                                          </p:stCondLst>
                                        </p:cTn>
                                        <p:tgtEl>
                                          <p:spTgt spid="11">
                                            <p:graphicEl>
                                              <a:chart seriesIdx="-4" categoryIdx="6" bldStep="category"/>
                                            </p:graphicEl>
                                          </p:spTgt>
                                        </p:tgtEl>
                                        <p:attrNameLst>
                                          <p:attrName>style.visibility</p:attrName>
                                        </p:attrNameLst>
                                      </p:cBhvr>
                                      <p:to>
                                        <p:strVal val="visible"/>
                                      </p:to>
                                    </p:set>
                                    <p:anim calcmode="lin" valueType="num">
                                      <p:cBhvr>
                                        <p:cTn id="40" dur="1250" fill="hold"/>
                                        <p:tgtEl>
                                          <p:spTgt spid="11">
                                            <p:graphicEl>
                                              <a:chart seriesIdx="-4" categoryIdx="6" bldStep="category"/>
                                            </p:graphicEl>
                                          </p:spTgt>
                                        </p:tgtEl>
                                        <p:attrNameLst>
                                          <p:attrName>ppt_w</p:attrName>
                                        </p:attrNameLst>
                                      </p:cBhvr>
                                      <p:tavLst>
                                        <p:tav tm="0">
                                          <p:val>
                                            <p:fltVal val="0"/>
                                          </p:val>
                                        </p:tav>
                                        <p:tav tm="100000">
                                          <p:val>
                                            <p:strVal val="#ppt_w"/>
                                          </p:val>
                                        </p:tav>
                                      </p:tavLst>
                                    </p:anim>
                                    <p:anim calcmode="lin" valueType="num">
                                      <p:cBhvr>
                                        <p:cTn id="41" dur="1250" fill="hold"/>
                                        <p:tgtEl>
                                          <p:spTgt spid="11">
                                            <p:graphicEl>
                                              <a:chart seriesIdx="-4" categoryIdx="6" bldStep="category"/>
                                            </p:graphicEl>
                                          </p:spTgt>
                                        </p:tgtEl>
                                        <p:attrNameLst>
                                          <p:attrName>ppt_h</p:attrName>
                                        </p:attrNameLst>
                                      </p:cBhvr>
                                      <p:tavLst>
                                        <p:tav tm="0">
                                          <p:val>
                                            <p:fltVal val="0"/>
                                          </p:val>
                                        </p:tav>
                                        <p:tav tm="100000">
                                          <p:val>
                                            <p:strVal val="#ppt_h"/>
                                          </p:val>
                                        </p:tav>
                                      </p:tavLst>
                                    </p:anim>
                                    <p:animEffect transition="in" filter="fade">
                                      <p:cBhvr>
                                        <p:cTn id="42" dur="1250"/>
                                        <p:tgtEl>
                                          <p:spTgt spid="11">
                                            <p:graphicEl>
                                              <a:chart seriesIdx="-4" categoryIdx="6" bldStep="category"/>
                                            </p:graphicEl>
                                          </p:spTgt>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11">
                                            <p:graphicEl>
                                              <a:chart seriesIdx="-4" categoryIdx="7" bldStep="category"/>
                                            </p:graphicEl>
                                          </p:spTgt>
                                        </p:tgtEl>
                                        <p:attrNameLst>
                                          <p:attrName>style.visibility</p:attrName>
                                        </p:attrNameLst>
                                      </p:cBhvr>
                                      <p:to>
                                        <p:strVal val="visible"/>
                                      </p:to>
                                    </p:set>
                                    <p:anim calcmode="lin" valueType="num">
                                      <p:cBhvr>
                                        <p:cTn id="45" dur="1250" fill="hold"/>
                                        <p:tgtEl>
                                          <p:spTgt spid="11">
                                            <p:graphicEl>
                                              <a:chart seriesIdx="-4" categoryIdx="7" bldStep="category"/>
                                            </p:graphicEl>
                                          </p:spTgt>
                                        </p:tgtEl>
                                        <p:attrNameLst>
                                          <p:attrName>ppt_w</p:attrName>
                                        </p:attrNameLst>
                                      </p:cBhvr>
                                      <p:tavLst>
                                        <p:tav tm="0">
                                          <p:val>
                                            <p:fltVal val="0"/>
                                          </p:val>
                                        </p:tav>
                                        <p:tav tm="100000">
                                          <p:val>
                                            <p:strVal val="#ppt_w"/>
                                          </p:val>
                                        </p:tav>
                                      </p:tavLst>
                                    </p:anim>
                                    <p:anim calcmode="lin" valueType="num">
                                      <p:cBhvr>
                                        <p:cTn id="46" dur="1250" fill="hold"/>
                                        <p:tgtEl>
                                          <p:spTgt spid="11">
                                            <p:graphicEl>
                                              <a:chart seriesIdx="-4" categoryIdx="7" bldStep="category"/>
                                            </p:graphicEl>
                                          </p:spTgt>
                                        </p:tgtEl>
                                        <p:attrNameLst>
                                          <p:attrName>ppt_h</p:attrName>
                                        </p:attrNameLst>
                                      </p:cBhvr>
                                      <p:tavLst>
                                        <p:tav tm="0">
                                          <p:val>
                                            <p:fltVal val="0"/>
                                          </p:val>
                                        </p:tav>
                                        <p:tav tm="100000">
                                          <p:val>
                                            <p:strVal val="#ppt_h"/>
                                          </p:val>
                                        </p:tav>
                                      </p:tavLst>
                                    </p:anim>
                                    <p:animEffect transition="in" filter="fade">
                                      <p:cBhvr>
                                        <p:cTn id="47" dur="1250"/>
                                        <p:tgtEl>
                                          <p:spTgt spid="11">
                                            <p:graphicEl>
                                              <a:chart seriesIdx="-4" categoryIdx="7" bldStep="category"/>
                                            </p:graphicEl>
                                          </p:spTgt>
                                        </p:tgtEl>
                                      </p:cBhvr>
                                    </p:animEffect>
                                  </p:childTnLst>
                                </p:cTn>
                              </p:par>
                              <p:par>
                                <p:cTn id="48" presetID="12" presetClass="entr" presetSubtype="2"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1250"/>
                                        <p:tgtEl>
                                          <p:spTgt spid="30"/>
                                        </p:tgtEl>
                                        <p:attrNameLst>
                                          <p:attrName>ppt_x</p:attrName>
                                        </p:attrNameLst>
                                      </p:cBhvr>
                                      <p:tavLst>
                                        <p:tav tm="0">
                                          <p:val>
                                            <p:strVal val="#ppt_x+#ppt_w*1.125000"/>
                                          </p:val>
                                        </p:tav>
                                        <p:tav tm="100000">
                                          <p:val>
                                            <p:strVal val="#ppt_x"/>
                                          </p:val>
                                        </p:tav>
                                      </p:tavLst>
                                    </p:anim>
                                    <p:animEffect transition="in" filter="wipe(left)">
                                      <p:cBhvr>
                                        <p:cTn id="51" dur="1250"/>
                                        <p:tgtEl>
                                          <p:spTgt spid="30"/>
                                        </p:tgtEl>
                                      </p:cBhvr>
                                    </p:animEffect>
                                  </p:childTnLst>
                                </p:cTn>
                              </p:par>
                              <p:par>
                                <p:cTn id="52" presetID="12" presetClass="entr" presetSubtype="1" fill="hold" grpId="0" nodeType="withEffect">
                                  <p:stCondLst>
                                    <p:cond delay="75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1250"/>
                                        <p:tgtEl>
                                          <p:spTgt spid="29"/>
                                        </p:tgtEl>
                                        <p:attrNameLst>
                                          <p:attrName>ppt_y</p:attrName>
                                        </p:attrNameLst>
                                      </p:cBhvr>
                                      <p:tavLst>
                                        <p:tav tm="0">
                                          <p:val>
                                            <p:strVal val="#ppt_y-#ppt_h*1.125000"/>
                                          </p:val>
                                        </p:tav>
                                        <p:tav tm="100000">
                                          <p:val>
                                            <p:strVal val="#ppt_y"/>
                                          </p:val>
                                        </p:tav>
                                      </p:tavLst>
                                    </p:anim>
                                    <p:animEffect transition="in" filter="wipe(down)">
                                      <p:cBhvr>
                                        <p:cTn id="55" dur="1250"/>
                                        <p:tgtEl>
                                          <p:spTgt spid="29"/>
                                        </p:tgtEl>
                                      </p:cBhvr>
                                    </p:animEffect>
                                  </p:childTnLst>
                                </p:cTn>
                              </p:par>
                              <p:par>
                                <p:cTn id="56" presetID="53" presetClass="entr" presetSubtype="16" fill="hold" grpId="0" nodeType="withEffect">
                                  <p:stCondLst>
                                    <p:cond delay="1250"/>
                                  </p:stCondLst>
                                  <p:childTnLst>
                                    <p:set>
                                      <p:cBhvr>
                                        <p:cTn id="57" dur="1" fill="hold">
                                          <p:stCondLst>
                                            <p:cond delay="0"/>
                                          </p:stCondLst>
                                        </p:cTn>
                                        <p:tgtEl>
                                          <p:spTgt spid="13"/>
                                        </p:tgtEl>
                                        <p:attrNameLst>
                                          <p:attrName>style.visibility</p:attrName>
                                        </p:attrNameLst>
                                      </p:cBhvr>
                                      <p:to>
                                        <p:strVal val="visible"/>
                                      </p:to>
                                    </p:set>
                                    <p:anim calcmode="lin" valueType="num">
                                      <p:cBhvr>
                                        <p:cTn id="58" dur="1000" fill="hold"/>
                                        <p:tgtEl>
                                          <p:spTgt spid="13"/>
                                        </p:tgtEl>
                                        <p:attrNameLst>
                                          <p:attrName>ppt_w</p:attrName>
                                        </p:attrNameLst>
                                      </p:cBhvr>
                                      <p:tavLst>
                                        <p:tav tm="0">
                                          <p:val>
                                            <p:fltVal val="0"/>
                                          </p:val>
                                        </p:tav>
                                        <p:tav tm="100000">
                                          <p:val>
                                            <p:strVal val="#ppt_w"/>
                                          </p:val>
                                        </p:tav>
                                      </p:tavLst>
                                    </p:anim>
                                    <p:anim calcmode="lin" valueType="num">
                                      <p:cBhvr>
                                        <p:cTn id="59" dur="1000" fill="hold"/>
                                        <p:tgtEl>
                                          <p:spTgt spid="13"/>
                                        </p:tgtEl>
                                        <p:attrNameLst>
                                          <p:attrName>ppt_h</p:attrName>
                                        </p:attrNameLst>
                                      </p:cBhvr>
                                      <p:tavLst>
                                        <p:tav tm="0">
                                          <p:val>
                                            <p:fltVal val="0"/>
                                          </p:val>
                                        </p:tav>
                                        <p:tav tm="100000">
                                          <p:val>
                                            <p:strVal val="#ppt_h"/>
                                          </p:val>
                                        </p:tav>
                                      </p:tavLst>
                                    </p:anim>
                                    <p:animEffect transition="in" filter="fade">
                                      <p:cBhvr>
                                        <p:cTn id="60" dur="1000"/>
                                        <p:tgtEl>
                                          <p:spTgt spid="13"/>
                                        </p:tgtEl>
                                      </p:cBhvr>
                                    </p:animEffect>
                                  </p:childTnLst>
                                </p:cTn>
                              </p:par>
                              <p:par>
                                <p:cTn id="61" presetID="22" presetClass="entr" presetSubtype="8" fill="hold" grpId="0" nodeType="withEffect">
                                  <p:stCondLst>
                                    <p:cond delay="125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1000"/>
                                        <p:tgtEl>
                                          <p:spTgt spid="14"/>
                                        </p:tgtEl>
                                      </p:cBhvr>
                                    </p:animEffect>
                                  </p:childTnLst>
                                </p:cTn>
                              </p:par>
                              <p:par>
                                <p:cTn id="64" presetID="53" presetClass="entr" presetSubtype="16" fill="hold" grpId="0" nodeType="withEffect">
                                  <p:stCondLst>
                                    <p:cond delay="2250"/>
                                  </p:stCondLst>
                                  <p:childTnLst>
                                    <p:set>
                                      <p:cBhvr>
                                        <p:cTn id="65" dur="1" fill="hold">
                                          <p:stCondLst>
                                            <p:cond delay="0"/>
                                          </p:stCondLst>
                                        </p:cTn>
                                        <p:tgtEl>
                                          <p:spTgt spid="17"/>
                                        </p:tgtEl>
                                        <p:attrNameLst>
                                          <p:attrName>style.visibility</p:attrName>
                                        </p:attrNameLst>
                                      </p:cBhvr>
                                      <p:to>
                                        <p:strVal val="visible"/>
                                      </p:to>
                                    </p:set>
                                    <p:anim calcmode="lin" valueType="num">
                                      <p:cBhvr>
                                        <p:cTn id="66" dur="1000" fill="hold"/>
                                        <p:tgtEl>
                                          <p:spTgt spid="17"/>
                                        </p:tgtEl>
                                        <p:attrNameLst>
                                          <p:attrName>ppt_w</p:attrName>
                                        </p:attrNameLst>
                                      </p:cBhvr>
                                      <p:tavLst>
                                        <p:tav tm="0">
                                          <p:val>
                                            <p:fltVal val="0"/>
                                          </p:val>
                                        </p:tav>
                                        <p:tav tm="100000">
                                          <p:val>
                                            <p:strVal val="#ppt_w"/>
                                          </p:val>
                                        </p:tav>
                                      </p:tavLst>
                                    </p:anim>
                                    <p:anim calcmode="lin" valueType="num">
                                      <p:cBhvr>
                                        <p:cTn id="67" dur="1000" fill="hold"/>
                                        <p:tgtEl>
                                          <p:spTgt spid="17"/>
                                        </p:tgtEl>
                                        <p:attrNameLst>
                                          <p:attrName>ppt_h</p:attrName>
                                        </p:attrNameLst>
                                      </p:cBhvr>
                                      <p:tavLst>
                                        <p:tav tm="0">
                                          <p:val>
                                            <p:fltVal val="0"/>
                                          </p:val>
                                        </p:tav>
                                        <p:tav tm="100000">
                                          <p:val>
                                            <p:strVal val="#ppt_h"/>
                                          </p:val>
                                        </p:tav>
                                      </p:tavLst>
                                    </p:anim>
                                    <p:animEffect transition="in" filter="fade">
                                      <p:cBhvr>
                                        <p:cTn id="68" dur="1000"/>
                                        <p:tgtEl>
                                          <p:spTgt spid="17"/>
                                        </p:tgtEl>
                                      </p:cBhvr>
                                    </p:animEffect>
                                  </p:childTnLst>
                                </p:cTn>
                              </p:par>
                              <p:par>
                                <p:cTn id="69" presetID="22" presetClass="entr" presetSubtype="8" fill="hold" grpId="0" nodeType="withEffect">
                                  <p:stCondLst>
                                    <p:cond delay="225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Graphic spid="11" grpId="0" uiExpand="1">
        <p:bldSub>
          <a:bldChart bld="category"/>
        </p:bldSub>
      </p:bldGraphic>
      <p:bldP spid="29"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E933B1A-4298-4B16-89B0-5F8235217DD3}"/>
              </a:ext>
            </a:extLst>
          </p:cNvPr>
          <p:cNvSpPr txBox="1">
            <a:spLocks/>
          </p:cNvSpPr>
          <p:nvPr/>
        </p:nvSpPr>
        <p:spPr>
          <a:xfrm>
            <a:off x="858352" y="540927"/>
            <a:ext cx="7828448"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r>
              <a:rPr lang="en-US" dirty="0"/>
              <a:t>STACKED BAR CHART</a:t>
            </a:r>
          </a:p>
        </p:txBody>
      </p:sp>
      <p:sp>
        <p:nvSpPr>
          <p:cNvPr id="6" name="Rechteck 86">
            <a:extLst>
              <a:ext uri="{FF2B5EF4-FFF2-40B4-BE49-F238E27FC236}">
                <a16:creationId xmlns:a16="http://schemas.microsoft.com/office/drawing/2014/main" id="{FE9D7C00-5885-4CDF-979F-39B9E02822B3}"/>
              </a:ext>
            </a:extLst>
          </p:cNvPr>
          <p:cNvSpPr/>
          <p:nvPr/>
        </p:nvSpPr>
        <p:spPr>
          <a:xfrm>
            <a:off x="9188970" y="0"/>
            <a:ext cx="3001443" cy="6858001"/>
          </a:xfrm>
          <a:prstGeom prst="rect">
            <a:avLst/>
          </a:prstGeom>
          <a:solidFill>
            <a:srgbClr val="F2F2F2"/>
          </a:solidFill>
          <a:ln w="12700">
            <a:miter lim="400000"/>
          </a:ln>
        </p:spPr>
        <p:txBody>
          <a:bodyPr lIns="36000" tIns="36000" rIns="36000" bIns="36000" anchor="ctr"/>
          <a:lstStyle/>
          <a:p>
            <a:pPr>
              <a:defRPr sz="1800">
                <a:solidFill>
                  <a:srgbClr val="FFFFFF"/>
                </a:solidFill>
                <a:latin typeface="Calibri Light"/>
                <a:ea typeface="Calibri Light"/>
                <a:cs typeface="Calibri Light"/>
                <a:sym typeface="Calibri Light"/>
              </a:defRPr>
            </a:pPr>
            <a:endParaRPr/>
          </a:p>
        </p:txBody>
      </p:sp>
      <p:sp>
        <p:nvSpPr>
          <p:cNvPr id="7" name="Rechteck 149">
            <a:extLst>
              <a:ext uri="{FF2B5EF4-FFF2-40B4-BE49-F238E27FC236}">
                <a16:creationId xmlns:a16="http://schemas.microsoft.com/office/drawing/2014/main" id="{88784641-0A86-42B2-9AC9-14FDCDA4511A}"/>
              </a:ext>
            </a:extLst>
          </p:cNvPr>
          <p:cNvSpPr txBox="1"/>
          <p:nvPr/>
        </p:nvSpPr>
        <p:spPr>
          <a:xfrm>
            <a:off x="9436620" y="1697027"/>
            <a:ext cx="2540521" cy="34639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44000" rIns="144000" bIns="144000" anchor="ctr" anchorCtr="0">
            <a:noAutofit/>
          </a:bodyPr>
          <a:lstStyle>
            <a:defPPr>
              <a:defRPr lang="en-US"/>
            </a:defPPr>
            <a:lvl1pPr lvl="0" hangingPunct="0">
              <a:lnSpc>
                <a:spcPts val="2000"/>
              </a:lnSpc>
              <a:spcAft>
                <a:spcPts val="999"/>
              </a:spcAft>
              <a:defRPr sz="1400" kern="0">
                <a:solidFill>
                  <a:srgbClr val="000000"/>
                </a:solidFill>
                <a:latin typeface="Century Gothic" panose="020B0502020202020204" pitchFamily="34" charset="0"/>
              </a:defRPr>
            </a:lvl1pPr>
          </a:lstStyle>
          <a:p>
            <a:r>
              <a:rPr lang="en-US" dirty="0"/>
              <a:t>Bar charts are best used when showing comparisons between categories. </a:t>
            </a:r>
          </a:p>
          <a:p>
            <a:r>
              <a:rPr lang="en-US" dirty="0"/>
              <a:t>Typically, the bars are proportional to the values they represent and can be plotted either horizontally or vertically. One axis shows the specific categories being compared, and the other axis represents discrete values.</a:t>
            </a:r>
          </a:p>
        </p:txBody>
      </p:sp>
      <p:graphicFrame>
        <p:nvGraphicFramePr>
          <p:cNvPr id="9" name="Chart 8">
            <a:extLst>
              <a:ext uri="{FF2B5EF4-FFF2-40B4-BE49-F238E27FC236}">
                <a16:creationId xmlns:a16="http://schemas.microsoft.com/office/drawing/2014/main" id="{05A7AEB8-97AD-46CE-B60A-FF5C1A1E431F}"/>
              </a:ext>
            </a:extLst>
          </p:cNvPr>
          <p:cNvGraphicFramePr/>
          <p:nvPr>
            <p:extLst>
              <p:ext uri="{D42A27DB-BD31-4B8C-83A1-F6EECF244321}">
                <p14:modId xmlns:p14="http://schemas.microsoft.com/office/powerpoint/2010/main" val="1448044732"/>
              </p:ext>
            </p:extLst>
          </p:nvPr>
        </p:nvGraphicFramePr>
        <p:xfrm>
          <a:off x="858352" y="1295400"/>
          <a:ext cx="8076098" cy="50876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4525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01AA0163-899B-4064-8169-E94D09D66C92}"/>
              </a:ext>
            </a:extLst>
          </p:cNvPr>
          <p:cNvSpPr txBox="1">
            <a:spLocks/>
          </p:cNvSpPr>
          <p:nvPr/>
        </p:nvSpPr>
        <p:spPr>
          <a:xfrm>
            <a:off x="858352" y="540927"/>
            <a:ext cx="4729546"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r>
              <a:rPr lang="en-US" dirty="0"/>
              <a:t>MARIMEKKO/MEKKO CHART</a:t>
            </a:r>
          </a:p>
        </p:txBody>
      </p:sp>
      <p:sp>
        <p:nvSpPr>
          <p:cNvPr id="10" name="Rechteck 86">
            <a:extLst>
              <a:ext uri="{FF2B5EF4-FFF2-40B4-BE49-F238E27FC236}">
                <a16:creationId xmlns:a16="http://schemas.microsoft.com/office/drawing/2014/main" id="{FDBA8CD9-777E-421F-83E9-761427332322}"/>
              </a:ext>
            </a:extLst>
          </p:cNvPr>
          <p:cNvSpPr/>
          <p:nvPr/>
        </p:nvSpPr>
        <p:spPr>
          <a:xfrm>
            <a:off x="9553327" y="0"/>
            <a:ext cx="2637086" cy="6858001"/>
          </a:xfrm>
          <a:prstGeom prst="rect">
            <a:avLst/>
          </a:prstGeom>
          <a:solidFill>
            <a:srgbClr val="F2F2F2"/>
          </a:solidFill>
          <a:ln w="12700">
            <a:miter lim="400000"/>
          </a:ln>
        </p:spPr>
        <p:txBody>
          <a:bodyPr lIns="36000" tIns="36000" rIns="36000" bIns="36000" anchor="ctr"/>
          <a:lstStyle/>
          <a:p>
            <a:pPr>
              <a:defRPr sz="1800">
                <a:solidFill>
                  <a:srgbClr val="FFFFFF"/>
                </a:solidFill>
                <a:latin typeface="Calibri Light"/>
                <a:ea typeface="Calibri Light"/>
                <a:cs typeface="Calibri Light"/>
                <a:sym typeface="Calibri Light"/>
              </a:defRPr>
            </a:pPr>
            <a:endParaRPr/>
          </a:p>
        </p:txBody>
      </p:sp>
      <p:sp>
        <p:nvSpPr>
          <p:cNvPr id="11" name="Rechteck 149">
            <a:extLst>
              <a:ext uri="{FF2B5EF4-FFF2-40B4-BE49-F238E27FC236}">
                <a16:creationId xmlns:a16="http://schemas.microsoft.com/office/drawing/2014/main" id="{041DD5C9-6C7E-4D34-A06B-4B9C92E69641}"/>
              </a:ext>
            </a:extLst>
          </p:cNvPr>
          <p:cNvSpPr txBox="1"/>
          <p:nvPr/>
        </p:nvSpPr>
        <p:spPr>
          <a:xfrm>
            <a:off x="9661588" y="1628621"/>
            <a:ext cx="2458077" cy="3600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000" tIns="144000" rIns="144000" bIns="144000" anchor="ctr" anchorCtr="0">
            <a:noAutofit/>
          </a:bodyPr>
          <a:lstStyle>
            <a:defPPr>
              <a:defRPr lang="en-US"/>
            </a:defPPr>
            <a:lvl1pPr lvl="0" hangingPunct="0">
              <a:lnSpc>
                <a:spcPts val="2000"/>
              </a:lnSpc>
              <a:spcAft>
                <a:spcPts val="999"/>
              </a:spcAft>
              <a:defRPr sz="1400" kern="0">
                <a:solidFill>
                  <a:srgbClr val="000000"/>
                </a:solidFill>
                <a:latin typeface="Century Gothic" panose="020B0502020202020204" pitchFamily="34" charset="0"/>
              </a:defRPr>
            </a:lvl1pPr>
          </a:lstStyle>
          <a:p>
            <a:r>
              <a:rPr lang="en-US" dirty="0"/>
              <a:t>In a Marimekko Chart, both axes are variables with a percentage scale, that determines both the width and height of each segment. So Marimekko Charts work as a kind of two-way 100% Stacked Bar Graph.</a:t>
            </a:r>
          </a:p>
        </p:txBody>
      </p:sp>
      <p:sp>
        <p:nvSpPr>
          <p:cNvPr id="67" name="Rectangle 66">
            <a:extLst>
              <a:ext uri="{FF2B5EF4-FFF2-40B4-BE49-F238E27FC236}">
                <a16:creationId xmlns:a16="http://schemas.microsoft.com/office/drawing/2014/main" id="{49F09501-E598-48F0-9BCD-458E25BEC40A}"/>
              </a:ext>
            </a:extLst>
          </p:cNvPr>
          <p:cNvSpPr/>
          <p:nvPr/>
        </p:nvSpPr>
        <p:spPr>
          <a:xfrm>
            <a:off x="1838336" y="1515300"/>
            <a:ext cx="2234815" cy="733057"/>
          </a:xfrm>
          <a:prstGeom prst="rect">
            <a:avLst/>
          </a:prstGeom>
          <a:gradFill>
            <a:gsLst>
              <a:gs pos="100000">
                <a:schemeClr val="bg1">
                  <a:lumMod val="85000"/>
                </a:schemeClr>
              </a:gs>
              <a:gs pos="15000">
                <a:schemeClr val="bg1">
                  <a:lumMod val="75000"/>
                </a:schemeClr>
              </a:gs>
            </a:gsLst>
            <a:lin ang="540000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E12EF8F-EF6A-4097-945C-442BA50618E2}"/>
              </a:ext>
            </a:extLst>
          </p:cNvPr>
          <p:cNvSpPr/>
          <p:nvPr/>
        </p:nvSpPr>
        <p:spPr>
          <a:xfrm>
            <a:off x="1838336" y="2248357"/>
            <a:ext cx="2234815" cy="2467019"/>
          </a:xfrm>
          <a:prstGeom prst="rect">
            <a:avLst/>
          </a:prstGeom>
          <a:gradFill>
            <a:gsLst>
              <a:gs pos="10000">
                <a:schemeClr val="accent2"/>
              </a:gs>
              <a:gs pos="100000">
                <a:schemeClr val="accent2">
                  <a:lumMod val="60000"/>
                  <a:lumOff val="40000"/>
                </a:schemeClr>
              </a:gs>
            </a:gsLst>
            <a:lin ang="540000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46C0A7D-7CFD-462A-98A1-4AA1C272CFDD}"/>
              </a:ext>
            </a:extLst>
          </p:cNvPr>
          <p:cNvSpPr/>
          <p:nvPr/>
        </p:nvSpPr>
        <p:spPr>
          <a:xfrm>
            <a:off x="1838336" y="4715376"/>
            <a:ext cx="2234815" cy="952814"/>
          </a:xfrm>
          <a:prstGeom prst="rect">
            <a:avLst/>
          </a:prstGeom>
          <a:gradFill>
            <a:gsLst>
              <a:gs pos="7000">
                <a:schemeClr val="accent1"/>
              </a:gs>
              <a:gs pos="100000">
                <a:schemeClr val="accent1">
                  <a:lumMod val="60000"/>
                  <a:lumOff val="40000"/>
                </a:schemeClr>
              </a:gs>
            </a:gsLst>
            <a:lin ang="540000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4C75B06-571D-4EBF-B3F0-BAF1A448C8C5}"/>
              </a:ext>
            </a:extLst>
          </p:cNvPr>
          <p:cNvSpPr/>
          <p:nvPr/>
        </p:nvSpPr>
        <p:spPr>
          <a:xfrm>
            <a:off x="4073151" y="1515300"/>
            <a:ext cx="3255896" cy="952814"/>
          </a:xfrm>
          <a:prstGeom prst="rect">
            <a:avLst/>
          </a:prstGeom>
          <a:gradFill>
            <a:gsLst>
              <a:gs pos="100000">
                <a:schemeClr val="bg1">
                  <a:lumMod val="85000"/>
                </a:schemeClr>
              </a:gs>
              <a:gs pos="15000">
                <a:schemeClr val="bg1">
                  <a:lumMod val="75000"/>
                </a:schemeClr>
              </a:gs>
            </a:gsLst>
            <a:lin ang="540000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B047585-B3D5-4F9E-A83F-D908BD5D8532}"/>
              </a:ext>
            </a:extLst>
          </p:cNvPr>
          <p:cNvSpPr/>
          <p:nvPr/>
        </p:nvSpPr>
        <p:spPr>
          <a:xfrm>
            <a:off x="4073151" y="2468114"/>
            <a:ext cx="3255896" cy="2027505"/>
          </a:xfrm>
          <a:prstGeom prst="rect">
            <a:avLst/>
          </a:prstGeom>
          <a:gradFill>
            <a:gsLst>
              <a:gs pos="10000">
                <a:schemeClr val="accent2"/>
              </a:gs>
              <a:gs pos="100000">
                <a:schemeClr val="accent2">
                  <a:lumMod val="60000"/>
                  <a:lumOff val="40000"/>
                </a:schemeClr>
              </a:gs>
            </a:gsLst>
            <a:lin ang="540000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D2F9C9C-5086-4523-A63E-0E5AD6683614}"/>
              </a:ext>
            </a:extLst>
          </p:cNvPr>
          <p:cNvSpPr/>
          <p:nvPr/>
        </p:nvSpPr>
        <p:spPr>
          <a:xfrm>
            <a:off x="4073151" y="4495619"/>
            <a:ext cx="3255896" cy="1172572"/>
          </a:xfrm>
          <a:prstGeom prst="rect">
            <a:avLst/>
          </a:prstGeom>
          <a:gradFill>
            <a:gsLst>
              <a:gs pos="7000">
                <a:schemeClr val="accent1"/>
              </a:gs>
              <a:gs pos="100000">
                <a:schemeClr val="accent1">
                  <a:lumMod val="60000"/>
                  <a:lumOff val="40000"/>
                </a:schemeClr>
              </a:gs>
            </a:gsLst>
            <a:lin ang="540000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C2A7165-97B3-4F0C-904A-5E016DDC3CDC}"/>
              </a:ext>
            </a:extLst>
          </p:cNvPr>
          <p:cNvSpPr/>
          <p:nvPr/>
        </p:nvSpPr>
        <p:spPr>
          <a:xfrm>
            <a:off x="7329047" y="1515300"/>
            <a:ext cx="1421697" cy="1050898"/>
          </a:xfrm>
          <a:prstGeom prst="rect">
            <a:avLst/>
          </a:prstGeom>
          <a:gradFill>
            <a:gsLst>
              <a:gs pos="100000">
                <a:schemeClr val="bg1">
                  <a:lumMod val="85000"/>
                </a:schemeClr>
              </a:gs>
              <a:gs pos="15000">
                <a:schemeClr val="bg1">
                  <a:lumMod val="75000"/>
                </a:schemeClr>
              </a:gs>
            </a:gsLst>
            <a:lin ang="540000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A631003-D129-4022-B832-3A4ADB4DD0E8}"/>
              </a:ext>
            </a:extLst>
          </p:cNvPr>
          <p:cNvSpPr/>
          <p:nvPr/>
        </p:nvSpPr>
        <p:spPr>
          <a:xfrm>
            <a:off x="7329047" y="2566197"/>
            <a:ext cx="1421697" cy="2117246"/>
          </a:xfrm>
          <a:prstGeom prst="rect">
            <a:avLst/>
          </a:prstGeom>
          <a:gradFill>
            <a:gsLst>
              <a:gs pos="10000">
                <a:schemeClr val="accent2"/>
              </a:gs>
              <a:gs pos="100000">
                <a:schemeClr val="accent2">
                  <a:lumMod val="60000"/>
                  <a:lumOff val="40000"/>
                </a:schemeClr>
              </a:gs>
            </a:gsLst>
            <a:lin ang="540000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FACD37D-3703-4AE7-8E97-70A051105F40}"/>
              </a:ext>
            </a:extLst>
          </p:cNvPr>
          <p:cNvSpPr/>
          <p:nvPr/>
        </p:nvSpPr>
        <p:spPr>
          <a:xfrm>
            <a:off x="7329047" y="4683444"/>
            <a:ext cx="1421697" cy="984748"/>
          </a:xfrm>
          <a:prstGeom prst="rect">
            <a:avLst/>
          </a:prstGeom>
          <a:gradFill>
            <a:gsLst>
              <a:gs pos="7000">
                <a:schemeClr val="accent1"/>
              </a:gs>
              <a:gs pos="100000">
                <a:schemeClr val="accent1">
                  <a:lumMod val="60000"/>
                  <a:lumOff val="40000"/>
                </a:schemeClr>
              </a:gs>
            </a:gsLst>
            <a:lin ang="5400000" scaled="0"/>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CA7D30C1-3D7E-440F-A305-BAEB16E6154B}"/>
              </a:ext>
            </a:extLst>
          </p:cNvPr>
          <p:cNvGrpSpPr/>
          <p:nvPr/>
        </p:nvGrpSpPr>
        <p:grpSpPr>
          <a:xfrm>
            <a:off x="1150169" y="1413070"/>
            <a:ext cx="660412" cy="4382617"/>
            <a:chOff x="858352" y="1413070"/>
            <a:chExt cx="679936" cy="4414510"/>
          </a:xfrm>
        </p:grpSpPr>
        <p:sp>
          <p:nvSpPr>
            <p:cNvPr id="7" name="TextBox 6">
              <a:extLst>
                <a:ext uri="{FF2B5EF4-FFF2-40B4-BE49-F238E27FC236}">
                  <a16:creationId xmlns:a16="http://schemas.microsoft.com/office/drawing/2014/main" id="{407142D2-00B9-4C37-A416-2D3199CF821A}"/>
                </a:ext>
              </a:extLst>
            </p:cNvPr>
            <p:cNvSpPr txBox="1"/>
            <p:nvPr/>
          </p:nvSpPr>
          <p:spPr>
            <a:xfrm>
              <a:off x="858352" y="1413070"/>
              <a:ext cx="529312" cy="261610"/>
            </a:xfrm>
            <a:prstGeom prst="rect">
              <a:avLst/>
            </a:prstGeom>
            <a:noFill/>
          </p:spPr>
          <p:txBody>
            <a:bodyPr wrap="none" rtlCol="0">
              <a:spAutoFit/>
            </a:bodyPr>
            <a:lstStyle/>
            <a:p>
              <a:pPr algn="r"/>
              <a:r>
                <a:rPr lang="en-US" sz="1100" dirty="0">
                  <a:latin typeface="Century Gothic" panose="020B0502020202020204" pitchFamily="34" charset="0"/>
                </a:rPr>
                <a:t>100%</a:t>
              </a:r>
            </a:p>
          </p:txBody>
        </p:sp>
        <p:sp>
          <p:nvSpPr>
            <p:cNvPr id="14" name="TextBox 13">
              <a:extLst>
                <a:ext uri="{FF2B5EF4-FFF2-40B4-BE49-F238E27FC236}">
                  <a16:creationId xmlns:a16="http://schemas.microsoft.com/office/drawing/2014/main" id="{10748EC7-265B-4241-858C-5EF26FF687C0}"/>
                </a:ext>
              </a:extLst>
            </p:cNvPr>
            <p:cNvSpPr txBox="1"/>
            <p:nvPr/>
          </p:nvSpPr>
          <p:spPr>
            <a:xfrm>
              <a:off x="1015447" y="5565970"/>
              <a:ext cx="372217" cy="261610"/>
            </a:xfrm>
            <a:prstGeom prst="rect">
              <a:avLst/>
            </a:prstGeom>
            <a:noFill/>
          </p:spPr>
          <p:txBody>
            <a:bodyPr wrap="none" rtlCol="0">
              <a:spAutoFit/>
            </a:bodyPr>
            <a:lstStyle/>
            <a:p>
              <a:pPr algn="r"/>
              <a:r>
                <a:rPr lang="en-US" sz="1100" dirty="0">
                  <a:latin typeface="Century Gothic" panose="020B0502020202020204" pitchFamily="34" charset="0"/>
                </a:rPr>
                <a:t>0%</a:t>
              </a:r>
            </a:p>
          </p:txBody>
        </p:sp>
        <p:sp>
          <p:nvSpPr>
            <p:cNvPr id="17" name="TextBox 16">
              <a:extLst>
                <a:ext uri="{FF2B5EF4-FFF2-40B4-BE49-F238E27FC236}">
                  <a16:creationId xmlns:a16="http://schemas.microsoft.com/office/drawing/2014/main" id="{CE85B885-7856-430C-B15B-5D2F1DFF751D}"/>
                </a:ext>
              </a:extLst>
            </p:cNvPr>
            <p:cNvSpPr txBox="1"/>
            <p:nvPr/>
          </p:nvSpPr>
          <p:spPr>
            <a:xfrm>
              <a:off x="936899" y="5150680"/>
              <a:ext cx="450765" cy="261610"/>
            </a:xfrm>
            <a:prstGeom prst="rect">
              <a:avLst/>
            </a:prstGeom>
            <a:noFill/>
          </p:spPr>
          <p:txBody>
            <a:bodyPr wrap="none" rtlCol="0">
              <a:spAutoFit/>
            </a:bodyPr>
            <a:lstStyle/>
            <a:p>
              <a:pPr algn="r"/>
              <a:r>
                <a:rPr lang="en-US" sz="1100" dirty="0">
                  <a:latin typeface="Century Gothic" panose="020B0502020202020204" pitchFamily="34" charset="0"/>
                </a:rPr>
                <a:t>10%</a:t>
              </a:r>
            </a:p>
          </p:txBody>
        </p:sp>
        <p:sp>
          <p:nvSpPr>
            <p:cNvPr id="20" name="TextBox 19">
              <a:extLst>
                <a:ext uri="{FF2B5EF4-FFF2-40B4-BE49-F238E27FC236}">
                  <a16:creationId xmlns:a16="http://schemas.microsoft.com/office/drawing/2014/main" id="{147DB974-4C70-42B7-8DC7-91743DC3C6A3}"/>
                </a:ext>
              </a:extLst>
            </p:cNvPr>
            <p:cNvSpPr txBox="1"/>
            <p:nvPr/>
          </p:nvSpPr>
          <p:spPr>
            <a:xfrm>
              <a:off x="936899" y="4735390"/>
              <a:ext cx="450765" cy="261610"/>
            </a:xfrm>
            <a:prstGeom prst="rect">
              <a:avLst/>
            </a:prstGeom>
            <a:noFill/>
          </p:spPr>
          <p:txBody>
            <a:bodyPr wrap="none" rtlCol="0">
              <a:spAutoFit/>
            </a:bodyPr>
            <a:lstStyle/>
            <a:p>
              <a:pPr algn="r"/>
              <a:r>
                <a:rPr lang="en-US" sz="1100" dirty="0">
                  <a:latin typeface="Century Gothic" panose="020B0502020202020204" pitchFamily="34" charset="0"/>
                </a:rPr>
                <a:t>20%</a:t>
              </a:r>
            </a:p>
          </p:txBody>
        </p:sp>
        <p:sp>
          <p:nvSpPr>
            <p:cNvPr id="23" name="TextBox 22">
              <a:extLst>
                <a:ext uri="{FF2B5EF4-FFF2-40B4-BE49-F238E27FC236}">
                  <a16:creationId xmlns:a16="http://schemas.microsoft.com/office/drawing/2014/main" id="{2779082E-4A92-48A6-95D9-44DA6DE54E33}"/>
                </a:ext>
              </a:extLst>
            </p:cNvPr>
            <p:cNvSpPr txBox="1"/>
            <p:nvPr/>
          </p:nvSpPr>
          <p:spPr>
            <a:xfrm>
              <a:off x="936899" y="4320100"/>
              <a:ext cx="450765" cy="261610"/>
            </a:xfrm>
            <a:prstGeom prst="rect">
              <a:avLst/>
            </a:prstGeom>
            <a:noFill/>
          </p:spPr>
          <p:txBody>
            <a:bodyPr wrap="none" rtlCol="0">
              <a:spAutoFit/>
            </a:bodyPr>
            <a:lstStyle/>
            <a:p>
              <a:pPr algn="r"/>
              <a:r>
                <a:rPr lang="en-US" sz="1100" dirty="0">
                  <a:latin typeface="Century Gothic" panose="020B0502020202020204" pitchFamily="34" charset="0"/>
                </a:rPr>
                <a:t>30%</a:t>
              </a:r>
            </a:p>
          </p:txBody>
        </p:sp>
        <p:sp>
          <p:nvSpPr>
            <p:cNvPr id="26" name="TextBox 25">
              <a:extLst>
                <a:ext uri="{FF2B5EF4-FFF2-40B4-BE49-F238E27FC236}">
                  <a16:creationId xmlns:a16="http://schemas.microsoft.com/office/drawing/2014/main" id="{02164623-631E-4FF3-934B-3DF291DCDE50}"/>
                </a:ext>
              </a:extLst>
            </p:cNvPr>
            <p:cNvSpPr txBox="1"/>
            <p:nvPr/>
          </p:nvSpPr>
          <p:spPr>
            <a:xfrm>
              <a:off x="936899" y="3904810"/>
              <a:ext cx="450765" cy="261610"/>
            </a:xfrm>
            <a:prstGeom prst="rect">
              <a:avLst/>
            </a:prstGeom>
            <a:noFill/>
          </p:spPr>
          <p:txBody>
            <a:bodyPr wrap="none" rtlCol="0">
              <a:spAutoFit/>
            </a:bodyPr>
            <a:lstStyle/>
            <a:p>
              <a:pPr algn="r"/>
              <a:r>
                <a:rPr lang="en-US" sz="1100" dirty="0">
                  <a:latin typeface="Century Gothic" panose="020B0502020202020204" pitchFamily="34" charset="0"/>
                </a:rPr>
                <a:t>40%</a:t>
              </a:r>
            </a:p>
          </p:txBody>
        </p:sp>
        <p:sp>
          <p:nvSpPr>
            <p:cNvPr id="29" name="TextBox 28">
              <a:extLst>
                <a:ext uri="{FF2B5EF4-FFF2-40B4-BE49-F238E27FC236}">
                  <a16:creationId xmlns:a16="http://schemas.microsoft.com/office/drawing/2014/main" id="{0BF156F5-DAED-444E-AE20-E4514A642B85}"/>
                </a:ext>
              </a:extLst>
            </p:cNvPr>
            <p:cNvSpPr txBox="1"/>
            <p:nvPr/>
          </p:nvSpPr>
          <p:spPr>
            <a:xfrm>
              <a:off x="936899" y="3489520"/>
              <a:ext cx="450765" cy="261610"/>
            </a:xfrm>
            <a:prstGeom prst="rect">
              <a:avLst/>
            </a:prstGeom>
            <a:noFill/>
          </p:spPr>
          <p:txBody>
            <a:bodyPr wrap="none" rtlCol="0">
              <a:spAutoFit/>
            </a:bodyPr>
            <a:lstStyle/>
            <a:p>
              <a:pPr algn="r"/>
              <a:r>
                <a:rPr lang="en-US" sz="1100" dirty="0">
                  <a:latin typeface="Century Gothic" panose="020B0502020202020204" pitchFamily="34" charset="0"/>
                </a:rPr>
                <a:t>50%</a:t>
              </a:r>
            </a:p>
          </p:txBody>
        </p:sp>
        <p:sp>
          <p:nvSpPr>
            <p:cNvPr id="32" name="TextBox 31">
              <a:extLst>
                <a:ext uri="{FF2B5EF4-FFF2-40B4-BE49-F238E27FC236}">
                  <a16:creationId xmlns:a16="http://schemas.microsoft.com/office/drawing/2014/main" id="{744788C5-ACE3-4C4D-AA91-C721287B1C5A}"/>
                </a:ext>
              </a:extLst>
            </p:cNvPr>
            <p:cNvSpPr txBox="1"/>
            <p:nvPr/>
          </p:nvSpPr>
          <p:spPr>
            <a:xfrm>
              <a:off x="936899" y="3074230"/>
              <a:ext cx="450765" cy="261610"/>
            </a:xfrm>
            <a:prstGeom prst="rect">
              <a:avLst/>
            </a:prstGeom>
            <a:noFill/>
          </p:spPr>
          <p:txBody>
            <a:bodyPr wrap="none" rtlCol="0">
              <a:spAutoFit/>
            </a:bodyPr>
            <a:lstStyle/>
            <a:p>
              <a:pPr algn="r"/>
              <a:r>
                <a:rPr lang="en-US" sz="1100" dirty="0">
                  <a:latin typeface="Century Gothic" panose="020B0502020202020204" pitchFamily="34" charset="0"/>
                </a:rPr>
                <a:t>60%</a:t>
              </a:r>
            </a:p>
          </p:txBody>
        </p:sp>
        <p:sp>
          <p:nvSpPr>
            <p:cNvPr id="35" name="TextBox 34">
              <a:extLst>
                <a:ext uri="{FF2B5EF4-FFF2-40B4-BE49-F238E27FC236}">
                  <a16:creationId xmlns:a16="http://schemas.microsoft.com/office/drawing/2014/main" id="{FD2CD7A2-C23C-4B58-96CB-4A72B3DD5DF7}"/>
                </a:ext>
              </a:extLst>
            </p:cNvPr>
            <p:cNvSpPr txBox="1"/>
            <p:nvPr/>
          </p:nvSpPr>
          <p:spPr>
            <a:xfrm>
              <a:off x="936899" y="2658940"/>
              <a:ext cx="450765" cy="261610"/>
            </a:xfrm>
            <a:prstGeom prst="rect">
              <a:avLst/>
            </a:prstGeom>
            <a:noFill/>
          </p:spPr>
          <p:txBody>
            <a:bodyPr wrap="none" rtlCol="0">
              <a:spAutoFit/>
            </a:bodyPr>
            <a:lstStyle/>
            <a:p>
              <a:pPr algn="r"/>
              <a:r>
                <a:rPr lang="en-US" sz="1100" dirty="0">
                  <a:latin typeface="Century Gothic" panose="020B0502020202020204" pitchFamily="34" charset="0"/>
                </a:rPr>
                <a:t>70%</a:t>
              </a:r>
            </a:p>
          </p:txBody>
        </p:sp>
        <p:sp>
          <p:nvSpPr>
            <p:cNvPr id="38" name="TextBox 37">
              <a:extLst>
                <a:ext uri="{FF2B5EF4-FFF2-40B4-BE49-F238E27FC236}">
                  <a16:creationId xmlns:a16="http://schemas.microsoft.com/office/drawing/2014/main" id="{32F3F2E6-2CA7-4984-A6C4-5D58197813B8}"/>
                </a:ext>
              </a:extLst>
            </p:cNvPr>
            <p:cNvSpPr txBox="1"/>
            <p:nvPr/>
          </p:nvSpPr>
          <p:spPr>
            <a:xfrm>
              <a:off x="936899" y="2243650"/>
              <a:ext cx="450765" cy="261610"/>
            </a:xfrm>
            <a:prstGeom prst="rect">
              <a:avLst/>
            </a:prstGeom>
            <a:noFill/>
          </p:spPr>
          <p:txBody>
            <a:bodyPr wrap="none" rtlCol="0">
              <a:spAutoFit/>
            </a:bodyPr>
            <a:lstStyle/>
            <a:p>
              <a:pPr algn="r"/>
              <a:r>
                <a:rPr lang="en-US" sz="1100" dirty="0">
                  <a:latin typeface="Century Gothic" panose="020B0502020202020204" pitchFamily="34" charset="0"/>
                </a:rPr>
                <a:t>80%</a:t>
              </a:r>
            </a:p>
          </p:txBody>
        </p:sp>
        <p:grpSp>
          <p:nvGrpSpPr>
            <p:cNvPr id="42" name="Group 41">
              <a:extLst>
                <a:ext uri="{FF2B5EF4-FFF2-40B4-BE49-F238E27FC236}">
                  <a16:creationId xmlns:a16="http://schemas.microsoft.com/office/drawing/2014/main" id="{3218C7CD-EF13-4C9F-B442-9C337DA4DC90}"/>
                </a:ext>
              </a:extLst>
            </p:cNvPr>
            <p:cNvGrpSpPr/>
            <p:nvPr/>
          </p:nvGrpSpPr>
          <p:grpSpPr>
            <a:xfrm>
              <a:off x="1439377" y="1543875"/>
              <a:ext cx="98911" cy="4152900"/>
              <a:chOff x="1563202" y="1446220"/>
              <a:chExt cx="1028700" cy="4152900"/>
            </a:xfrm>
          </p:grpSpPr>
          <p:cxnSp>
            <p:nvCxnSpPr>
              <p:cNvPr id="6" name="Straight Connector 5">
                <a:extLst>
                  <a:ext uri="{FF2B5EF4-FFF2-40B4-BE49-F238E27FC236}">
                    <a16:creationId xmlns:a16="http://schemas.microsoft.com/office/drawing/2014/main" id="{565D028D-74B9-42FF-86E0-CA36B7800995}"/>
                  </a:ext>
                </a:extLst>
              </p:cNvPr>
              <p:cNvCxnSpPr/>
              <p:nvPr/>
            </p:nvCxnSpPr>
            <p:spPr>
              <a:xfrm>
                <a:off x="1563202" y="144622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BF42AE-38FC-4801-A01E-41238DCBEAAA}"/>
                  </a:ext>
                </a:extLst>
              </p:cNvPr>
              <p:cNvCxnSpPr/>
              <p:nvPr/>
            </p:nvCxnSpPr>
            <p:spPr>
              <a:xfrm>
                <a:off x="1563202" y="559912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6B008D-C7DF-4D86-8C44-95DC66E16469}"/>
                  </a:ext>
                </a:extLst>
              </p:cNvPr>
              <p:cNvCxnSpPr/>
              <p:nvPr/>
            </p:nvCxnSpPr>
            <p:spPr>
              <a:xfrm>
                <a:off x="1563202" y="518383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B766DF-6881-42EA-98A6-5C15E91CE815}"/>
                  </a:ext>
                </a:extLst>
              </p:cNvPr>
              <p:cNvCxnSpPr/>
              <p:nvPr/>
            </p:nvCxnSpPr>
            <p:spPr>
              <a:xfrm>
                <a:off x="1563202" y="476854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99C9FD-0115-4128-A5BE-CF95B077CC98}"/>
                  </a:ext>
                </a:extLst>
              </p:cNvPr>
              <p:cNvCxnSpPr/>
              <p:nvPr/>
            </p:nvCxnSpPr>
            <p:spPr>
              <a:xfrm>
                <a:off x="1563202" y="435325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59F785-C569-40F4-A289-02D0DDB56125}"/>
                  </a:ext>
                </a:extLst>
              </p:cNvPr>
              <p:cNvCxnSpPr/>
              <p:nvPr/>
            </p:nvCxnSpPr>
            <p:spPr>
              <a:xfrm>
                <a:off x="1563202" y="393796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E79E7B-1006-4F9C-9169-FC4D0FD9044A}"/>
                  </a:ext>
                </a:extLst>
              </p:cNvPr>
              <p:cNvCxnSpPr/>
              <p:nvPr/>
            </p:nvCxnSpPr>
            <p:spPr>
              <a:xfrm>
                <a:off x="1563202" y="352267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8178E8E-352D-4079-842E-A27D292EF1DE}"/>
                  </a:ext>
                </a:extLst>
              </p:cNvPr>
              <p:cNvCxnSpPr/>
              <p:nvPr/>
            </p:nvCxnSpPr>
            <p:spPr>
              <a:xfrm>
                <a:off x="1563202" y="310738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2920C1-C0FD-4428-96DD-97389481959B}"/>
                  </a:ext>
                </a:extLst>
              </p:cNvPr>
              <p:cNvCxnSpPr/>
              <p:nvPr/>
            </p:nvCxnSpPr>
            <p:spPr>
              <a:xfrm>
                <a:off x="1563202" y="269209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37E5CF-E387-4A10-8731-535730E67D74}"/>
                  </a:ext>
                </a:extLst>
              </p:cNvPr>
              <p:cNvCxnSpPr/>
              <p:nvPr/>
            </p:nvCxnSpPr>
            <p:spPr>
              <a:xfrm>
                <a:off x="1563202" y="227680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74F05EA-FFAA-4D3B-924E-541296547524}"/>
                  </a:ext>
                </a:extLst>
              </p:cNvPr>
              <p:cNvCxnSpPr/>
              <p:nvPr/>
            </p:nvCxnSpPr>
            <p:spPr>
              <a:xfrm>
                <a:off x="1563202" y="186151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D55B21AB-C1EB-4ADE-B51E-33187423F5A7}"/>
                </a:ext>
              </a:extLst>
            </p:cNvPr>
            <p:cNvSpPr txBox="1"/>
            <p:nvPr/>
          </p:nvSpPr>
          <p:spPr>
            <a:xfrm>
              <a:off x="936899" y="1828360"/>
              <a:ext cx="450765" cy="261610"/>
            </a:xfrm>
            <a:prstGeom prst="rect">
              <a:avLst/>
            </a:prstGeom>
            <a:noFill/>
          </p:spPr>
          <p:txBody>
            <a:bodyPr wrap="none" rtlCol="0">
              <a:spAutoFit/>
            </a:bodyPr>
            <a:lstStyle/>
            <a:p>
              <a:pPr algn="r"/>
              <a:r>
                <a:rPr lang="en-US" sz="1100" dirty="0">
                  <a:latin typeface="Century Gothic" panose="020B0502020202020204" pitchFamily="34" charset="0"/>
                </a:rPr>
                <a:t>90%</a:t>
              </a:r>
            </a:p>
          </p:txBody>
        </p:sp>
      </p:grpSp>
      <p:grpSp>
        <p:nvGrpSpPr>
          <p:cNvPr id="77" name="Group 76">
            <a:extLst>
              <a:ext uri="{FF2B5EF4-FFF2-40B4-BE49-F238E27FC236}">
                <a16:creationId xmlns:a16="http://schemas.microsoft.com/office/drawing/2014/main" id="{D1C87EAD-3FAB-451F-9E86-5F45AA568054}"/>
              </a:ext>
            </a:extLst>
          </p:cNvPr>
          <p:cNvGrpSpPr/>
          <p:nvPr/>
        </p:nvGrpSpPr>
        <p:grpSpPr>
          <a:xfrm>
            <a:off x="1664281" y="5696775"/>
            <a:ext cx="7315762" cy="437606"/>
            <a:chOff x="1352179" y="5696775"/>
            <a:chExt cx="7567529" cy="437606"/>
          </a:xfrm>
        </p:grpSpPr>
        <p:grpSp>
          <p:nvGrpSpPr>
            <p:cNvPr id="43" name="Group 42">
              <a:extLst>
                <a:ext uri="{FF2B5EF4-FFF2-40B4-BE49-F238E27FC236}">
                  <a16:creationId xmlns:a16="http://schemas.microsoft.com/office/drawing/2014/main" id="{A9F10CF5-7436-4924-9DC0-264FBA554BB4}"/>
                </a:ext>
              </a:extLst>
            </p:cNvPr>
            <p:cNvGrpSpPr/>
            <p:nvPr/>
          </p:nvGrpSpPr>
          <p:grpSpPr>
            <a:xfrm rot="16200000">
              <a:off x="5047215" y="2187849"/>
              <a:ext cx="98911" cy="7116764"/>
              <a:chOff x="1563202" y="1446220"/>
              <a:chExt cx="1028700" cy="4152900"/>
            </a:xfrm>
          </p:grpSpPr>
          <p:cxnSp>
            <p:nvCxnSpPr>
              <p:cNvPr id="44" name="Straight Connector 43">
                <a:extLst>
                  <a:ext uri="{FF2B5EF4-FFF2-40B4-BE49-F238E27FC236}">
                    <a16:creationId xmlns:a16="http://schemas.microsoft.com/office/drawing/2014/main" id="{EA10ED32-7A6E-4CF6-8AB8-AE1D2EB1F512}"/>
                  </a:ext>
                </a:extLst>
              </p:cNvPr>
              <p:cNvCxnSpPr/>
              <p:nvPr/>
            </p:nvCxnSpPr>
            <p:spPr>
              <a:xfrm>
                <a:off x="1563202" y="144622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2AD858-F33A-4842-9DCA-88A566278B02}"/>
                  </a:ext>
                </a:extLst>
              </p:cNvPr>
              <p:cNvCxnSpPr/>
              <p:nvPr/>
            </p:nvCxnSpPr>
            <p:spPr>
              <a:xfrm>
                <a:off x="1563202" y="559912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C56E56D-333A-4634-9B10-77AFB46343F4}"/>
                  </a:ext>
                </a:extLst>
              </p:cNvPr>
              <p:cNvCxnSpPr/>
              <p:nvPr/>
            </p:nvCxnSpPr>
            <p:spPr>
              <a:xfrm>
                <a:off x="1563202" y="518383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74C21F8-87AF-456B-B490-6357A41F6B35}"/>
                  </a:ext>
                </a:extLst>
              </p:cNvPr>
              <p:cNvCxnSpPr/>
              <p:nvPr/>
            </p:nvCxnSpPr>
            <p:spPr>
              <a:xfrm>
                <a:off x="1563202" y="476854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4BFF60-B98E-40C9-BC4C-C09E0132362E}"/>
                  </a:ext>
                </a:extLst>
              </p:cNvPr>
              <p:cNvCxnSpPr/>
              <p:nvPr/>
            </p:nvCxnSpPr>
            <p:spPr>
              <a:xfrm>
                <a:off x="1563202" y="435325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F3CEE4C-B17A-4B99-93E6-BF46B9B999D1}"/>
                  </a:ext>
                </a:extLst>
              </p:cNvPr>
              <p:cNvCxnSpPr/>
              <p:nvPr/>
            </p:nvCxnSpPr>
            <p:spPr>
              <a:xfrm>
                <a:off x="1563202" y="393796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5D60A2D-6A3F-4393-A852-FFB79CC9FACC}"/>
                  </a:ext>
                </a:extLst>
              </p:cNvPr>
              <p:cNvCxnSpPr/>
              <p:nvPr/>
            </p:nvCxnSpPr>
            <p:spPr>
              <a:xfrm>
                <a:off x="1563202" y="352267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5E4E7B2-D9E5-47BB-B6A7-361725AAACEF}"/>
                  </a:ext>
                </a:extLst>
              </p:cNvPr>
              <p:cNvCxnSpPr/>
              <p:nvPr/>
            </p:nvCxnSpPr>
            <p:spPr>
              <a:xfrm>
                <a:off x="1563202" y="310738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F94501E-9BA5-4EA6-8292-9AD5CF57C9FB}"/>
                  </a:ext>
                </a:extLst>
              </p:cNvPr>
              <p:cNvCxnSpPr/>
              <p:nvPr/>
            </p:nvCxnSpPr>
            <p:spPr>
              <a:xfrm>
                <a:off x="1563202" y="269209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305C7C1-6111-4173-BB88-F09EE4238E58}"/>
                  </a:ext>
                </a:extLst>
              </p:cNvPr>
              <p:cNvCxnSpPr/>
              <p:nvPr/>
            </p:nvCxnSpPr>
            <p:spPr>
              <a:xfrm>
                <a:off x="1563202" y="227680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5177BD7-86A5-4AF4-B455-F765D0D93AAE}"/>
                  </a:ext>
                </a:extLst>
              </p:cNvPr>
              <p:cNvCxnSpPr/>
              <p:nvPr/>
            </p:nvCxnSpPr>
            <p:spPr>
              <a:xfrm>
                <a:off x="1563202" y="1861510"/>
                <a:ext cx="1028700" cy="0"/>
              </a:xfrm>
              <a:prstGeom prst="line">
                <a:avLst/>
              </a:prstGeom>
              <a:ln cap="rnd"/>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98540D52-25CD-4BE8-B6BD-3C41AC2FB2D5}"/>
                </a:ext>
              </a:extLst>
            </p:cNvPr>
            <p:cNvSpPr txBox="1"/>
            <p:nvPr/>
          </p:nvSpPr>
          <p:spPr>
            <a:xfrm>
              <a:off x="1352179" y="5872771"/>
              <a:ext cx="372217" cy="261610"/>
            </a:xfrm>
            <a:prstGeom prst="rect">
              <a:avLst/>
            </a:prstGeom>
            <a:noFill/>
          </p:spPr>
          <p:txBody>
            <a:bodyPr wrap="none" rtlCol="0">
              <a:spAutoFit/>
            </a:bodyPr>
            <a:lstStyle/>
            <a:p>
              <a:pPr algn="ctr"/>
              <a:r>
                <a:rPr lang="en-US" sz="1100" dirty="0">
                  <a:latin typeface="Century Gothic" panose="020B0502020202020204" pitchFamily="34" charset="0"/>
                </a:rPr>
                <a:t>0%</a:t>
              </a:r>
            </a:p>
          </p:txBody>
        </p:sp>
        <p:sp>
          <p:nvSpPr>
            <p:cNvPr id="56" name="TextBox 55">
              <a:extLst>
                <a:ext uri="{FF2B5EF4-FFF2-40B4-BE49-F238E27FC236}">
                  <a16:creationId xmlns:a16="http://schemas.microsoft.com/office/drawing/2014/main" id="{07D08AAA-1A75-4BE8-9B5F-2969B5765442}"/>
                </a:ext>
              </a:extLst>
            </p:cNvPr>
            <p:cNvSpPr txBox="1"/>
            <p:nvPr/>
          </p:nvSpPr>
          <p:spPr>
            <a:xfrm>
              <a:off x="2024581" y="5872771"/>
              <a:ext cx="450765" cy="261610"/>
            </a:xfrm>
            <a:prstGeom prst="rect">
              <a:avLst/>
            </a:prstGeom>
            <a:noFill/>
          </p:spPr>
          <p:txBody>
            <a:bodyPr wrap="none" rtlCol="0">
              <a:spAutoFit/>
            </a:bodyPr>
            <a:lstStyle/>
            <a:p>
              <a:pPr algn="ctr"/>
              <a:r>
                <a:rPr lang="en-US" sz="1100" dirty="0">
                  <a:latin typeface="Century Gothic" panose="020B0502020202020204" pitchFamily="34" charset="0"/>
                </a:rPr>
                <a:t>10%</a:t>
              </a:r>
            </a:p>
          </p:txBody>
        </p:sp>
        <p:sp>
          <p:nvSpPr>
            <p:cNvPr id="57" name="TextBox 56">
              <a:extLst>
                <a:ext uri="{FF2B5EF4-FFF2-40B4-BE49-F238E27FC236}">
                  <a16:creationId xmlns:a16="http://schemas.microsoft.com/office/drawing/2014/main" id="{69E48243-C90B-4CBA-BBD9-3CFACABC6407}"/>
                </a:ext>
              </a:extLst>
            </p:cNvPr>
            <p:cNvSpPr txBox="1"/>
            <p:nvPr/>
          </p:nvSpPr>
          <p:spPr>
            <a:xfrm>
              <a:off x="2736257" y="5872771"/>
              <a:ext cx="450765" cy="261610"/>
            </a:xfrm>
            <a:prstGeom prst="rect">
              <a:avLst/>
            </a:prstGeom>
            <a:noFill/>
          </p:spPr>
          <p:txBody>
            <a:bodyPr wrap="none" rtlCol="0">
              <a:spAutoFit/>
            </a:bodyPr>
            <a:lstStyle/>
            <a:p>
              <a:pPr algn="ctr"/>
              <a:r>
                <a:rPr lang="en-US" sz="1100" dirty="0">
                  <a:latin typeface="Century Gothic" panose="020B0502020202020204" pitchFamily="34" charset="0"/>
                </a:rPr>
                <a:t>20%</a:t>
              </a:r>
            </a:p>
          </p:txBody>
        </p:sp>
        <p:sp>
          <p:nvSpPr>
            <p:cNvPr id="58" name="TextBox 57">
              <a:extLst>
                <a:ext uri="{FF2B5EF4-FFF2-40B4-BE49-F238E27FC236}">
                  <a16:creationId xmlns:a16="http://schemas.microsoft.com/office/drawing/2014/main" id="{883AF093-C5E6-4983-B1E8-B91AA006220B}"/>
                </a:ext>
              </a:extLst>
            </p:cNvPr>
            <p:cNvSpPr txBox="1"/>
            <p:nvPr/>
          </p:nvSpPr>
          <p:spPr>
            <a:xfrm>
              <a:off x="3447934" y="5872771"/>
              <a:ext cx="450765" cy="261610"/>
            </a:xfrm>
            <a:prstGeom prst="rect">
              <a:avLst/>
            </a:prstGeom>
            <a:noFill/>
          </p:spPr>
          <p:txBody>
            <a:bodyPr wrap="none" rtlCol="0">
              <a:spAutoFit/>
            </a:bodyPr>
            <a:lstStyle/>
            <a:p>
              <a:pPr algn="ctr"/>
              <a:r>
                <a:rPr lang="en-US" sz="1100" dirty="0">
                  <a:latin typeface="Century Gothic" panose="020B0502020202020204" pitchFamily="34" charset="0"/>
                </a:rPr>
                <a:t>30%</a:t>
              </a:r>
            </a:p>
          </p:txBody>
        </p:sp>
        <p:sp>
          <p:nvSpPr>
            <p:cNvPr id="59" name="TextBox 58">
              <a:extLst>
                <a:ext uri="{FF2B5EF4-FFF2-40B4-BE49-F238E27FC236}">
                  <a16:creationId xmlns:a16="http://schemas.microsoft.com/office/drawing/2014/main" id="{4C4A5E68-0FAA-4125-B5FD-606837D3315E}"/>
                </a:ext>
              </a:extLst>
            </p:cNvPr>
            <p:cNvSpPr txBox="1"/>
            <p:nvPr/>
          </p:nvSpPr>
          <p:spPr>
            <a:xfrm>
              <a:off x="4159611" y="5872771"/>
              <a:ext cx="450765" cy="261610"/>
            </a:xfrm>
            <a:prstGeom prst="rect">
              <a:avLst/>
            </a:prstGeom>
            <a:noFill/>
          </p:spPr>
          <p:txBody>
            <a:bodyPr wrap="none" rtlCol="0">
              <a:spAutoFit/>
            </a:bodyPr>
            <a:lstStyle/>
            <a:p>
              <a:pPr algn="ctr"/>
              <a:r>
                <a:rPr lang="en-US" sz="1100" dirty="0">
                  <a:latin typeface="Century Gothic" panose="020B0502020202020204" pitchFamily="34" charset="0"/>
                </a:rPr>
                <a:t>40%</a:t>
              </a:r>
            </a:p>
          </p:txBody>
        </p:sp>
        <p:sp>
          <p:nvSpPr>
            <p:cNvPr id="60" name="TextBox 59">
              <a:extLst>
                <a:ext uri="{FF2B5EF4-FFF2-40B4-BE49-F238E27FC236}">
                  <a16:creationId xmlns:a16="http://schemas.microsoft.com/office/drawing/2014/main" id="{5ADDB610-BB8A-425F-8586-28619C232D2B}"/>
                </a:ext>
              </a:extLst>
            </p:cNvPr>
            <p:cNvSpPr txBox="1"/>
            <p:nvPr/>
          </p:nvSpPr>
          <p:spPr>
            <a:xfrm>
              <a:off x="4871287" y="5872771"/>
              <a:ext cx="450765" cy="261610"/>
            </a:xfrm>
            <a:prstGeom prst="rect">
              <a:avLst/>
            </a:prstGeom>
            <a:noFill/>
          </p:spPr>
          <p:txBody>
            <a:bodyPr wrap="none" rtlCol="0">
              <a:spAutoFit/>
            </a:bodyPr>
            <a:lstStyle/>
            <a:p>
              <a:pPr algn="ctr"/>
              <a:r>
                <a:rPr lang="en-US" sz="1100" dirty="0">
                  <a:latin typeface="Century Gothic" panose="020B0502020202020204" pitchFamily="34" charset="0"/>
                </a:rPr>
                <a:t>50%</a:t>
              </a:r>
            </a:p>
          </p:txBody>
        </p:sp>
        <p:sp>
          <p:nvSpPr>
            <p:cNvPr id="61" name="TextBox 60">
              <a:extLst>
                <a:ext uri="{FF2B5EF4-FFF2-40B4-BE49-F238E27FC236}">
                  <a16:creationId xmlns:a16="http://schemas.microsoft.com/office/drawing/2014/main" id="{C4EFCEBB-D5B6-4033-B219-8F2718C417D4}"/>
                </a:ext>
              </a:extLst>
            </p:cNvPr>
            <p:cNvSpPr txBox="1"/>
            <p:nvPr/>
          </p:nvSpPr>
          <p:spPr>
            <a:xfrm>
              <a:off x="5583454" y="5872771"/>
              <a:ext cx="450765" cy="261610"/>
            </a:xfrm>
            <a:prstGeom prst="rect">
              <a:avLst/>
            </a:prstGeom>
            <a:noFill/>
          </p:spPr>
          <p:txBody>
            <a:bodyPr wrap="none" rtlCol="0">
              <a:spAutoFit/>
            </a:bodyPr>
            <a:lstStyle/>
            <a:p>
              <a:pPr algn="ctr"/>
              <a:r>
                <a:rPr lang="en-US" sz="1100" dirty="0">
                  <a:latin typeface="Century Gothic" panose="020B0502020202020204" pitchFamily="34" charset="0"/>
                </a:rPr>
                <a:t>60%</a:t>
              </a:r>
            </a:p>
          </p:txBody>
        </p:sp>
        <p:sp>
          <p:nvSpPr>
            <p:cNvPr id="62" name="TextBox 61">
              <a:extLst>
                <a:ext uri="{FF2B5EF4-FFF2-40B4-BE49-F238E27FC236}">
                  <a16:creationId xmlns:a16="http://schemas.microsoft.com/office/drawing/2014/main" id="{B04C4355-0D72-4358-A7EC-A0FB77E3D1CF}"/>
                </a:ext>
              </a:extLst>
            </p:cNvPr>
            <p:cNvSpPr txBox="1"/>
            <p:nvPr/>
          </p:nvSpPr>
          <p:spPr>
            <a:xfrm>
              <a:off x="6294639" y="5872771"/>
              <a:ext cx="450765" cy="261610"/>
            </a:xfrm>
            <a:prstGeom prst="rect">
              <a:avLst/>
            </a:prstGeom>
            <a:noFill/>
          </p:spPr>
          <p:txBody>
            <a:bodyPr wrap="none" rtlCol="0">
              <a:spAutoFit/>
            </a:bodyPr>
            <a:lstStyle/>
            <a:p>
              <a:pPr algn="ctr"/>
              <a:r>
                <a:rPr lang="en-US" sz="1100" dirty="0">
                  <a:latin typeface="Century Gothic" panose="020B0502020202020204" pitchFamily="34" charset="0"/>
                </a:rPr>
                <a:t>70%</a:t>
              </a:r>
            </a:p>
          </p:txBody>
        </p:sp>
        <p:sp>
          <p:nvSpPr>
            <p:cNvPr id="63" name="TextBox 62">
              <a:extLst>
                <a:ext uri="{FF2B5EF4-FFF2-40B4-BE49-F238E27FC236}">
                  <a16:creationId xmlns:a16="http://schemas.microsoft.com/office/drawing/2014/main" id="{61B36C67-A24C-499A-9DD6-AC7AD14E704F}"/>
                </a:ext>
              </a:extLst>
            </p:cNvPr>
            <p:cNvSpPr txBox="1"/>
            <p:nvPr/>
          </p:nvSpPr>
          <p:spPr>
            <a:xfrm>
              <a:off x="7005824" y="5872771"/>
              <a:ext cx="450765" cy="261610"/>
            </a:xfrm>
            <a:prstGeom prst="rect">
              <a:avLst/>
            </a:prstGeom>
            <a:noFill/>
          </p:spPr>
          <p:txBody>
            <a:bodyPr wrap="none" rtlCol="0">
              <a:spAutoFit/>
            </a:bodyPr>
            <a:lstStyle/>
            <a:p>
              <a:pPr algn="ctr"/>
              <a:r>
                <a:rPr lang="en-US" sz="1100" dirty="0">
                  <a:latin typeface="Century Gothic" panose="020B0502020202020204" pitchFamily="34" charset="0"/>
                </a:rPr>
                <a:t>80%</a:t>
              </a:r>
            </a:p>
          </p:txBody>
        </p:sp>
        <p:sp>
          <p:nvSpPr>
            <p:cNvPr id="64" name="TextBox 63">
              <a:extLst>
                <a:ext uri="{FF2B5EF4-FFF2-40B4-BE49-F238E27FC236}">
                  <a16:creationId xmlns:a16="http://schemas.microsoft.com/office/drawing/2014/main" id="{53C55F61-A932-405D-B4D5-A5F12FA4F0C5}"/>
                </a:ext>
              </a:extLst>
            </p:cNvPr>
            <p:cNvSpPr txBox="1"/>
            <p:nvPr/>
          </p:nvSpPr>
          <p:spPr>
            <a:xfrm>
              <a:off x="7717009" y="5872771"/>
              <a:ext cx="450765" cy="261610"/>
            </a:xfrm>
            <a:prstGeom prst="rect">
              <a:avLst/>
            </a:prstGeom>
            <a:noFill/>
          </p:spPr>
          <p:txBody>
            <a:bodyPr wrap="none" rtlCol="0">
              <a:spAutoFit/>
            </a:bodyPr>
            <a:lstStyle/>
            <a:p>
              <a:pPr algn="ctr"/>
              <a:r>
                <a:rPr lang="en-US" sz="1100" dirty="0">
                  <a:latin typeface="Century Gothic" panose="020B0502020202020204" pitchFamily="34" charset="0"/>
                </a:rPr>
                <a:t>90%</a:t>
              </a:r>
            </a:p>
          </p:txBody>
        </p:sp>
        <p:sp>
          <p:nvSpPr>
            <p:cNvPr id="65" name="TextBox 64">
              <a:extLst>
                <a:ext uri="{FF2B5EF4-FFF2-40B4-BE49-F238E27FC236}">
                  <a16:creationId xmlns:a16="http://schemas.microsoft.com/office/drawing/2014/main" id="{F82F1791-B821-43F4-8F40-E1914FAA1BF7}"/>
                </a:ext>
              </a:extLst>
            </p:cNvPr>
            <p:cNvSpPr txBox="1"/>
            <p:nvPr/>
          </p:nvSpPr>
          <p:spPr>
            <a:xfrm>
              <a:off x="8390396" y="5872771"/>
              <a:ext cx="529312" cy="261610"/>
            </a:xfrm>
            <a:prstGeom prst="rect">
              <a:avLst/>
            </a:prstGeom>
            <a:noFill/>
          </p:spPr>
          <p:txBody>
            <a:bodyPr wrap="none" rtlCol="0">
              <a:spAutoFit/>
            </a:bodyPr>
            <a:lstStyle/>
            <a:p>
              <a:pPr algn="ctr"/>
              <a:r>
                <a:rPr lang="en-US" sz="1100" dirty="0">
                  <a:latin typeface="Century Gothic" panose="020B0502020202020204" pitchFamily="34" charset="0"/>
                </a:rPr>
                <a:t>100%</a:t>
              </a:r>
            </a:p>
          </p:txBody>
        </p:sp>
      </p:grpSp>
      <p:sp>
        <p:nvSpPr>
          <p:cNvPr id="80" name="TextBox 79">
            <a:extLst>
              <a:ext uri="{FF2B5EF4-FFF2-40B4-BE49-F238E27FC236}">
                <a16:creationId xmlns:a16="http://schemas.microsoft.com/office/drawing/2014/main" id="{8B80EC9A-8437-48FA-B0F1-B1E8B68E79C8}"/>
              </a:ext>
            </a:extLst>
          </p:cNvPr>
          <p:cNvSpPr txBox="1"/>
          <p:nvPr/>
        </p:nvSpPr>
        <p:spPr>
          <a:xfrm rot="16200000">
            <a:off x="532622" y="3463127"/>
            <a:ext cx="928460" cy="276999"/>
          </a:xfrm>
          <a:prstGeom prst="rect">
            <a:avLst/>
          </a:prstGeom>
          <a:noFill/>
        </p:spPr>
        <p:txBody>
          <a:bodyPr wrap="none" rtlCol="0">
            <a:spAutoFit/>
          </a:bodyPr>
          <a:lstStyle/>
          <a:p>
            <a:pPr algn="ctr"/>
            <a:r>
              <a:rPr lang="en-US" sz="1200" b="1" dirty="0">
                <a:latin typeface="Century Gothic" panose="020B0502020202020204" pitchFamily="34" charset="0"/>
              </a:rPr>
              <a:t>% of Sales</a:t>
            </a:r>
          </a:p>
        </p:txBody>
      </p:sp>
      <p:grpSp>
        <p:nvGrpSpPr>
          <p:cNvPr id="84" name="Group 83">
            <a:extLst>
              <a:ext uri="{FF2B5EF4-FFF2-40B4-BE49-F238E27FC236}">
                <a16:creationId xmlns:a16="http://schemas.microsoft.com/office/drawing/2014/main" id="{303735D8-4F26-494C-BFC1-5F4DB821D6FE}"/>
              </a:ext>
            </a:extLst>
          </p:cNvPr>
          <p:cNvGrpSpPr/>
          <p:nvPr/>
        </p:nvGrpSpPr>
        <p:grpSpPr>
          <a:xfrm>
            <a:off x="1857115" y="1209716"/>
            <a:ext cx="2198154" cy="276999"/>
            <a:chOff x="1857115" y="1209716"/>
            <a:chExt cx="2438662" cy="276999"/>
          </a:xfrm>
        </p:grpSpPr>
        <p:sp>
          <p:nvSpPr>
            <p:cNvPr id="82" name="Right Bracket 81">
              <a:extLst>
                <a:ext uri="{FF2B5EF4-FFF2-40B4-BE49-F238E27FC236}">
                  <a16:creationId xmlns:a16="http://schemas.microsoft.com/office/drawing/2014/main" id="{3E62D51E-769B-47FC-92EF-4822C0D88ABD}"/>
                </a:ext>
              </a:extLst>
            </p:cNvPr>
            <p:cNvSpPr/>
            <p:nvPr/>
          </p:nvSpPr>
          <p:spPr>
            <a:xfrm rot="16200000">
              <a:off x="3028410" y="170849"/>
              <a:ext cx="96071" cy="2438662"/>
            </a:xfrm>
            <a:prstGeom prst="rightBracket">
              <a:avLst>
                <a:gd name="adj" fmla="val 1273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TextBox 82">
              <a:extLst>
                <a:ext uri="{FF2B5EF4-FFF2-40B4-BE49-F238E27FC236}">
                  <a16:creationId xmlns:a16="http://schemas.microsoft.com/office/drawing/2014/main" id="{000AB255-F98E-4245-BF4A-552ED4EF3972}"/>
                </a:ext>
              </a:extLst>
            </p:cNvPr>
            <p:cNvSpPr txBox="1"/>
            <p:nvPr/>
          </p:nvSpPr>
          <p:spPr>
            <a:xfrm>
              <a:off x="2826578" y="1209716"/>
              <a:ext cx="499733" cy="276999"/>
            </a:xfrm>
            <a:prstGeom prst="rect">
              <a:avLst/>
            </a:prstGeom>
            <a:solidFill>
              <a:schemeClr val="bg1"/>
            </a:solidFill>
          </p:spPr>
          <p:txBody>
            <a:bodyPr wrap="square" rtlCol="0">
              <a:spAutoFit/>
            </a:bodyPr>
            <a:lstStyle/>
            <a:p>
              <a:pPr algn="ctr"/>
              <a:r>
                <a:rPr lang="en-US" sz="1200" b="1" dirty="0">
                  <a:latin typeface="Century Gothic" panose="020B0502020202020204" pitchFamily="34" charset="0"/>
                </a:rPr>
                <a:t>Us</a:t>
              </a:r>
            </a:p>
          </p:txBody>
        </p:sp>
      </p:grpSp>
      <p:grpSp>
        <p:nvGrpSpPr>
          <p:cNvPr id="85" name="Group 84">
            <a:extLst>
              <a:ext uri="{FF2B5EF4-FFF2-40B4-BE49-F238E27FC236}">
                <a16:creationId xmlns:a16="http://schemas.microsoft.com/office/drawing/2014/main" id="{CEE05A66-05C6-44D7-BF4B-4244A2F51099}"/>
              </a:ext>
            </a:extLst>
          </p:cNvPr>
          <p:cNvGrpSpPr/>
          <p:nvPr/>
        </p:nvGrpSpPr>
        <p:grpSpPr>
          <a:xfrm>
            <a:off x="4098131" y="1209716"/>
            <a:ext cx="3211281" cy="276999"/>
            <a:chOff x="1857115" y="1209716"/>
            <a:chExt cx="2438662" cy="276999"/>
          </a:xfrm>
        </p:grpSpPr>
        <p:sp>
          <p:nvSpPr>
            <p:cNvPr id="86" name="Right Bracket 85">
              <a:extLst>
                <a:ext uri="{FF2B5EF4-FFF2-40B4-BE49-F238E27FC236}">
                  <a16:creationId xmlns:a16="http://schemas.microsoft.com/office/drawing/2014/main" id="{4D170CA3-6E63-4F50-9249-B10CDE3E1F16}"/>
                </a:ext>
              </a:extLst>
            </p:cNvPr>
            <p:cNvSpPr/>
            <p:nvPr/>
          </p:nvSpPr>
          <p:spPr>
            <a:xfrm rot="16200000">
              <a:off x="3028410" y="170849"/>
              <a:ext cx="96071" cy="2438662"/>
            </a:xfrm>
            <a:prstGeom prst="rightBracket">
              <a:avLst>
                <a:gd name="adj" fmla="val 1273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TextBox 86">
              <a:extLst>
                <a:ext uri="{FF2B5EF4-FFF2-40B4-BE49-F238E27FC236}">
                  <a16:creationId xmlns:a16="http://schemas.microsoft.com/office/drawing/2014/main" id="{5F60BB86-87F1-4A9B-87B8-21CEFA7C554A}"/>
                </a:ext>
              </a:extLst>
            </p:cNvPr>
            <p:cNvSpPr txBox="1"/>
            <p:nvPr/>
          </p:nvSpPr>
          <p:spPr>
            <a:xfrm>
              <a:off x="2617621" y="1209716"/>
              <a:ext cx="917654" cy="276999"/>
            </a:xfrm>
            <a:prstGeom prst="rect">
              <a:avLst/>
            </a:prstGeom>
            <a:solidFill>
              <a:schemeClr val="bg1"/>
            </a:solidFill>
          </p:spPr>
          <p:txBody>
            <a:bodyPr wrap="square" rtlCol="0">
              <a:spAutoFit/>
            </a:bodyPr>
            <a:lstStyle/>
            <a:p>
              <a:pPr algn="ctr"/>
              <a:r>
                <a:rPr lang="en-US" sz="1200" b="1" dirty="0">
                  <a:latin typeface="Century Gothic" panose="020B0502020202020204" pitchFamily="34" charset="0"/>
                </a:rPr>
                <a:t>Company A</a:t>
              </a:r>
            </a:p>
          </p:txBody>
        </p:sp>
      </p:grpSp>
      <p:grpSp>
        <p:nvGrpSpPr>
          <p:cNvPr id="88" name="Group 87">
            <a:extLst>
              <a:ext uri="{FF2B5EF4-FFF2-40B4-BE49-F238E27FC236}">
                <a16:creationId xmlns:a16="http://schemas.microsoft.com/office/drawing/2014/main" id="{67A4CDF1-3DF3-470F-AB51-F9E8AF27425B}"/>
              </a:ext>
            </a:extLst>
          </p:cNvPr>
          <p:cNvGrpSpPr/>
          <p:nvPr/>
        </p:nvGrpSpPr>
        <p:grpSpPr>
          <a:xfrm>
            <a:off x="7347717" y="1209716"/>
            <a:ext cx="1376475" cy="276999"/>
            <a:chOff x="1857115" y="1209716"/>
            <a:chExt cx="2438662" cy="276999"/>
          </a:xfrm>
        </p:grpSpPr>
        <p:sp>
          <p:nvSpPr>
            <p:cNvPr id="89" name="Right Bracket 88">
              <a:extLst>
                <a:ext uri="{FF2B5EF4-FFF2-40B4-BE49-F238E27FC236}">
                  <a16:creationId xmlns:a16="http://schemas.microsoft.com/office/drawing/2014/main" id="{3BB0662E-C28A-4E7F-9C69-ACD3D9D03E35}"/>
                </a:ext>
              </a:extLst>
            </p:cNvPr>
            <p:cNvSpPr/>
            <p:nvPr/>
          </p:nvSpPr>
          <p:spPr>
            <a:xfrm rot="16200000">
              <a:off x="3028410" y="170849"/>
              <a:ext cx="96071" cy="2438662"/>
            </a:xfrm>
            <a:prstGeom prst="rightBracket">
              <a:avLst>
                <a:gd name="adj" fmla="val 1273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TextBox 89">
              <a:extLst>
                <a:ext uri="{FF2B5EF4-FFF2-40B4-BE49-F238E27FC236}">
                  <a16:creationId xmlns:a16="http://schemas.microsoft.com/office/drawing/2014/main" id="{5AE508BC-B7F3-48B7-AFD3-EA007DE6C8FE}"/>
                </a:ext>
              </a:extLst>
            </p:cNvPr>
            <p:cNvSpPr txBox="1"/>
            <p:nvPr/>
          </p:nvSpPr>
          <p:spPr>
            <a:xfrm>
              <a:off x="2135400" y="1209716"/>
              <a:ext cx="1898782" cy="276999"/>
            </a:xfrm>
            <a:prstGeom prst="rect">
              <a:avLst/>
            </a:prstGeom>
            <a:solidFill>
              <a:schemeClr val="bg1"/>
            </a:solidFill>
          </p:spPr>
          <p:txBody>
            <a:bodyPr wrap="square" rtlCol="0">
              <a:spAutoFit/>
            </a:bodyPr>
            <a:lstStyle/>
            <a:p>
              <a:pPr algn="ctr"/>
              <a:r>
                <a:rPr lang="en-US" sz="1200" b="1" dirty="0">
                  <a:latin typeface="Century Gothic" panose="020B0502020202020204" pitchFamily="34" charset="0"/>
                </a:rPr>
                <a:t>Company B</a:t>
              </a:r>
            </a:p>
          </p:txBody>
        </p:sp>
      </p:grpSp>
      <p:sp>
        <p:nvSpPr>
          <p:cNvPr id="92" name="TextBox 91">
            <a:extLst>
              <a:ext uri="{FF2B5EF4-FFF2-40B4-BE49-F238E27FC236}">
                <a16:creationId xmlns:a16="http://schemas.microsoft.com/office/drawing/2014/main" id="{B6D9FDBB-A37A-47F0-9012-5D7FD0335565}"/>
              </a:ext>
            </a:extLst>
          </p:cNvPr>
          <p:cNvSpPr txBox="1"/>
          <p:nvPr/>
        </p:nvSpPr>
        <p:spPr>
          <a:xfrm>
            <a:off x="7010401" y="759505"/>
            <a:ext cx="1655406" cy="307777"/>
          </a:xfrm>
          <a:prstGeom prst="rect">
            <a:avLst/>
          </a:prstGeom>
          <a:solidFill>
            <a:schemeClr val="bg1"/>
          </a:solidFill>
        </p:spPr>
        <p:txBody>
          <a:bodyPr wrap="square" rtlCol="0">
            <a:spAutoFit/>
          </a:bodyPr>
          <a:lstStyle/>
          <a:p>
            <a:pPr algn="r"/>
            <a:r>
              <a:rPr lang="en-US" sz="1400" b="1" dirty="0">
                <a:solidFill>
                  <a:srgbClr val="29719F"/>
                </a:solidFill>
                <a:latin typeface="Century Gothic" panose="020B0502020202020204" pitchFamily="34" charset="0"/>
              </a:rPr>
              <a:t>Total = $24,500</a:t>
            </a:r>
          </a:p>
        </p:txBody>
      </p:sp>
    </p:spTree>
    <p:extLst>
      <p:ext uri="{BB962C8B-B14F-4D97-AF65-F5344CB8AC3E}">
        <p14:creationId xmlns:p14="http://schemas.microsoft.com/office/powerpoint/2010/main" val="89885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1000"/>
                                        <p:tgtEl>
                                          <p:spTgt spid="77"/>
                                        </p:tgtEl>
                                        <p:attrNameLst>
                                          <p:attrName>ppt_y</p:attrName>
                                        </p:attrNameLst>
                                      </p:cBhvr>
                                      <p:tavLst>
                                        <p:tav tm="0">
                                          <p:val>
                                            <p:strVal val="#ppt_y+#ppt_h*1.125000"/>
                                          </p:val>
                                        </p:tav>
                                        <p:tav tm="100000">
                                          <p:val>
                                            <p:strVal val="#ppt_y"/>
                                          </p:val>
                                        </p:tav>
                                      </p:tavLst>
                                    </p:anim>
                                    <p:animEffect transition="in" filter="wipe(up)">
                                      <p:cBhvr>
                                        <p:cTn id="8" dur="1000"/>
                                        <p:tgtEl>
                                          <p:spTgt spid="77"/>
                                        </p:tgtEl>
                                      </p:cBhvr>
                                    </p:animEffect>
                                  </p:childTnLst>
                                </p:cTn>
                              </p:par>
                              <p:par>
                                <p:cTn id="9" presetID="12" presetClass="entr" presetSubtype="8"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1000"/>
                                        <p:tgtEl>
                                          <p:spTgt spid="78"/>
                                        </p:tgtEl>
                                        <p:attrNameLst>
                                          <p:attrName>ppt_x</p:attrName>
                                        </p:attrNameLst>
                                      </p:cBhvr>
                                      <p:tavLst>
                                        <p:tav tm="0">
                                          <p:val>
                                            <p:strVal val="#ppt_x-#ppt_w*1.125000"/>
                                          </p:val>
                                        </p:tav>
                                        <p:tav tm="100000">
                                          <p:val>
                                            <p:strVal val="#ppt_x"/>
                                          </p:val>
                                        </p:tav>
                                      </p:tavLst>
                                    </p:anim>
                                    <p:animEffect transition="in" filter="wipe(right)">
                                      <p:cBhvr>
                                        <p:cTn id="12" dur="1000"/>
                                        <p:tgtEl>
                                          <p:spTgt spid="78"/>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1000"/>
                                        <p:tgtEl>
                                          <p:spTgt spid="80"/>
                                        </p:tgtEl>
                                        <p:attrNameLst>
                                          <p:attrName>ppt_x</p:attrName>
                                        </p:attrNameLst>
                                      </p:cBhvr>
                                      <p:tavLst>
                                        <p:tav tm="0">
                                          <p:val>
                                            <p:strVal val="#ppt_x+#ppt_w*1.125000"/>
                                          </p:val>
                                        </p:tav>
                                        <p:tav tm="100000">
                                          <p:val>
                                            <p:strVal val="#ppt_x"/>
                                          </p:val>
                                        </p:tav>
                                      </p:tavLst>
                                    </p:anim>
                                    <p:animEffect transition="in" filter="wipe(left)">
                                      <p:cBhvr>
                                        <p:cTn id="16" dur="1000"/>
                                        <p:tgtEl>
                                          <p:spTgt spid="80"/>
                                        </p:tgtEl>
                                      </p:cBhvr>
                                    </p:animEffect>
                                  </p:childTnLst>
                                </p:cTn>
                              </p:par>
                              <p:par>
                                <p:cTn id="17" presetID="17" presetClass="entr" presetSubtype="4" fill="hold" grpId="0" nodeType="withEffect">
                                  <p:stCondLst>
                                    <p:cond delay="1000"/>
                                  </p:stCondLst>
                                  <p:childTnLst>
                                    <p:set>
                                      <p:cBhvr>
                                        <p:cTn id="18" dur="1" fill="hold">
                                          <p:stCondLst>
                                            <p:cond delay="0"/>
                                          </p:stCondLst>
                                        </p:cTn>
                                        <p:tgtEl>
                                          <p:spTgt spid="69"/>
                                        </p:tgtEl>
                                        <p:attrNameLst>
                                          <p:attrName>style.visibility</p:attrName>
                                        </p:attrNameLst>
                                      </p:cBhvr>
                                      <p:to>
                                        <p:strVal val="visible"/>
                                      </p:to>
                                    </p:set>
                                    <p:anim calcmode="lin" valueType="num">
                                      <p:cBhvr>
                                        <p:cTn id="19" dur="1000" fill="hold"/>
                                        <p:tgtEl>
                                          <p:spTgt spid="69"/>
                                        </p:tgtEl>
                                        <p:attrNameLst>
                                          <p:attrName>ppt_x</p:attrName>
                                        </p:attrNameLst>
                                      </p:cBhvr>
                                      <p:tavLst>
                                        <p:tav tm="0">
                                          <p:val>
                                            <p:strVal val="#ppt_x"/>
                                          </p:val>
                                        </p:tav>
                                        <p:tav tm="100000">
                                          <p:val>
                                            <p:strVal val="#ppt_x"/>
                                          </p:val>
                                        </p:tav>
                                      </p:tavLst>
                                    </p:anim>
                                    <p:anim calcmode="lin" valueType="num">
                                      <p:cBhvr>
                                        <p:cTn id="20" dur="1000" fill="hold"/>
                                        <p:tgtEl>
                                          <p:spTgt spid="69"/>
                                        </p:tgtEl>
                                        <p:attrNameLst>
                                          <p:attrName>ppt_y</p:attrName>
                                        </p:attrNameLst>
                                      </p:cBhvr>
                                      <p:tavLst>
                                        <p:tav tm="0">
                                          <p:val>
                                            <p:strVal val="#ppt_y+#ppt_h/2"/>
                                          </p:val>
                                        </p:tav>
                                        <p:tav tm="100000">
                                          <p:val>
                                            <p:strVal val="#ppt_y"/>
                                          </p:val>
                                        </p:tav>
                                      </p:tavLst>
                                    </p:anim>
                                    <p:anim calcmode="lin" valueType="num">
                                      <p:cBhvr>
                                        <p:cTn id="21" dur="1000" fill="hold"/>
                                        <p:tgtEl>
                                          <p:spTgt spid="69"/>
                                        </p:tgtEl>
                                        <p:attrNameLst>
                                          <p:attrName>ppt_w</p:attrName>
                                        </p:attrNameLst>
                                      </p:cBhvr>
                                      <p:tavLst>
                                        <p:tav tm="0">
                                          <p:val>
                                            <p:strVal val="#ppt_w"/>
                                          </p:val>
                                        </p:tav>
                                        <p:tav tm="100000">
                                          <p:val>
                                            <p:strVal val="#ppt_w"/>
                                          </p:val>
                                        </p:tav>
                                      </p:tavLst>
                                    </p:anim>
                                    <p:anim calcmode="lin" valueType="num">
                                      <p:cBhvr>
                                        <p:cTn id="22" dur="1000" fill="hold"/>
                                        <p:tgtEl>
                                          <p:spTgt spid="69"/>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1000"/>
                                  </p:stCondLst>
                                  <p:childTnLst>
                                    <p:set>
                                      <p:cBhvr>
                                        <p:cTn id="24" dur="1" fill="hold">
                                          <p:stCondLst>
                                            <p:cond delay="0"/>
                                          </p:stCondLst>
                                        </p:cTn>
                                        <p:tgtEl>
                                          <p:spTgt spid="72"/>
                                        </p:tgtEl>
                                        <p:attrNameLst>
                                          <p:attrName>style.visibility</p:attrName>
                                        </p:attrNameLst>
                                      </p:cBhvr>
                                      <p:to>
                                        <p:strVal val="visible"/>
                                      </p:to>
                                    </p:set>
                                    <p:anim calcmode="lin" valueType="num">
                                      <p:cBhvr>
                                        <p:cTn id="25" dur="1000" fill="hold"/>
                                        <p:tgtEl>
                                          <p:spTgt spid="72"/>
                                        </p:tgtEl>
                                        <p:attrNameLst>
                                          <p:attrName>ppt_x</p:attrName>
                                        </p:attrNameLst>
                                      </p:cBhvr>
                                      <p:tavLst>
                                        <p:tav tm="0">
                                          <p:val>
                                            <p:strVal val="#ppt_x"/>
                                          </p:val>
                                        </p:tav>
                                        <p:tav tm="100000">
                                          <p:val>
                                            <p:strVal val="#ppt_x"/>
                                          </p:val>
                                        </p:tav>
                                      </p:tavLst>
                                    </p:anim>
                                    <p:anim calcmode="lin" valueType="num">
                                      <p:cBhvr>
                                        <p:cTn id="26" dur="1000" fill="hold"/>
                                        <p:tgtEl>
                                          <p:spTgt spid="72"/>
                                        </p:tgtEl>
                                        <p:attrNameLst>
                                          <p:attrName>ppt_y</p:attrName>
                                        </p:attrNameLst>
                                      </p:cBhvr>
                                      <p:tavLst>
                                        <p:tav tm="0">
                                          <p:val>
                                            <p:strVal val="#ppt_y+#ppt_h/2"/>
                                          </p:val>
                                        </p:tav>
                                        <p:tav tm="100000">
                                          <p:val>
                                            <p:strVal val="#ppt_y"/>
                                          </p:val>
                                        </p:tav>
                                      </p:tavLst>
                                    </p:anim>
                                    <p:anim calcmode="lin" valueType="num">
                                      <p:cBhvr>
                                        <p:cTn id="27" dur="1000" fill="hold"/>
                                        <p:tgtEl>
                                          <p:spTgt spid="72"/>
                                        </p:tgtEl>
                                        <p:attrNameLst>
                                          <p:attrName>ppt_w</p:attrName>
                                        </p:attrNameLst>
                                      </p:cBhvr>
                                      <p:tavLst>
                                        <p:tav tm="0">
                                          <p:val>
                                            <p:strVal val="#ppt_w"/>
                                          </p:val>
                                        </p:tav>
                                        <p:tav tm="100000">
                                          <p:val>
                                            <p:strVal val="#ppt_w"/>
                                          </p:val>
                                        </p:tav>
                                      </p:tavLst>
                                    </p:anim>
                                    <p:anim calcmode="lin" valueType="num">
                                      <p:cBhvr>
                                        <p:cTn id="28" dur="1000" fill="hold"/>
                                        <p:tgtEl>
                                          <p:spTgt spid="72"/>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1000"/>
                                  </p:stCondLst>
                                  <p:childTnLst>
                                    <p:set>
                                      <p:cBhvr>
                                        <p:cTn id="30" dur="1" fill="hold">
                                          <p:stCondLst>
                                            <p:cond delay="0"/>
                                          </p:stCondLst>
                                        </p:cTn>
                                        <p:tgtEl>
                                          <p:spTgt spid="75"/>
                                        </p:tgtEl>
                                        <p:attrNameLst>
                                          <p:attrName>style.visibility</p:attrName>
                                        </p:attrNameLst>
                                      </p:cBhvr>
                                      <p:to>
                                        <p:strVal val="visible"/>
                                      </p:to>
                                    </p:set>
                                    <p:anim calcmode="lin" valueType="num">
                                      <p:cBhvr>
                                        <p:cTn id="31" dur="1000" fill="hold"/>
                                        <p:tgtEl>
                                          <p:spTgt spid="75"/>
                                        </p:tgtEl>
                                        <p:attrNameLst>
                                          <p:attrName>ppt_x</p:attrName>
                                        </p:attrNameLst>
                                      </p:cBhvr>
                                      <p:tavLst>
                                        <p:tav tm="0">
                                          <p:val>
                                            <p:strVal val="#ppt_x"/>
                                          </p:val>
                                        </p:tav>
                                        <p:tav tm="100000">
                                          <p:val>
                                            <p:strVal val="#ppt_x"/>
                                          </p:val>
                                        </p:tav>
                                      </p:tavLst>
                                    </p:anim>
                                    <p:anim calcmode="lin" valueType="num">
                                      <p:cBhvr>
                                        <p:cTn id="32" dur="1000" fill="hold"/>
                                        <p:tgtEl>
                                          <p:spTgt spid="75"/>
                                        </p:tgtEl>
                                        <p:attrNameLst>
                                          <p:attrName>ppt_y</p:attrName>
                                        </p:attrNameLst>
                                      </p:cBhvr>
                                      <p:tavLst>
                                        <p:tav tm="0">
                                          <p:val>
                                            <p:strVal val="#ppt_y+#ppt_h/2"/>
                                          </p:val>
                                        </p:tav>
                                        <p:tav tm="100000">
                                          <p:val>
                                            <p:strVal val="#ppt_y"/>
                                          </p:val>
                                        </p:tav>
                                      </p:tavLst>
                                    </p:anim>
                                    <p:anim calcmode="lin" valueType="num">
                                      <p:cBhvr>
                                        <p:cTn id="33" dur="1000" fill="hold"/>
                                        <p:tgtEl>
                                          <p:spTgt spid="75"/>
                                        </p:tgtEl>
                                        <p:attrNameLst>
                                          <p:attrName>ppt_w</p:attrName>
                                        </p:attrNameLst>
                                      </p:cBhvr>
                                      <p:tavLst>
                                        <p:tav tm="0">
                                          <p:val>
                                            <p:strVal val="#ppt_w"/>
                                          </p:val>
                                        </p:tav>
                                        <p:tav tm="100000">
                                          <p:val>
                                            <p:strVal val="#ppt_w"/>
                                          </p:val>
                                        </p:tav>
                                      </p:tavLst>
                                    </p:anim>
                                    <p:anim calcmode="lin" valueType="num">
                                      <p:cBhvr>
                                        <p:cTn id="34" dur="1000" fill="hold"/>
                                        <p:tgtEl>
                                          <p:spTgt spid="75"/>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2000"/>
                                  </p:stCondLst>
                                  <p:childTnLst>
                                    <p:set>
                                      <p:cBhvr>
                                        <p:cTn id="36" dur="1" fill="hold">
                                          <p:stCondLst>
                                            <p:cond delay="0"/>
                                          </p:stCondLst>
                                        </p:cTn>
                                        <p:tgtEl>
                                          <p:spTgt spid="68"/>
                                        </p:tgtEl>
                                        <p:attrNameLst>
                                          <p:attrName>style.visibility</p:attrName>
                                        </p:attrNameLst>
                                      </p:cBhvr>
                                      <p:to>
                                        <p:strVal val="visible"/>
                                      </p:to>
                                    </p:set>
                                    <p:anim calcmode="lin" valueType="num">
                                      <p:cBhvr>
                                        <p:cTn id="37" dur="1000" fill="hold"/>
                                        <p:tgtEl>
                                          <p:spTgt spid="68"/>
                                        </p:tgtEl>
                                        <p:attrNameLst>
                                          <p:attrName>ppt_x</p:attrName>
                                        </p:attrNameLst>
                                      </p:cBhvr>
                                      <p:tavLst>
                                        <p:tav tm="0">
                                          <p:val>
                                            <p:strVal val="#ppt_x"/>
                                          </p:val>
                                        </p:tav>
                                        <p:tav tm="100000">
                                          <p:val>
                                            <p:strVal val="#ppt_x"/>
                                          </p:val>
                                        </p:tav>
                                      </p:tavLst>
                                    </p:anim>
                                    <p:anim calcmode="lin" valueType="num">
                                      <p:cBhvr>
                                        <p:cTn id="38" dur="1000" fill="hold"/>
                                        <p:tgtEl>
                                          <p:spTgt spid="68"/>
                                        </p:tgtEl>
                                        <p:attrNameLst>
                                          <p:attrName>ppt_y</p:attrName>
                                        </p:attrNameLst>
                                      </p:cBhvr>
                                      <p:tavLst>
                                        <p:tav tm="0">
                                          <p:val>
                                            <p:strVal val="#ppt_y+#ppt_h/2"/>
                                          </p:val>
                                        </p:tav>
                                        <p:tav tm="100000">
                                          <p:val>
                                            <p:strVal val="#ppt_y"/>
                                          </p:val>
                                        </p:tav>
                                      </p:tavLst>
                                    </p:anim>
                                    <p:anim calcmode="lin" valueType="num">
                                      <p:cBhvr>
                                        <p:cTn id="39" dur="1000" fill="hold"/>
                                        <p:tgtEl>
                                          <p:spTgt spid="68"/>
                                        </p:tgtEl>
                                        <p:attrNameLst>
                                          <p:attrName>ppt_w</p:attrName>
                                        </p:attrNameLst>
                                      </p:cBhvr>
                                      <p:tavLst>
                                        <p:tav tm="0">
                                          <p:val>
                                            <p:strVal val="#ppt_w"/>
                                          </p:val>
                                        </p:tav>
                                        <p:tav tm="100000">
                                          <p:val>
                                            <p:strVal val="#ppt_w"/>
                                          </p:val>
                                        </p:tav>
                                      </p:tavLst>
                                    </p:anim>
                                    <p:anim calcmode="lin" valueType="num">
                                      <p:cBhvr>
                                        <p:cTn id="40" dur="1000" fill="hold"/>
                                        <p:tgtEl>
                                          <p:spTgt spid="68"/>
                                        </p:tgtEl>
                                        <p:attrNameLst>
                                          <p:attrName>ppt_h</p:attrName>
                                        </p:attrNameLst>
                                      </p:cBhvr>
                                      <p:tavLst>
                                        <p:tav tm="0">
                                          <p:val>
                                            <p:fltVal val="0"/>
                                          </p:val>
                                        </p:tav>
                                        <p:tav tm="100000">
                                          <p:val>
                                            <p:strVal val="#ppt_h"/>
                                          </p:val>
                                        </p:tav>
                                      </p:tavLst>
                                    </p:anim>
                                  </p:childTnLst>
                                </p:cTn>
                              </p:par>
                              <p:par>
                                <p:cTn id="41" presetID="17" presetClass="entr" presetSubtype="4" fill="hold" grpId="0" nodeType="withEffect">
                                  <p:stCondLst>
                                    <p:cond delay="2000"/>
                                  </p:stCondLst>
                                  <p:childTnLst>
                                    <p:set>
                                      <p:cBhvr>
                                        <p:cTn id="42" dur="1" fill="hold">
                                          <p:stCondLst>
                                            <p:cond delay="0"/>
                                          </p:stCondLst>
                                        </p:cTn>
                                        <p:tgtEl>
                                          <p:spTgt spid="71"/>
                                        </p:tgtEl>
                                        <p:attrNameLst>
                                          <p:attrName>style.visibility</p:attrName>
                                        </p:attrNameLst>
                                      </p:cBhvr>
                                      <p:to>
                                        <p:strVal val="visible"/>
                                      </p:to>
                                    </p:se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ppt_h/2"/>
                                          </p:val>
                                        </p:tav>
                                        <p:tav tm="100000">
                                          <p:val>
                                            <p:strVal val="#ppt_y"/>
                                          </p:val>
                                        </p:tav>
                                      </p:tavLst>
                                    </p:anim>
                                    <p:anim calcmode="lin" valueType="num">
                                      <p:cBhvr>
                                        <p:cTn id="45" dur="1000" fill="hold"/>
                                        <p:tgtEl>
                                          <p:spTgt spid="71"/>
                                        </p:tgtEl>
                                        <p:attrNameLst>
                                          <p:attrName>ppt_w</p:attrName>
                                        </p:attrNameLst>
                                      </p:cBhvr>
                                      <p:tavLst>
                                        <p:tav tm="0">
                                          <p:val>
                                            <p:strVal val="#ppt_w"/>
                                          </p:val>
                                        </p:tav>
                                        <p:tav tm="100000">
                                          <p:val>
                                            <p:strVal val="#ppt_w"/>
                                          </p:val>
                                        </p:tav>
                                      </p:tavLst>
                                    </p:anim>
                                    <p:anim calcmode="lin" valueType="num">
                                      <p:cBhvr>
                                        <p:cTn id="46" dur="1000" fill="hold"/>
                                        <p:tgtEl>
                                          <p:spTgt spid="71"/>
                                        </p:tgtEl>
                                        <p:attrNameLst>
                                          <p:attrName>ppt_h</p:attrName>
                                        </p:attrNameLst>
                                      </p:cBhvr>
                                      <p:tavLst>
                                        <p:tav tm="0">
                                          <p:val>
                                            <p:fltVal val="0"/>
                                          </p:val>
                                        </p:tav>
                                        <p:tav tm="100000">
                                          <p:val>
                                            <p:strVal val="#ppt_h"/>
                                          </p:val>
                                        </p:tav>
                                      </p:tavLst>
                                    </p:anim>
                                  </p:childTnLst>
                                </p:cTn>
                              </p:par>
                              <p:par>
                                <p:cTn id="47" presetID="17" presetClass="entr" presetSubtype="4" fill="hold" grpId="0" nodeType="withEffect">
                                  <p:stCondLst>
                                    <p:cond delay="2000"/>
                                  </p:stCondLst>
                                  <p:childTnLst>
                                    <p:set>
                                      <p:cBhvr>
                                        <p:cTn id="48" dur="1" fill="hold">
                                          <p:stCondLst>
                                            <p:cond delay="0"/>
                                          </p:stCondLst>
                                        </p:cTn>
                                        <p:tgtEl>
                                          <p:spTgt spid="74"/>
                                        </p:tgtEl>
                                        <p:attrNameLst>
                                          <p:attrName>style.visibility</p:attrName>
                                        </p:attrNameLst>
                                      </p:cBhvr>
                                      <p:to>
                                        <p:strVal val="visible"/>
                                      </p:to>
                                    </p:set>
                                    <p:anim calcmode="lin" valueType="num">
                                      <p:cBhvr>
                                        <p:cTn id="49" dur="1000" fill="hold"/>
                                        <p:tgtEl>
                                          <p:spTgt spid="74"/>
                                        </p:tgtEl>
                                        <p:attrNameLst>
                                          <p:attrName>ppt_x</p:attrName>
                                        </p:attrNameLst>
                                      </p:cBhvr>
                                      <p:tavLst>
                                        <p:tav tm="0">
                                          <p:val>
                                            <p:strVal val="#ppt_x"/>
                                          </p:val>
                                        </p:tav>
                                        <p:tav tm="100000">
                                          <p:val>
                                            <p:strVal val="#ppt_x"/>
                                          </p:val>
                                        </p:tav>
                                      </p:tavLst>
                                    </p:anim>
                                    <p:anim calcmode="lin" valueType="num">
                                      <p:cBhvr>
                                        <p:cTn id="50" dur="1000" fill="hold"/>
                                        <p:tgtEl>
                                          <p:spTgt spid="74"/>
                                        </p:tgtEl>
                                        <p:attrNameLst>
                                          <p:attrName>ppt_y</p:attrName>
                                        </p:attrNameLst>
                                      </p:cBhvr>
                                      <p:tavLst>
                                        <p:tav tm="0">
                                          <p:val>
                                            <p:strVal val="#ppt_y+#ppt_h/2"/>
                                          </p:val>
                                        </p:tav>
                                        <p:tav tm="100000">
                                          <p:val>
                                            <p:strVal val="#ppt_y"/>
                                          </p:val>
                                        </p:tav>
                                      </p:tavLst>
                                    </p:anim>
                                    <p:anim calcmode="lin" valueType="num">
                                      <p:cBhvr>
                                        <p:cTn id="51" dur="1000" fill="hold"/>
                                        <p:tgtEl>
                                          <p:spTgt spid="74"/>
                                        </p:tgtEl>
                                        <p:attrNameLst>
                                          <p:attrName>ppt_w</p:attrName>
                                        </p:attrNameLst>
                                      </p:cBhvr>
                                      <p:tavLst>
                                        <p:tav tm="0">
                                          <p:val>
                                            <p:strVal val="#ppt_w"/>
                                          </p:val>
                                        </p:tav>
                                        <p:tav tm="100000">
                                          <p:val>
                                            <p:strVal val="#ppt_w"/>
                                          </p:val>
                                        </p:tav>
                                      </p:tavLst>
                                    </p:anim>
                                    <p:anim calcmode="lin" valueType="num">
                                      <p:cBhvr>
                                        <p:cTn id="52" dur="1000" fill="hold"/>
                                        <p:tgtEl>
                                          <p:spTgt spid="74"/>
                                        </p:tgtEl>
                                        <p:attrNameLst>
                                          <p:attrName>ppt_h</p:attrName>
                                        </p:attrNameLst>
                                      </p:cBhvr>
                                      <p:tavLst>
                                        <p:tav tm="0">
                                          <p:val>
                                            <p:fltVal val="0"/>
                                          </p:val>
                                        </p:tav>
                                        <p:tav tm="100000">
                                          <p:val>
                                            <p:strVal val="#ppt_h"/>
                                          </p:val>
                                        </p:tav>
                                      </p:tavLst>
                                    </p:anim>
                                  </p:childTnLst>
                                </p:cTn>
                              </p:par>
                              <p:par>
                                <p:cTn id="53" presetID="17" presetClass="entr" presetSubtype="4" fill="hold" grpId="0" nodeType="withEffect">
                                  <p:stCondLst>
                                    <p:cond delay="3000"/>
                                  </p:stCondLst>
                                  <p:childTnLst>
                                    <p:set>
                                      <p:cBhvr>
                                        <p:cTn id="54" dur="1" fill="hold">
                                          <p:stCondLst>
                                            <p:cond delay="0"/>
                                          </p:stCondLst>
                                        </p:cTn>
                                        <p:tgtEl>
                                          <p:spTgt spid="67"/>
                                        </p:tgtEl>
                                        <p:attrNameLst>
                                          <p:attrName>style.visibility</p:attrName>
                                        </p:attrNameLst>
                                      </p:cBhvr>
                                      <p:to>
                                        <p:strVal val="visible"/>
                                      </p:to>
                                    </p:set>
                                    <p:anim calcmode="lin" valueType="num">
                                      <p:cBhvr>
                                        <p:cTn id="55" dur="1000" fill="hold"/>
                                        <p:tgtEl>
                                          <p:spTgt spid="67"/>
                                        </p:tgtEl>
                                        <p:attrNameLst>
                                          <p:attrName>ppt_x</p:attrName>
                                        </p:attrNameLst>
                                      </p:cBhvr>
                                      <p:tavLst>
                                        <p:tav tm="0">
                                          <p:val>
                                            <p:strVal val="#ppt_x"/>
                                          </p:val>
                                        </p:tav>
                                        <p:tav tm="100000">
                                          <p:val>
                                            <p:strVal val="#ppt_x"/>
                                          </p:val>
                                        </p:tav>
                                      </p:tavLst>
                                    </p:anim>
                                    <p:anim calcmode="lin" valueType="num">
                                      <p:cBhvr>
                                        <p:cTn id="56" dur="1000" fill="hold"/>
                                        <p:tgtEl>
                                          <p:spTgt spid="67"/>
                                        </p:tgtEl>
                                        <p:attrNameLst>
                                          <p:attrName>ppt_y</p:attrName>
                                        </p:attrNameLst>
                                      </p:cBhvr>
                                      <p:tavLst>
                                        <p:tav tm="0">
                                          <p:val>
                                            <p:strVal val="#ppt_y+#ppt_h/2"/>
                                          </p:val>
                                        </p:tav>
                                        <p:tav tm="100000">
                                          <p:val>
                                            <p:strVal val="#ppt_y"/>
                                          </p:val>
                                        </p:tav>
                                      </p:tavLst>
                                    </p:anim>
                                    <p:anim calcmode="lin" valueType="num">
                                      <p:cBhvr>
                                        <p:cTn id="57" dur="1000" fill="hold"/>
                                        <p:tgtEl>
                                          <p:spTgt spid="67"/>
                                        </p:tgtEl>
                                        <p:attrNameLst>
                                          <p:attrName>ppt_w</p:attrName>
                                        </p:attrNameLst>
                                      </p:cBhvr>
                                      <p:tavLst>
                                        <p:tav tm="0">
                                          <p:val>
                                            <p:strVal val="#ppt_w"/>
                                          </p:val>
                                        </p:tav>
                                        <p:tav tm="100000">
                                          <p:val>
                                            <p:strVal val="#ppt_w"/>
                                          </p:val>
                                        </p:tav>
                                      </p:tavLst>
                                    </p:anim>
                                    <p:anim calcmode="lin" valueType="num">
                                      <p:cBhvr>
                                        <p:cTn id="58" dur="1000" fill="hold"/>
                                        <p:tgtEl>
                                          <p:spTgt spid="67"/>
                                        </p:tgtEl>
                                        <p:attrNameLst>
                                          <p:attrName>ppt_h</p:attrName>
                                        </p:attrNameLst>
                                      </p:cBhvr>
                                      <p:tavLst>
                                        <p:tav tm="0">
                                          <p:val>
                                            <p:fltVal val="0"/>
                                          </p:val>
                                        </p:tav>
                                        <p:tav tm="100000">
                                          <p:val>
                                            <p:strVal val="#ppt_h"/>
                                          </p:val>
                                        </p:tav>
                                      </p:tavLst>
                                    </p:anim>
                                  </p:childTnLst>
                                </p:cTn>
                              </p:par>
                              <p:par>
                                <p:cTn id="59" presetID="17" presetClass="entr" presetSubtype="4" fill="hold" grpId="0" nodeType="withEffect">
                                  <p:stCondLst>
                                    <p:cond delay="3000"/>
                                  </p:stCondLst>
                                  <p:childTnLst>
                                    <p:set>
                                      <p:cBhvr>
                                        <p:cTn id="60" dur="1" fill="hold">
                                          <p:stCondLst>
                                            <p:cond delay="0"/>
                                          </p:stCondLst>
                                        </p:cTn>
                                        <p:tgtEl>
                                          <p:spTgt spid="70"/>
                                        </p:tgtEl>
                                        <p:attrNameLst>
                                          <p:attrName>style.visibility</p:attrName>
                                        </p:attrNameLst>
                                      </p:cBhvr>
                                      <p:to>
                                        <p:strVal val="visible"/>
                                      </p:to>
                                    </p:set>
                                    <p:anim calcmode="lin" valueType="num">
                                      <p:cBhvr>
                                        <p:cTn id="61" dur="1000" fill="hold"/>
                                        <p:tgtEl>
                                          <p:spTgt spid="70"/>
                                        </p:tgtEl>
                                        <p:attrNameLst>
                                          <p:attrName>ppt_x</p:attrName>
                                        </p:attrNameLst>
                                      </p:cBhvr>
                                      <p:tavLst>
                                        <p:tav tm="0">
                                          <p:val>
                                            <p:strVal val="#ppt_x"/>
                                          </p:val>
                                        </p:tav>
                                        <p:tav tm="100000">
                                          <p:val>
                                            <p:strVal val="#ppt_x"/>
                                          </p:val>
                                        </p:tav>
                                      </p:tavLst>
                                    </p:anim>
                                    <p:anim calcmode="lin" valueType="num">
                                      <p:cBhvr>
                                        <p:cTn id="62" dur="1000" fill="hold"/>
                                        <p:tgtEl>
                                          <p:spTgt spid="70"/>
                                        </p:tgtEl>
                                        <p:attrNameLst>
                                          <p:attrName>ppt_y</p:attrName>
                                        </p:attrNameLst>
                                      </p:cBhvr>
                                      <p:tavLst>
                                        <p:tav tm="0">
                                          <p:val>
                                            <p:strVal val="#ppt_y+#ppt_h/2"/>
                                          </p:val>
                                        </p:tav>
                                        <p:tav tm="100000">
                                          <p:val>
                                            <p:strVal val="#ppt_y"/>
                                          </p:val>
                                        </p:tav>
                                      </p:tavLst>
                                    </p:anim>
                                    <p:anim calcmode="lin" valueType="num">
                                      <p:cBhvr>
                                        <p:cTn id="63" dur="1000" fill="hold"/>
                                        <p:tgtEl>
                                          <p:spTgt spid="70"/>
                                        </p:tgtEl>
                                        <p:attrNameLst>
                                          <p:attrName>ppt_w</p:attrName>
                                        </p:attrNameLst>
                                      </p:cBhvr>
                                      <p:tavLst>
                                        <p:tav tm="0">
                                          <p:val>
                                            <p:strVal val="#ppt_w"/>
                                          </p:val>
                                        </p:tav>
                                        <p:tav tm="100000">
                                          <p:val>
                                            <p:strVal val="#ppt_w"/>
                                          </p:val>
                                        </p:tav>
                                      </p:tavLst>
                                    </p:anim>
                                    <p:anim calcmode="lin" valueType="num">
                                      <p:cBhvr>
                                        <p:cTn id="64" dur="1000" fill="hold"/>
                                        <p:tgtEl>
                                          <p:spTgt spid="70"/>
                                        </p:tgtEl>
                                        <p:attrNameLst>
                                          <p:attrName>ppt_h</p:attrName>
                                        </p:attrNameLst>
                                      </p:cBhvr>
                                      <p:tavLst>
                                        <p:tav tm="0">
                                          <p:val>
                                            <p:fltVal val="0"/>
                                          </p:val>
                                        </p:tav>
                                        <p:tav tm="100000">
                                          <p:val>
                                            <p:strVal val="#ppt_h"/>
                                          </p:val>
                                        </p:tav>
                                      </p:tavLst>
                                    </p:anim>
                                  </p:childTnLst>
                                </p:cTn>
                              </p:par>
                              <p:par>
                                <p:cTn id="65" presetID="17" presetClass="entr" presetSubtype="4" fill="hold" grpId="0" nodeType="withEffect">
                                  <p:stCondLst>
                                    <p:cond delay="3000"/>
                                  </p:stCondLst>
                                  <p:childTnLst>
                                    <p:set>
                                      <p:cBhvr>
                                        <p:cTn id="66" dur="1" fill="hold">
                                          <p:stCondLst>
                                            <p:cond delay="0"/>
                                          </p:stCondLst>
                                        </p:cTn>
                                        <p:tgtEl>
                                          <p:spTgt spid="73"/>
                                        </p:tgtEl>
                                        <p:attrNameLst>
                                          <p:attrName>style.visibility</p:attrName>
                                        </p:attrNameLst>
                                      </p:cBhvr>
                                      <p:to>
                                        <p:strVal val="visible"/>
                                      </p:to>
                                    </p:set>
                                    <p:anim calcmode="lin" valueType="num">
                                      <p:cBhvr>
                                        <p:cTn id="67" dur="1000" fill="hold"/>
                                        <p:tgtEl>
                                          <p:spTgt spid="73"/>
                                        </p:tgtEl>
                                        <p:attrNameLst>
                                          <p:attrName>ppt_x</p:attrName>
                                        </p:attrNameLst>
                                      </p:cBhvr>
                                      <p:tavLst>
                                        <p:tav tm="0">
                                          <p:val>
                                            <p:strVal val="#ppt_x"/>
                                          </p:val>
                                        </p:tav>
                                        <p:tav tm="100000">
                                          <p:val>
                                            <p:strVal val="#ppt_x"/>
                                          </p:val>
                                        </p:tav>
                                      </p:tavLst>
                                    </p:anim>
                                    <p:anim calcmode="lin" valueType="num">
                                      <p:cBhvr>
                                        <p:cTn id="68" dur="1000" fill="hold"/>
                                        <p:tgtEl>
                                          <p:spTgt spid="73"/>
                                        </p:tgtEl>
                                        <p:attrNameLst>
                                          <p:attrName>ppt_y</p:attrName>
                                        </p:attrNameLst>
                                      </p:cBhvr>
                                      <p:tavLst>
                                        <p:tav tm="0">
                                          <p:val>
                                            <p:strVal val="#ppt_y+#ppt_h/2"/>
                                          </p:val>
                                        </p:tav>
                                        <p:tav tm="100000">
                                          <p:val>
                                            <p:strVal val="#ppt_y"/>
                                          </p:val>
                                        </p:tav>
                                      </p:tavLst>
                                    </p:anim>
                                    <p:anim calcmode="lin" valueType="num">
                                      <p:cBhvr>
                                        <p:cTn id="69" dur="1000" fill="hold"/>
                                        <p:tgtEl>
                                          <p:spTgt spid="73"/>
                                        </p:tgtEl>
                                        <p:attrNameLst>
                                          <p:attrName>ppt_w</p:attrName>
                                        </p:attrNameLst>
                                      </p:cBhvr>
                                      <p:tavLst>
                                        <p:tav tm="0">
                                          <p:val>
                                            <p:strVal val="#ppt_w"/>
                                          </p:val>
                                        </p:tav>
                                        <p:tav tm="100000">
                                          <p:val>
                                            <p:strVal val="#ppt_w"/>
                                          </p:val>
                                        </p:tav>
                                      </p:tavLst>
                                    </p:anim>
                                    <p:anim calcmode="lin" valueType="num">
                                      <p:cBhvr>
                                        <p:cTn id="70" dur="1000" fill="hold"/>
                                        <p:tgtEl>
                                          <p:spTgt spid="73"/>
                                        </p:tgtEl>
                                        <p:attrNameLst>
                                          <p:attrName>ppt_h</p:attrName>
                                        </p:attrNameLst>
                                      </p:cBhvr>
                                      <p:tavLst>
                                        <p:tav tm="0">
                                          <p:val>
                                            <p:fltVal val="0"/>
                                          </p:val>
                                        </p:tav>
                                        <p:tav tm="100000">
                                          <p:val>
                                            <p:strVal val="#ppt_h"/>
                                          </p:val>
                                        </p:tav>
                                      </p:tavLst>
                                    </p:anim>
                                  </p:childTnLst>
                                </p:cTn>
                              </p:par>
                              <p:par>
                                <p:cTn id="71" presetID="55"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anim calcmode="lin" valueType="num">
                                      <p:cBhvr>
                                        <p:cTn id="73" dur="1000" fill="hold"/>
                                        <p:tgtEl>
                                          <p:spTgt spid="84"/>
                                        </p:tgtEl>
                                        <p:attrNameLst>
                                          <p:attrName>ppt_w</p:attrName>
                                        </p:attrNameLst>
                                      </p:cBhvr>
                                      <p:tavLst>
                                        <p:tav tm="0">
                                          <p:val>
                                            <p:strVal val="#ppt_w*0.70"/>
                                          </p:val>
                                        </p:tav>
                                        <p:tav tm="100000">
                                          <p:val>
                                            <p:strVal val="#ppt_w"/>
                                          </p:val>
                                        </p:tav>
                                      </p:tavLst>
                                    </p:anim>
                                    <p:anim calcmode="lin" valueType="num">
                                      <p:cBhvr>
                                        <p:cTn id="74" dur="1000" fill="hold"/>
                                        <p:tgtEl>
                                          <p:spTgt spid="84"/>
                                        </p:tgtEl>
                                        <p:attrNameLst>
                                          <p:attrName>ppt_h</p:attrName>
                                        </p:attrNameLst>
                                      </p:cBhvr>
                                      <p:tavLst>
                                        <p:tav tm="0">
                                          <p:val>
                                            <p:strVal val="#ppt_h"/>
                                          </p:val>
                                        </p:tav>
                                        <p:tav tm="100000">
                                          <p:val>
                                            <p:strVal val="#ppt_h"/>
                                          </p:val>
                                        </p:tav>
                                      </p:tavLst>
                                    </p:anim>
                                    <p:animEffect transition="in" filter="fade">
                                      <p:cBhvr>
                                        <p:cTn id="75" dur="1000"/>
                                        <p:tgtEl>
                                          <p:spTgt spid="84"/>
                                        </p:tgtEl>
                                      </p:cBhvr>
                                    </p:animEffect>
                                  </p:childTnLst>
                                </p:cTn>
                              </p:par>
                              <p:par>
                                <p:cTn id="76" presetID="55" presetClass="entr" presetSubtype="0" fill="hold" nodeType="withEffect">
                                  <p:stCondLst>
                                    <p:cond delay="0"/>
                                  </p:stCondLst>
                                  <p:childTnLst>
                                    <p:set>
                                      <p:cBhvr>
                                        <p:cTn id="77" dur="1" fill="hold">
                                          <p:stCondLst>
                                            <p:cond delay="0"/>
                                          </p:stCondLst>
                                        </p:cTn>
                                        <p:tgtEl>
                                          <p:spTgt spid="85"/>
                                        </p:tgtEl>
                                        <p:attrNameLst>
                                          <p:attrName>style.visibility</p:attrName>
                                        </p:attrNameLst>
                                      </p:cBhvr>
                                      <p:to>
                                        <p:strVal val="visible"/>
                                      </p:to>
                                    </p:set>
                                    <p:anim calcmode="lin" valueType="num">
                                      <p:cBhvr>
                                        <p:cTn id="78" dur="1000" fill="hold"/>
                                        <p:tgtEl>
                                          <p:spTgt spid="85"/>
                                        </p:tgtEl>
                                        <p:attrNameLst>
                                          <p:attrName>ppt_w</p:attrName>
                                        </p:attrNameLst>
                                      </p:cBhvr>
                                      <p:tavLst>
                                        <p:tav tm="0">
                                          <p:val>
                                            <p:strVal val="#ppt_w*0.70"/>
                                          </p:val>
                                        </p:tav>
                                        <p:tav tm="100000">
                                          <p:val>
                                            <p:strVal val="#ppt_w"/>
                                          </p:val>
                                        </p:tav>
                                      </p:tavLst>
                                    </p:anim>
                                    <p:anim calcmode="lin" valueType="num">
                                      <p:cBhvr>
                                        <p:cTn id="79" dur="1000" fill="hold"/>
                                        <p:tgtEl>
                                          <p:spTgt spid="85"/>
                                        </p:tgtEl>
                                        <p:attrNameLst>
                                          <p:attrName>ppt_h</p:attrName>
                                        </p:attrNameLst>
                                      </p:cBhvr>
                                      <p:tavLst>
                                        <p:tav tm="0">
                                          <p:val>
                                            <p:strVal val="#ppt_h"/>
                                          </p:val>
                                        </p:tav>
                                        <p:tav tm="100000">
                                          <p:val>
                                            <p:strVal val="#ppt_h"/>
                                          </p:val>
                                        </p:tav>
                                      </p:tavLst>
                                    </p:anim>
                                    <p:animEffect transition="in" filter="fade">
                                      <p:cBhvr>
                                        <p:cTn id="80" dur="1000"/>
                                        <p:tgtEl>
                                          <p:spTgt spid="85"/>
                                        </p:tgtEl>
                                      </p:cBhvr>
                                    </p:animEffect>
                                  </p:childTnLst>
                                </p:cTn>
                              </p:par>
                              <p:par>
                                <p:cTn id="81" presetID="55" presetClass="entr" presetSubtype="0" fill="hold" nodeType="withEffect">
                                  <p:stCondLst>
                                    <p:cond delay="0"/>
                                  </p:stCondLst>
                                  <p:childTnLst>
                                    <p:set>
                                      <p:cBhvr>
                                        <p:cTn id="82" dur="1" fill="hold">
                                          <p:stCondLst>
                                            <p:cond delay="0"/>
                                          </p:stCondLst>
                                        </p:cTn>
                                        <p:tgtEl>
                                          <p:spTgt spid="88"/>
                                        </p:tgtEl>
                                        <p:attrNameLst>
                                          <p:attrName>style.visibility</p:attrName>
                                        </p:attrNameLst>
                                      </p:cBhvr>
                                      <p:to>
                                        <p:strVal val="visible"/>
                                      </p:to>
                                    </p:set>
                                    <p:anim calcmode="lin" valueType="num">
                                      <p:cBhvr>
                                        <p:cTn id="83" dur="1000" fill="hold"/>
                                        <p:tgtEl>
                                          <p:spTgt spid="88"/>
                                        </p:tgtEl>
                                        <p:attrNameLst>
                                          <p:attrName>ppt_w</p:attrName>
                                        </p:attrNameLst>
                                      </p:cBhvr>
                                      <p:tavLst>
                                        <p:tav tm="0">
                                          <p:val>
                                            <p:strVal val="#ppt_w*0.70"/>
                                          </p:val>
                                        </p:tav>
                                        <p:tav tm="100000">
                                          <p:val>
                                            <p:strVal val="#ppt_w"/>
                                          </p:val>
                                        </p:tav>
                                      </p:tavLst>
                                    </p:anim>
                                    <p:anim calcmode="lin" valueType="num">
                                      <p:cBhvr>
                                        <p:cTn id="84" dur="1000" fill="hold"/>
                                        <p:tgtEl>
                                          <p:spTgt spid="88"/>
                                        </p:tgtEl>
                                        <p:attrNameLst>
                                          <p:attrName>ppt_h</p:attrName>
                                        </p:attrNameLst>
                                      </p:cBhvr>
                                      <p:tavLst>
                                        <p:tav tm="0">
                                          <p:val>
                                            <p:strVal val="#ppt_h"/>
                                          </p:val>
                                        </p:tav>
                                        <p:tav tm="100000">
                                          <p:val>
                                            <p:strVal val="#ppt_h"/>
                                          </p:val>
                                        </p:tav>
                                      </p:tavLst>
                                    </p:anim>
                                    <p:animEffect transition="in" filter="fade">
                                      <p:cBhvr>
                                        <p:cTn id="85" dur="1000"/>
                                        <p:tgtEl>
                                          <p:spTgt spid="8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92"/>
                                        </p:tgtEl>
                                        <p:attrNameLst>
                                          <p:attrName>style.visibility</p:attrName>
                                        </p:attrNameLst>
                                      </p:cBhvr>
                                      <p:to>
                                        <p:strVal val="visible"/>
                                      </p:to>
                                    </p:set>
                                    <p:animEffect transition="in" filter="wipe(left)">
                                      <p:cBhvr>
                                        <p:cTn id="88"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P spid="73" grpId="0" animBg="1"/>
      <p:bldP spid="74" grpId="0" animBg="1"/>
      <p:bldP spid="75" grpId="0" animBg="1"/>
      <p:bldP spid="80" grpId="0"/>
      <p:bldP spid="9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9DBE4B10-79C9-4ECE-B16E-0459A85B99AF}"/>
                  </a:ext>
                </a:extLst>
              </p:cNvPr>
              <p:cNvGraphicFramePr/>
              <p:nvPr>
                <p:extLst>
                  <p:ext uri="{D42A27DB-BD31-4B8C-83A1-F6EECF244321}">
                    <p14:modId xmlns:p14="http://schemas.microsoft.com/office/powerpoint/2010/main" val="3052345751"/>
                  </p:ext>
                </p:extLst>
              </p:nvPr>
            </p:nvGraphicFramePr>
            <p:xfrm>
              <a:off x="858351" y="1466851"/>
              <a:ext cx="8352323" cy="464918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a:extLst>
                  <a:ext uri="{FF2B5EF4-FFF2-40B4-BE49-F238E27FC236}">
                    <a16:creationId xmlns:a16="http://schemas.microsoft.com/office/drawing/2014/main" id="{9DBE4B10-79C9-4ECE-B16E-0459A85B99AF}"/>
                  </a:ext>
                </a:extLst>
              </p:cNvPr>
              <p:cNvPicPr>
                <a:picLocks noGrp="1" noRot="1" noChangeAspect="1" noMove="1" noResize="1" noEditPoints="1" noAdjustHandles="1" noChangeArrowheads="1" noChangeShapeType="1"/>
              </p:cNvPicPr>
              <p:nvPr/>
            </p:nvPicPr>
            <p:blipFill>
              <a:blip r:embed="rId3"/>
              <a:stretch>
                <a:fillRect/>
              </a:stretch>
            </p:blipFill>
            <p:spPr>
              <a:xfrm>
                <a:off x="858351" y="1466851"/>
                <a:ext cx="8352323" cy="4649182"/>
              </a:xfrm>
              <a:prstGeom prst="rect">
                <a:avLst/>
              </a:prstGeom>
            </p:spPr>
          </p:pic>
        </mc:Fallback>
      </mc:AlternateContent>
      <p:sp>
        <p:nvSpPr>
          <p:cNvPr id="11" name="Rechteck 86">
            <a:extLst>
              <a:ext uri="{FF2B5EF4-FFF2-40B4-BE49-F238E27FC236}">
                <a16:creationId xmlns:a16="http://schemas.microsoft.com/office/drawing/2014/main" id="{F99B0FAF-E0D2-4F59-8A10-DD20ECB84442}"/>
              </a:ext>
            </a:extLst>
          </p:cNvPr>
          <p:cNvSpPr/>
          <p:nvPr/>
        </p:nvSpPr>
        <p:spPr>
          <a:xfrm>
            <a:off x="9553327" y="0"/>
            <a:ext cx="2637086" cy="6858001"/>
          </a:xfrm>
          <a:prstGeom prst="rect">
            <a:avLst/>
          </a:prstGeom>
          <a:solidFill>
            <a:srgbClr val="F2F2F2"/>
          </a:solidFill>
          <a:ln w="12700">
            <a:miter lim="400000"/>
          </a:ln>
        </p:spPr>
        <p:txBody>
          <a:bodyPr lIns="36000" tIns="36000" rIns="36000" bIns="36000" anchor="ctr"/>
          <a:lstStyle/>
          <a:p>
            <a:pPr>
              <a:defRPr sz="1800">
                <a:solidFill>
                  <a:srgbClr val="FFFFFF"/>
                </a:solidFill>
                <a:latin typeface="Calibri Light"/>
                <a:ea typeface="Calibri Light"/>
                <a:cs typeface="Calibri Light"/>
                <a:sym typeface="Calibri Light"/>
              </a:defRPr>
            </a:pPr>
            <a:endParaRPr/>
          </a:p>
        </p:txBody>
      </p:sp>
      <p:sp>
        <p:nvSpPr>
          <p:cNvPr id="12" name="Rechteck 149">
            <a:extLst>
              <a:ext uri="{FF2B5EF4-FFF2-40B4-BE49-F238E27FC236}">
                <a16:creationId xmlns:a16="http://schemas.microsoft.com/office/drawing/2014/main" id="{A938F053-6077-4968-8948-2342B6A3455A}"/>
              </a:ext>
            </a:extLst>
          </p:cNvPr>
          <p:cNvSpPr txBox="1"/>
          <p:nvPr/>
        </p:nvSpPr>
        <p:spPr>
          <a:xfrm>
            <a:off x="9661588" y="1710374"/>
            <a:ext cx="2458077" cy="3437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44000" rIns="144000" bIns="144000" anchor="ctr" anchorCtr="0">
            <a:noAutofit/>
          </a:bodyPr>
          <a:lstStyle>
            <a:defPPr>
              <a:defRPr lang="en-US"/>
            </a:defPPr>
            <a:lvl1pPr lvl="0" hangingPunct="0">
              <a:lnSpc>
                <a:spcPts val="2000"/>
              </a:lnSpc>
              <a:spcAft>
                <a:spcPts val="999"/>
              </a:spcAft>
              <a:defRPr sz="1400" kern="0">
                <a:solidFill>
                  <a:srgbClr val="000000"/>
                </a:solidFill>
                <a:latin typeface="Century Gothic" panose="020B0502020202020204" pitchFamily="34" charset="0"/>
              </a:defRPr>
            </a:lvl1pPr>
          </a:lstStyle>
          <a:p>
            <a:r>
              <a:rPr lang="en-US" dirty="0"/>
              <a:t>A waterfall chart shows a running total as values are added or subtracted. It's useful for understanding how an initial value (for example, net income) is affected by a series of positive and negative values. The columns are color coded so you can quickly tell positive from negative numbers.</a:t>
            </a:r>
          </a:p>
        </p:txBody>
      </p:sp>
      <p:sp>
        <p:nvSpPr>
          <p:cNvPr id="13" name="Titel 1">
            <a:extLst>
              <a:ext uri="{FF2B5EF4-FFF2-40B4-BE49-F238E27FC236}">
                <a16:creationId xmlns:a16="http://schemas.microsoft.com/office/drawing/2014/main" id="{23C2DAC1-E1FF-4103-A7B6-A65BAB5E66FC}"/>
              </a:ext>
            </a:extLst>
          </p:cNvPr>
          <p:cNvSpPr txBox="1">
            <a:spLocks/>
          </p:cNvSpPr>
          <p:nvPr/>
        </p:nvSpPr>
        <p:spPr>
          <a:xfrm>
            <a:off x="858352" y="540927"/>
            <a:ext cx="4729546"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r>
              <a:rPr lang="en-US" dirty="0"/>
              <a:t>WATERFALL CHARTS</a:t>
            </a:r>
          </a:p>
        </p:txBody>
      </p:sp>
    </p:spTree>
    <p:extLst>
      <p:ext uri="{BB962C8B-B14F-4D97-AF65-F5344CB8AC3E}">
        <p14:creationId xmlns:p14="http://schemas.microsoft.com/office/powerpoint/2010/main" val="4003155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Consulting Frameworks</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Innovative Solutions</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Problem-Solving Tools</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Decision-Making Models</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F1DB2211-E50F-3162-4C9C-CB851312B989}"/>
              </a:ext>
            </a:extLst>
          </p:cNvPr>
          <p:cNvPicPr>
            <a:picLocks noChangeAspect="1"/>
          </p:cNvPicPr>
          <p:nvPr/>
        </p:nvPicPr>
        <p:blipFill>
          <a:blip r:embed="rId3"/>
          <a:srcRect l="186" r="186"/>
          <a:stretch/>
        </p:blipFill>
        <p:spPr>
          <a:xfrm>
            <a:off x="4823080" y="1805377"/>
            <a:ext cx="6596789" cy="3696950"/>
          </a:xfrm>
          <a:prstGeom prst="roundRect">
            <a:avLst>
              <a:gd name="adj" fmla="val 4908"/>
            </a:avLst>
          </a:prstGeom>
          <a:effectLst>
            <a:outerShdw blurRad="601747" dist="38100" dir="2700000" algn="tl" rotWithShape="0">
              <a:prstClr val="black">
                <a:alpha val="12000"/>
              </a:prstClr>
            </a:outerShdw>
          </a:effectLst>
        </p:spPr>
      </p:pic>
      <p:sp>
        <p:nvSpPr>
          <p:cNvPr id="15" name="Rounded Rectangle 14">
            <a:hlinkClick r:id="rId2"/>
            <a:extLst>
              <a:ext uri="{FF2B5EF4-FFF2-40B4-BE49-F238E27FC236}">
                <a16:creationId xmlns:a16="http://schemas.microsoft.com/office/drawing/2014/main" id="{46713F1D-4D14-9C48-AAB5-37AB772F3CA3}"/>
              </a:ext>
            </a:extLst>
          </p:cNvPr>
          <p:cNvSpPr/>
          <p:nvPr/>
        </p:nvSpPr>
        <p:spPr bwMode="auto">
          <a:xfrm>
            <a:off x="772131" y="4811656"/>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Download Part 3</a:t>
            </a:r>
          </a:p>
        </p:txBody>
      </p:sp>
      <p:pic>
        <p:nvPicPr>
          <p:cNvPr id="19" name="Picture 18">
            <a:extLst>
              <a:ext uri="{FF2B5EF4-FFF2-40B4-BE49-F238E27FC236}">
                <a16:creationId xmlns:a16="http://schemas.microsoft.com/office/drawing/2014/main" id="{396270C8-C9E2-7441-A03F-A197FDBE8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20" name="TextBox 19">
            <a:extLst>
              <a:ext uri="{FF2B5EF4-FFF2-40B4-BE49-F238E27FC236}">
                <a16:creationId xmlns:a16="http://schemas.microsoft.com/office/drawing/2014/main" id="{AA63F509-319F-724B-8117-BDC0066ECB0A}"/>
              </a:ext>
            </a:extLst>
          </p:cNvPr>
          <p:cNvSpPr txBox="1"/>
          <p:nvPr/>
        </p:nvSpPr>
        <p:spPr>
          <a:xfrm>
            <a:off x="772131" y="2309830"/>
            <a:ext cx="3649967" cy="1667188"/>
          </a:xfrm>
          <a:prstGeom prst="rect">
            <a:avLst/>
          </a:prstGeom>
          <a:solidFill>
            <a:sysClr val="window" lastClr="FFFFFF"/>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presentation is Part 4 of the </a:t>
            </a:r>
            <a:r>
              <a:rPr kumimoji="0" lang="en-US" sz="1400" b="1" i="0" u="none" strike="noStrike" kern="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Business Strategies &amp; Frameworks</a:t>
            </a:r>
            <a:r>
              <a:rPr kumimoji="0" lang="en-US" sz="1400" b="0" i="0" u="none" strike="noStrike" kern="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 collection. Visit your dashboard or click on the download button on this slide to access other parts of this collection.</a:t>
            </a:r>
          </a:p>
        </p:txBody>
      </p:sp>
    </p:spTree>
    <p:extLst>
      <p:ext uri="{BB962C8B-B14F-4D97-AF65-F5344CB8AC3E}">
        <p14:creationId xmlns:p14="http://schemas.microsoft.com/office/powerpoint/2010/main" val="27348952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9E2FA6A5-1FC9-4799-B73F-87B8F5F408B8}"/>
              </a:ext>
            </a:extLst>
          </p:cNvPr>
          <p:cNvSpPr/>
          <p:nvPr/>
        </p:nvSpPr>
        <p:spPr>
          <a:xfrm>
            <a:off x="6425606" y="6063283"/>
            <a:ext cx="5107181" cy="395056"/>
          </a:xfrm>
          <a:prstGeom prst="roundRect">
            <a:avLst>
              <a:gd name="adj" fmla="val 23259"/>
            </a:avLst>
          </a:prstGeom>
          <a:solidFill>
            <a:srgbClr val="A4AAAD"/>
          </a:solidFill>
          <a:ln w="12700">
            <a:noFill/>
            <a:prstDash val="sysDash"/>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577"/>
            <a:endParaRPr lang="en-US" sz="3500" b="1">
              <a:solidFill>
                <a:srgbClr val="FFFFFF"/>
              </a:solidFill>
              <a:latin typeface="Century Gothic" panose="020B0502020202020204" pitchFamily="34" charset="0"/>
            </a:endParaRPr>
          </a:p>
        </p:txBody>
      </p:sp>
      <p:sp>
        <p:nvSpPr>
          <p:cNvPr id="6" name="Rectangle: Rounded Corners 5">
            <a:extLst>
              <a:ext uri="{FF2B5EF4-FFF2-40B4-BE49-F238E27FC236}">
                <a16:creationId xmlns:a16="http://schemas.microsoft.com/office/drawing/2014/main" id="{19A0142C-7003-407E-A14E-FF5629FB7B46}"/>
              </a:ext>
            </a:extLst>
          </p:cNvPr>
          <p:cNvSpPr/>
          <p:nvPr/>
        </p:nvSpPr>
        <p:spPr>
          <a:xfrm>
            <a:off x="659212" y="6063801"/>
            <a:ext cx="5107181" cy="395056"/>
          </a:xfrm>
          <a:prstGeom prst="roundRect">
            <a:avLst>
              <a:gd name="adj" fmla="val 23259"/>
            </a:avLst>
          </a:prstGeom>
          <a:solidFill>
            <a:srgbClr val="4F9FD1"/>
          </a:solidFill>
          <a:ln w="12700">
            <a:noFill/>
            <a:prstDash val="sysDash"/>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577"/>
            <a:endParaRPr lang="en-US" sz="3500" b="1">
              <a:solidFill>
                <a:srgbClr val="FFFFFF"/>
              </a:solidFill>
              <a:latin typeface="Century Gothic" panose="020B0502020202020204" pitchFamily="34" charset="0"/>
            </a:endParaRPr>
          </a:p>
        </p:txBody>
      </p:sp>
      <p:sp>
        <p:nvSpPr>
          <p:cNvPr id="18" name="Rechteck 86">
            <a:extLst>
              <a:ext uri="{FF2B5EF4-FFF2-40B4-BE49-F238E27FC236}">
                <a16:creationId xmlns:a16="http://schemas.microsoft.com/office/drawing/2014/main" id="{CF6D90CF-A4FD-41CB-82E7-747BBBFED71B}"/>
              </a:ext>
            </a:extLst>
          </p:cNvPr>
          <p:cNvSpPr/>
          <p:nvPr/>
        </p:nvSpPr>
        <p:spPr bwMode="gray">
          <a:xfrm>
            <a:off x="-428" y="3126"/>
            <a:ext cx="12192428" cy="163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19" name="Titel 1">
            <a:extLst>
              <a:ext uri="{FF2B5EF4-FFF2-40B4-BE49-F238E27FC236}">
                <a16:creationId xmlns:a16="http://schemas.microsoft.com/office/drawing/2014/main" id="{7872D4AE-B4DA-42EA-B760-A0E31D1307AE}"/>
              </a:ext>
            </a:extLst>
          </p:cNvPr>
          <p:cNvSpPr txBox="1">
            <a:spLocks/>
          </p:cNvSpPr>
          <p:nvPr/>
        </p:nvSpPr>
        <p:spPr bwMode="gray">
          <a:xfrm>
            <a:off x="912833" y="558213"/>
            <a:ext cx="6329795" cy="52587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3400"/>
              </a:lnSpc>
            </a:pPr>
            <a:r>
              <a:rPr lang="en-US" sz="2600" b="1" dirty="0">
                <a:latin typeface="Century Gothic" panose="020B0502020202020204" pitchFamily="34" charset="0"/>
              </a:rPr>
              <a:t>DIRECTIONAL POLICY MATRIX (DPM)</a:t>
            </a:r>
          </a:p>
          <a:p>
            <a:pPr algn="l">
              <a:lnSpc>
                <a:spcPts val="3400"/>
              </a:lnSpc>
            </a:pPr>
            <a:r>
              <a:rPr lang="en-US" sz="2600" dirty="0">
                <a:latin typeface="Century Gothic" panose="020B0502020202020204" pitchFamily="34" charset="0"/>
              </a:rPr>
              <a:t>GE/McKinsey Matrix</a:t>
            </a:r>
          </a:p>
        </p:txBody>
      </p:sp>
      <p:sp>
        <p:nvSpPr>
          <p:cNvPr id="20" name="Rechteck 149">
            <a:extLst>
              <a:ext uri="{FF2B5EF4-FFF2-40B4-BE49-F238E27FC236}">
                <a16:creationId xmlns:a16="http://schemas.microsoft.com/office/drawing/2014/main" id="{8BE79CD2-430E-4F4E-B87A-9B70DB107BEF}"/>
              </a:ext>
            </a:extLst>
          </p:cNvPr>
          <p:cNvSpPr/>
          <p:nvPr/>
        </p:nvSpPr>
        <p:spPr bwMode="gray">
          <a:xfrm>
            <a:off x="7112000" y="232600"/>
            <a:ext cx="4373722" cy="1177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DPM measures the attractiveness of a segment and the capability of the organization to support that segment.</a:t>
            </a:r>
          </a:p>
        </p:txBody>
      </p:sp>
      <p:sp>
        <p:nvSpPr>
          <p:cNvPr id="3" name="Rectangle: Rounded Corners 2">
            <a:extLst>
              <a:ext uri="{FF2B5EF4-FFF2-40B4-BE49-F238E27FC236}">
                <a16:creationId xmlns:a16="http://schemas.microsoft.com/office/drawing/2014/main" id="{2FFD98BD-0ACF-4414-8845-867B200E4DC1}"/>
              </a:ext>
            </a:extLst>
          </p:cNvPr>
          <p:cNvSpPr/>
          <p:nvPr/>
        </p:nvSpPr>
        <p:spPr>
          <a:xfrm>
            <a:off x="659213" y="1889761"/>
            <a:ext cx="5107181" cy="833848"/>
          </a:xfrm>
          <a:prstGeom prst="roundRect">
            <a:avLst>
              <a:gd name="adj" fmla="val 10174"/>
            </a:avLst>
          </a:prstGeom>
          <a:solidFill>
            <a:srgbClr val="29719F"/>
          </a:solidFill>
          <a:ln w="12700">
            <a:noFill/>
            <a:prstDash val="sysDash"/>
          </a:ln>
        </p:spPr>
        <p:txBody>
          <a:bodyPr wrap="square" tIns="91440" anchor="t" anchorCtr="0">
            <a:noAutofit/>
          </a:bodyPr>
          <a:lstStyle/>
          <a:p>
            <a:pPr algn="ctr" defTabSz="913577"/>
            <a:endParaRPr lang="en-US" sz="1300" b="1" dirty="0">
              <a:solidFill>
                <a:srgbClr val="FFFFFF"/>
              </a:solidFill>
              <a:latin typeface="Century Gothic" panose="020B0502020202020204" pitchFamily="34" charset="0"/>
            </a:endParaRPr>
          </a:p>
        </p:txBody>
      </p:sp>
      <p:sp>
        <p:nvSpPr>
          <p:cNvPr id="8" name="Rectangle: Rounded Corners 7">
            <a:extLst>
              <a:ext uri="{FF2B5EF4-FFF2-40B4-BE49-F238E27FC236}">
                <a16:creationId xmlns:a16="http://schemas.microsoft.com/office/drawing/2014/main" id="{3614112D-2E9B-4495-9C6C-25B758762F28}"/>
              </a:ext>
            </a:extLst>
          </p:cNvPr>
          <p:cNvSpPr/>
          <p:nvPr/>
        </p:nvSpPr>
        <p:spPr>
          <a:xfrm>
            <a:off x="4341044" y="2332988"/>
            <a:ext cx="1354851" cy="4059091"/>
          </a:xfrm>
          <a:prstGeom prst="roundRect">
            <a:avLst>
              <a:gd name="adj" fmla="val 5868"/>
            </a:avLst>
          </a:prstGeom>
          <a:solidFill>
            <a:srgbClr val="DFEAF1">
              <a:alpha val="35000"/>
            </a:srgbClr>
          </a:solidFill>
          <a:ln w="9525">
            <a:solidFill>
              <a:srgbClr val="DFE1E1"/>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endParaRPr lang="en-US" sz="1200">
              <a:solidFill>
                <a:schemeClr val="tx1"/>
              </a:solidFill>
              <a:latin typeface="Century Gothic" panose="020B0502020202020204" pitchFamily="34" charset="0"/>
            </a:endParaRPr>
          </a:p>
        </p:txBody>
      </p:sp>
      <p:sp>
        <p:nvSpPr>
          <p:cNvPr id="9" name="Rectangle: Rounded Corners 8">
            <a:extLst>
              <a:ext uri="{FF2B5EF4-FFF2-40B4-BE49-F238E27FC236}">
                <a16:creationId xmlns:a16="http://schemas.microsoft.com/office/drawing/2014/main" id="{7E68073C-E518-4B2F-B9A5-73A3BA5B0769}"/>
              </a:ext>
            </a:extLst>
          </p:cNvPr>
          <p:cNvSpPr/>
          <p:nvPr/>
        </p:nvSpPr>
        <p:spPr>
          <a:xfrm>
            <a:off x="2899055" y="2332988"/>
            <a:ext cx="1354851" cy="4059091"/>
          </a:xfrm>
          <a:prstGeom prst="roundRect">
            <a:avLst>
              <a:gd name="adj" fmla="val 5868"/>
            </a:avLst>
          </a:prstGeom>
          <a:solidFill>
            <a:srgbClr val="DFEAF1">
              <a:alpha val="35000"/>
            </a:srgbClr>
          </a:solidFill>
          <a:ln w="9525">
            <a:solidFill>
              <a:srgbClr val="DFE1E1"/>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endParaRPr lang="en-US" sz="1200">
              <a:solidFill>
                <a:schemeClr val="tx1"/>
              </a:solidFill>
              <a:latin typeface="Century Gothic" panose="020B0502020202020204" pitchFamily="34" charset="0"/>
            </a:endParaRPr>
          </a:p>
        </p:txBody>
      </p:sp>
      <p:sp>
        <p:nvSpPr>
          <p:cNvPr id="12" name="Rectangle: Rounded Corners 11">
            <a:extLst>
              <a:ext uri="{FF2B5EF4-FFF2-40B4-BE49-F238E27FC236}">
                <a16:creationId xmlns:a16="http://schemas.microsoft.com/office/drawing/2014/main" id="{AD2B27E6-BCAF-4325-BAEC-A2C5309BDFE2}"/>
              </a:ext>
            </a:extLst>
          </p:cNvPr>
          <p:cNvSpPr/>
          <p:nvPr/>
        </p:nvSpPr>
        <p:spPr>
          <a:xfrm>
            <a:off x="6425607" y="1889761"/>
            <a:ext cx="5107181" cy="833848"/>
          </a:xfrm>
          <a:prstGeom prst="roundRect">
            <a:avLst>
              <a:gd name="adj" fmla="val 10174"/>
            </a:avLst>
          </a:prstGeom>
          <a:solidFill>
            <a:srgbClr val="7B7B7B"/>
          </a:solidFill>
          <a:ln w="12700">
            <a:noFill/>
            <a:prstDash val="sysDash"/>
          </a:ln>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13577"/>
            <a:endParaRPr lang="en-US" sz="1300" b="1" dirty="0">
              <a:solidFill>
                <a:srgbClr val="FFFFFF"/>
              </a:solidFill>
              <a:latin typeface="Century Gothic" panose="020B0502020202020204" pitchFamily="34" charset="0"/>
            </a:endParaRPr>
          </a:p>
        </p:txBody>
      </p:sp>
      <p:sp>
        <p:nvSpPr>
          <p:cNvPr id="14" name="Rectangle: Rounded Corners 13">
            <a:extLst>
              <a:ext uri="{FF2B5EF4-FFF2-40B4-BE49-F238E27FC236}">
                <a16:creationId xmlns:a16="http://schemas.microsoft.com/office/drawing/2014/main" id="{8591FA0F-D08D-40F3-B1DF-1903C0691E50}"/>
              </a:ext>
            </a:extLst>
          </p:cNvPr>
          <p:cNvSpPr/>
          <p:nvPr/>
        </p:nvSpPr>
        <p:spPr>
          <a:xfrm>
            <a:off x="10107438" y="2332988"/>
            <a:ext cx="1354851" cy="4059091"/>
          </a:xfrm>
          <a:prstGeom prst="roundRect">
            <a:avLst>
              <a:gd name="adj" fmla="val 5868"/>
            </a:avLst>
          </a:prstGeom>
          <a:solidFill>
            <a:srgbClr val="E6E6E6">
              <a:alpha val="35000"/>
            </a:srgbClr>
          </a:solidFill>
          <a:ln w="9525">
            <a:solidFill>
              <a:srgbClr val="DFE1E1"/>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endParaRPr lang="en-US" sz="1200">
              <a:solidFill>
                <a:schemeClr val="tx1"/>
              </a:solidFill>
              <a:latin typeface="Century Gothic" panose="020B0502020202020204" pitchFamily="34" charset="0"/>
            </a:endParaRPr>
          </a:p>
        </p:txBody>
      </p:sp>
      <p:sp>
        <p:nvSpPr>
          <p:cNvPr id="15" name="Rectangle: Rounded Corners 14">
            <a:extLst>
              <a:ext uri="{FF2B5EF4-FFF2-40B4-BE49-F238E27FC236}">
                <a16:creationId xmlns:a16="http://schemas.microsoft.com/office/drawing/2014/main" id="{81475EFE-8CEC-4F4E-BC62-7634FDD8A5CE}"/>
              </a:ext>
            </a:extLst>
          </p:cNvPr>
          <p:cNvSpPr/>
          <p:nvPr/>
        </p:nvSpPr>
        <p:spPr>
          <a:xfrm>
            <a:off x="8665449" y="2332988"/>
            <a:ext cx="1354851" cy="4059091"/>
          </a:xfrm>
          <a:prstGeom prst="roundRect">
            <a:avLst>
              <a:gd name="adj" fmla="val 5868"/>
            </a:avLst>
          </a:prstGeom>
          <a:solidFill>
            <a:srgbClr val="E6E6E6">
              <a:alpha val="35000"/>
            </a:srgbClr>
          </a:solidFill>
          <a:ln w="9525">
            <a:solidFill>
              <a:srgbClr val="DFE1E1"/>
            </a:solidFill>
            <a:prstDash val="solid"/>
          </a:ln>
        </p:spPr>
        <p:style>
          <a:lnRef idx="1">
            <a:schemeClr val="accent1"/>
          </a:lnRef>
          <a:fillRef idx="0">
            <a:schemeClr val="accent1"/>
          </a:fillRef>
          <a:effectRef idx="0">
            <a:schemeClr val="accent1"/>
          </a:effectRef>
          <a:fontRef idx="minor">
            <a:schemeClr val="tx1"/>
          </a:fontRef>
        </p:style>
        <p:txBody>
          <a:bodyPr tIns="0" bIns="0" rtlCol="0" anchor="ctr"/>
          <a:lstStyle/>
          <a:p>
            <a:pPr algn="ctr"/>
            <a:endParaRPr lang="en-US" sz="1200">
              <a:solidFill>
                <a:schemeClr val="tx1"/>
              </a:solidFill>
              <a:latin typeface="Century Gothic" panose="020B0502020202020204" pitchFamily="34" charset="0"/>
            </a:endParaRPr>
          </a:p>
        </p:txBody>
      </p:sp>
      <p:sp>
        <p:nvSpPr>
          <p:cNvPr id="17" name="TextBox 16">
            <a:extLst>
              <a:ext uri="{FF2B5EF4-FFF2-40B4-BE49-F238E27FC236}">
                <a16:creationId xmlns:a16="http://schemas.microsoft.com/office/drawing/2014/main" id="{A6003564-1E32-42B3-994B-D3BEC3FEAF92}"/>
              </a:ext>
            </a:extLst>
          </p:cNvPr>
          <p:cNvSpPr txBox="1"/>
          <p:nvPr/>
        </p:nvSpPr>
        <p:spPr>
          <a:xfrm>
            <a:off x="3219652" y="2379664"/>
            <a:ext cx="713657"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Weight</a:t>
            </a:r>
          </a:p>
        </p:txBody>
      </p:sp>
      <p:sp>
        <p:nvSpPr>
          <p:cNvPr id="33" name="TextBox 32">
            <a:extLst>
              <a:ext uri="{FF2B5EF4-FFF2-40B4-BE49-F238E27FC236}">
                <a16:creationId xmlns:a16="http://schemas.microsoft.com/office/drawing/2014/main" id="{DDFD2172-114B-4452-9DA1-1CF115033061}"/>
              </a:ext>
            </a:extLst>
          </p:cNvPr>
          <p:cNvSpPr txBox="1"/>
          <p:nvPr/>
        </p:nvSpPr>
        <p:spPr>
          <a:xfrm>
            <a:off x="4507574" y="2379664"/>
            <a:ext cx="1019831"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Max. Score</a:t>
            </a:r>
          </a:p>
        </p:txBody>
      </p:sp>
      <p:sp>
        <p:nvSpPr>
          <p:cNvPr id="34" name="TextBox 33">
            <a:extLst>
              <a:ext uri="{FF2B5EF4-FFF2-40B4-BE49-F238E27FC236}">
                <a16:creationId xmlns:a16="http://schemas.microsoft.com/office/drawing/2014/main" id="{6580A14C-172B-4C51-B1C2-1E892C48A1FA}"/>
              </a:ext>
            </a:extLst>
          </p:cNvPr>
          <p:cNvSpPr txBox="1"/>
          <p:nvPr/>
        </p:nvSpPr>
        <p:spPr>
          <a:xfrm>
            <a:off x="8986046" y="2379664"/>
            <a:ext cx="713657"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Weight</a:t>
            </a:r>
          </a:p>
        </p:txBody>
      </p:sp>
      <p:sp>
        <p:nvSpPr>
          <p:cNvPr id="35" name="TextBox 34">
            <a:extLst>
              <a:ext uri="{FF2B5EF4-FFF2-40B4-BE49-F238E27FC236}">
                <a16:creationId xmlns:a16="http://schemas.microsoft.com/office/drawing/2014/main" id="{23775606-5AF5-487A-BBF0-93926FF81704}"/>
              </a:ext>
            </a:extLst>
          </p:cNvPr>
          <p:cNvSpPr txBox="1"/>
          <p:nvPr/>
        </p:nvSpPr>
        <p:spPr>
          <a:xfrm>
            <a:off x="10274948" y="2379664"/>
            <a:ext cx="1019831"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Max. Score</a:t>
            </a:r>
          </a:p>
        </p:txBody>
      </p:sp>
      <p:sp>
        <p:nvSpPr>
          <p:cNvPr id="36" name="TextBox 35">
            <a:extLst>
              <a:ext uri="{FF2B5EF4-FFF2-40B4-BE49-F238E27FC236}">
                <a16:creationId xmlns:a16="http://schemas.microsoft.com/office/drawing/2014/main" id="{C0A43959-AD95-4952-8347-DAA96A38DD9A}"/>
              </a:ext>
            </a:extLst>
          </p:cNvPr>
          <p:cNvSpPr txBox="1"/>
          <p:nvPr/>
        </p:nvSpPr>
        <p:spPr>
          <a:xfrm>
            <a:off x="730916" y="2364424"/>
            <a:ext cx="718466"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Factors</a:t>
            </a:r>
          </a:p>
        </p:txBody>
      </p:sp>
      <p:sp>
        <p:nvSpPr>
          <p:cNvPr id="37" name="TextBox 36">
            <a:extLst>
              <a:ext uri="{FF2B5EF4-FFF2-40B4-BE49-F238E27FC236}">
                <a16:creationId xmlns:a16="http://schemas.microsoft.com/office/drawing/2014/main" id="{BACACAF5-2C41-428F-B945-DE3F515DF1A8}"/>
              </a:ext>
            </a:extLst>
          </p:cNvPr>
          <p:cNvSpPr txBox="1"/>
          <p:nvPr/>
        </p:nvSpPr>
        <p:spPr>
          <a:xfrm>
            <a:off x="6497310" y="2364424"/>
            <a:ext cx="718466"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Factors</a:t>
            </a:r>
          </a:p>
        </p:txBody>
      </p:sp>
      <p:graphicFrame>
        <p:nvGraphicFramePr>
          <p:cNvPr id="38" name="Table 38">
            <a:extLst>
              <a:ext uri="{FF2B5EF4-FFF2-40B4-BE49-F238E27FC236}">
                <a16:creationId xmlns:a16="http://schemas.microsoft.com/office/drawing/2014/main" id="{E6EBFD60-5A96-4D33-9B13-BFDBFED1FB7D}"/>
              </a:ext>
            </a:extLst>
          </p:cNvPr>
          <p:cNvGraphicFramePr>
            <a:graphicFrameLocks noGrp="1"/>
          </p:cNvGraphicFramePr>
          <p:nvPr>
            <p:extLst>
              <p:ext uri="{D42A27DB-BD31-4B8C-83A1-F6EECF244321}">
                <p14:modId xmlns:p14="http://schemas.microsoft.com/office/powerpoint/2010/main" val="1956888142"/>
              </p:ext>
            </p:extLst>
          </p:nvPr>
        </p:nvGraphicFramePr>
        <p:xfrm>
          <a:off x="729710" y="2723609"/>
          <a:ext cx="4999578" cy="3340192"/>
        </p:xfrm>
        <a:graphic>
          <a:graphicData uri="http://schemas.openxmlformats.org/drawingml/2006/table">
            <a:tbl>
              <a:tblPr bandRow="1">
                <a:tableStyleId>{5C22544A-7EE6-4342-B048-85BDC9FD1C3A}</a:tableStyleId>
              </a:tblPr>
              <a:tblGrid>
                <a:gridCol w="2127790">
                  <a:extLst>
                    <a:ext uri="{9D8B030D-6E8A-4147-A177-3AD203B41FA5}">
                      <a16:colId xmlns:a16="http://schemas.microsoft.com/office/drawing/2014/main" val="3462641902"/>
                    </a:ext>
                  </a:extLst>
                </a:gridCol>
                <a:gridCol w="1435894">
                  <a:extLst>
                    <a:ext uri="{9D8B030D-6E8A-4147-A177-3AD203B41FA5}">
                      <a16:colId xmlns:a16="http://schemas.microsoft.com/office/drawing/2014/main" val="928274405"/>
                    </a:ext>
                  </a:extLst>
                </a:gridCol>
                <a:gridCol w="1435894">
                  <a:extLst>
                    <a:ext uri="{9D8B030D-6E8A-4147-A177-3AD203B41FA5}">
                      <a16:colId xmlns:a16="http://schemas.microsoft.com/office/drawing/2014/main" val="1828146958"/>
                    </a:ext>
                  </a:extLst>
                </a:gridCol>
              </a:tblGrid>
              <a:tr h="481884">
                <a:tc>
                  <a:txBody>
                    <a:bodyPr/>
                    <a:lstStyle/>
                    <a:p>
                      <a:r>
                        <a:rPr lang="en-US" sz="1100" dirty="0">
                          <a:latin typeface="Century Gothic" panose="020B0502020202020204" pitchFamily="34" charset="0"/>
                        </a:rPr>
                        <a:t>Size of the segment</a:t>
                      </a:r>
                    </a:p>
                  </a:txBody>
                  <a:tcPr anchor="ctr">
                    <a:lnL w="12700" cmpd="sng">
                      <a:noFill/>
                    </a:lnL>
                    <a:lnR w="3175" cap="flat" cmpd="sng" algn="ctr">
                      <a:noFill/>
                      <a:prstDash val="solid"/>
                      <a:round/>
                      <a:headEnd type="none" w="med" len="med"/>
                      <a:tailEnd type="none" w="med" len="med"/>
                    </a:lnR>
                    <a:lnT w="12700" cmpd="sng">
                      <a:noFill/>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0.2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10</a:t>
                      </a:r>
                    </a:p>
                  </a:txBody>
                  <a:tcPr anchor="ctr">
                    <a:lnL w="3175" cap="flat" cmpd="sng" algn="ctr">
                      <a:noFill/>
                      <a:prstDash val="solid"/>
                      <a:round/>
                      <a:headEnd type="none" w="med" len="med"/>
                      <a:tailEnd type="none" w="med" len="med"/>
                    </a:lnL>
                    <a:lnR w="12700" cmpd="sng">
                      <a:noFill/>
                    </a:lnR>
                    <a:lnT w="12700" cmpd="sng">
                      <a:noFill/>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776913"/>
                  </a:ext>
                </a:extLst>
              </a:tr>
              <a:tr h="594106">
                <a:tc>
                  <a:txBody>
                    <a:bodyPr/>
                    <a:lstStyle/>
                    <a:p>
                      <a:r>
                        <a:rPr lang="en-US" sz="1100" dirty="0">
                          <a:latin typeface="Century Gothic" panose="020B0502020202020204" pitchFamily="34" charset="0"/>
                        </a:rPr>
                        <a:t>Growth rate of the segment</a:t>
                      </a:r>
                    </a:p>
                  </a:txBody>
                  <a:tcPr anchor="ctr">
                    <a:lnL w="12700" cmpd="sng">
                      <a:noFill/>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0.4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18</a:t>
                      </a:r>
                    </a:p>
                  </a:txBody>
                  <a:tcPr anchor="ctr">
                    <a:lnL w="3175" cap="flat" cmpd="sng" algn="ctr">
                      <a:noFill/>
                      <a:prstDash val="solid"/>
                      <a:round/>
                      <a:headEnd type="none" w="med" len="med"/>
                      <a:tailEnd type="none" w="med" len="med"/>
                    </a:lnL>
                    <a:lnR w="12700" cmpd="sng">
                      <a:noFill/>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4419922"/>
                  </a:ext>
                </a:extLst>
              </a:tr>
              <a:tr h="594106">
                <a:tc>
                  <a:txBody>
                    <a:bodyPr/>
                    <a:lstStyle/>
                    <a:p>
                      <a:r>
                        <a:rPr lang="en-US" sz="1100" dirty="0">
                          <a:latin typeface="Century Gothic" panose="020B0502020202020204" pitchFamily="34" charset="0"/>
                        </a:rPr>
                        <a:t>Profit margins of the segment</a:t>
                      </a:r>
                    </a:p>
                  </a:txBody>
                  <a:tcPr anchor="ctr">
                    <a:lnL w="12700" cmpd="sng">
                      <a:noFill/>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0.1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5</a:t>
                      </a:r>
                    </a:p>
                  </a:txBody>
                  <a:tcPr anchor="ctr">
                    <a:lnL w="3175" cap="flat" cmpd="sng" algn="ctr">
                      <a:noFill/>
                      <a:prstDash val="solid"/>
                      <a:round/>
                      <a:headEnd type="none" w="med" len="med"/>
                      <a:tailEnd type="none" w="med" len="med"/>
                    </a:lnL>
                    <a:lnR w="12700" cmpd="sng">
                      <a:noFill/>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565065"/>
                  </a:ext>
                </a:extLst>
              </a:tr>
              <a:tr h="594106">
                <a:tc>
                  <a:txBody>
                    <a:bodyPr/>
                    <a:lstStyle/>
                    <a:p>
                      <a:r>
                        <a:rPr lang="en-US" sz="1100" dirty="0">
                          <a:latin typeface="Century Gothic" panose="020B0502020202020204" pitchFamily="34" charset="0"/>
                        </a:rPr>
                        <a:t>Ongoing purchasing power of the segment</a:t>
                      </a:r>
                    </a:p>
                  </a:txBody>
                  <a:tcPr anchor="ctr">
                    <a:lnL w="12700" cmpd="sng">
                      <a:noFill/>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0.1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5</a:t>
                      </a:r>
                    </a:p>
                  </a:txBody>
                  <a:tcPr anchor="ctr">
                    <a:lnL w="3175" cap="flat" cmpd="sng" algn="ctr">
                      <a:noFill/>
                      <a:prstDash val="solid"/>
                      <a:round/>
                      <a:headEnd type="none" w="med" len="med"/>
                      <a:tailEnd type="none" w="med" len="med"/>
                    </a:lnL>
                    <a:lnR w="12700" cmpd="sng">
                      <a:noFill/>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976572"/>
                  </a:ext>
                </a:extLst>
              </a:tr>
              <a:tr h="481884">
                <a:tc>
                  <a:txBody>
                    <a:bodyPr/>
                    <a:lstStyle/>
                    <a:p>
                      <a:r>
                        <a:rPr lang="en-US" sz="1100" dirty="0">
                          <a:latin typeface="Century Gothic" panose="020B0502020202020204" pitchFamily="34" charset="0"/>
                        </a:rPr>
                        <a:t>Attainable market share</a:t>
                      </a:r>
                    </a:p>
                  </a:txBody>
                  <a:tcPr anchor="ctr">
                    <a:lnL w="12700" cmpd="sng">
                      <a:noFill/>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0.1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5</a:t>
                      </a:r>
                    </a:p>
                  </a:txBody>
                  <a:tcPr anchor="ctr">
                    <a:lnL w="3175" cap="flat" cmpd="sng" algn="ctr">
                      <a:noFill/>
                      <a:prstDash val="solid"/>
                      <a:round/>
                      <a:headEnd type="none" w="med" len="med"/>
                      <a:tailEnd type="none" w="med" len="med"/>
                    </a:lnL>
                    <a:lnR w="12700" cmpd="sng">
                      <a:noFill/>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784713"/>
                  </a:ext>
                </a:extLst>
              </a:tr>
              <a:tr h="594106">
                <a:tc>
                  <a:txBody>
                    <a:bodyPr/>
                    <a:lstStyle/>
                    <a:p>
                      <a:r>
                        <a:rPr lang="en-US" sz="1100" dirty="0">
                          <a:latin typeface="Century Gothic" panose="020B0502020202020204" pitchFamily="34" charset="0"/>
                        </a:rPr>
                        <a:t>Required market share to break even</a:t>
                      </a:r>
                    </a:p>
                  </a:txBody>
                  <a:tcPr anchor="ctr">
                    <a:lnL w="12700" cmpd="sng">
                      <a:noFill/>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0.1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5</a:t>
                      </a:r>
                    </a:p>
                  </a:txBody>
                  <a:tcPr anchor="ctr">
                    <a:lnL w="3175" cap="flat" cmpd="sng" algn="ctr">
                      <a:noFill/>
                      <a:prstDash val="solid"/>
                      <a:round/>
                      <a:headEnd type="none" w="med" len="med"/>
                      <a:tailEnd type="none" w="med" len="med"/>
                    </a:lnL>
                    <a:lnR w="12700" cmpd="sng">
                      <a:noFill/>
                    </a:lnR>
                    <a:lnT w="3175"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0820501"/>
                  </a:ext>
                </a:extLst>
              </a:tr>
            </a:tbl>
          </a:graphicData>
        </a:graphic>
      </p:graphicFrame>
      <p:graphicFrame>
        <p:nvGraphicFramePr>
          <p:cNvPr id="41" name="Table 38">
            <a:extLst>
              <a:ext uri="{FF2B5EF4-FFF2-40B4-BE49-F238E27FC236}">
                <a16:creationId xmlns:a16="http://schemas.microsoft.com/office/drawing/2014/main" id="{8E753139-6647-4B14-8269-516231D9DED5}"/>
              </a:ext>
            </a:extLst>
          </p:cNvPr>
          <p:cNvGraphicFramePr>
            <a:graphicFrameLocks noGrp="1"/>
          </p:cNvGraphicFramePr>
          <p:nvPr>
            <p:extLst>
              <p:ext uri="{D42A27DB-BD31-4B8C-83A1-F6EECF244321}">
                <p14:modId xmlns:p14="http://schemas.microsoft.com/office/powerpoint/2010/main" val="2535737702"/>
              </p:ext>
            </p:extLst>
          </p:nvPr>
        </p:nvGraphicFramePr>
        <p:xfrm>
          <a:off x="6493748" y="2723608"/>
          <a:ext cx="4999578" cy="3340191"/>
        </p:xfrm>
        <a:graphic>
          <a:graphicData uri="http://schemas.openxmlformats.org/drawingml/2006/table">
            <a:tbl>
              <a:tblPr bandRow="1">
                <a:tableStyleId>{5C22544A-7EE6-4342-B048-85BDC9FD1C3A}</a:tableStyleId>
              </a:tblPr>
              <a:tblGrid>
                <a:gridCol w="2127790">
                  <a:extLst>
                    <a:ext uri="{9D8B030D-6E8A-4147-A177-3AD203B41FA5}">
                      <a16:colId xmlns:a16="http://schemas.microsoft.com/office/drawing/2014/main" val="3462641902"/>
                    </a:ext>
                  </a:extLst>
                </a:gridCol>
                <a:gridCol w="1435894">
                  <a:extLst>
                    <a:ext uri="{9D8B030D-6E8A-4147-A177-3AD203B41FA5}">
                      <a16:colId xmlns:a16="http://schemas.microsoft.com/office/drawing/2014/main" val="928274405"/>
                    </a:ext>
                  </a:extLst>
                </a:gridCol>
                <a:gridCol w="1435894">
                  <a:extLst>
                    <a:ext uri="{9D8B030D-6E8A-4147-A177-3AD203B41FA5}">
                      <a16:colId xmlns:a16="http://schemas.microsoft.com/office/drawing/2014/main" val="1828146958"/>
                    </a:ext>
                  </a:extLst>
                </a:gridCol>
              </a:tblGrid>
              <a:tr h="586029">
                <a:tc>
                  <a:txBody>
                    <a:bodyPr/>
                    <a:lstStyle/>
                    <a:p>
                      <a:r>
                        <a:rPr lang="en-US" sz="1100" dirty="0">
                          <a:latin typeface="Century Gothic" panose="020B0502020202020204" pitchFamily="34" charset="0"/>
                        </a:rPr>
                        <a:t>Competitive capability of the organization</a:t>
                      </a:r>
                    </a:p>
                  </a:txBody>
                  <a:tcPr anchor="ctr">
                    <a:lnL w="12700" cmpd="sng">
                      <a:noFill/>
                    </a:lnL>
                    <a:lnR w="3175" cap="flat" cmpd="sng" algn="ctr">
                      <a:noFill/>
                      <a:prstDash val="solid"/>
                      <a:round/>
                      <a:headEnd type="none" w="med" len="med"/>
                      <a:tailEnd type="none" w="med" len="med"/>
                    </a:lnR>
                    <a:lnT w="12700" cmpd="sng">
                      <a:noFill/>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14</a:t>
                      </a:r>
                    </a:p>
                  </a:txBody>
                  <a:tcPr anchor="ctr">
                    <a:lnL w="3175" cap="flat" cmpd="sng" algn="ctr">
                      <a:noFill/>
                      <a:prstDash val="solid"/>
                      <a:round/>
                      <a:headEnd type="none" w="med" len="med"/>
                      <a:tailEnd type="none" w="med" len="med"/>
                    </a:lnL>
                    <a:lnR w="12700" cmpd="sng">
                      <a:noFill/>
                    </a:lnR>
                    <a:lnT w="12700" cmpd="sng">
                      <a:noFill/>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776913"/>
                  </a:ext>
                </a:extLst>
              </a:tr>
              <a:tr h="722505">
                <a:tc>
                  <a:txBody>
                    <a:bodyPr/>
                    <a:lstStyle/>
                    <a:p>
                      <a:r>
                        <a:rPr lang="en-US" sz="1100" dirty="0">
                          <a:latin typeface="Century Gothic" panose="020B0502020202020204" pitchFamily="34" charset="0"/>
                        </a:rPr>
                        <a:t>Access to distribution channels</a:t>
                      </a:r>
                    </a:p>
                  </a:txBody>
                  <a:tcPr anchor="ctr">
                    <a:lnL w="12700" cmpd="sng">
                      <a:noFill/>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0.3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14</a:t>
                      </a:r>
                    </a:p>
                  </a:txBody>
                  <a:tcPr anchor="ctr">
                    <a:lnL w="3175" cap="flat" cmpd="sng" algn="ctr">
                      <a:noFill/>
                      <a:prstDash val="solid"/>
                      <a:round/>
                      <a:headEnd type="none" w="med" len="med"/>
                      <a:tailEnd type="none" w="med" len="med"/>
                    </a:lnL>
                    <a:lnR w="12700" cmpd="sng">
                      <a:noFill/>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4419922"/>
                  </a:ext>
                </a:extLst>
              </a:tr>
              <a:tr h="722814">
                <a:tc>
                  <a:txBody>
                    <a:bodyPr/>
                    <a:lstStyle/>
                    <a:p>
                      <a:r>
                        <a:rPr lang="en-US" sz="1100" dirty="0">
                          <a:latin typeface="Century Gothic" panose="020B0502020202020204" pitchFamily="34" charset="0"/>
                        </a:rPr>
                        <a:t>Capital &amp; human resource investment required to serve the segment</a:t>
                      </a:r>
                    </a:p>
                  </a:txBody>
                  <a:tcPr anchor="ctr">
                    <a:lnL w="12700" cmpd="sng">
                      <a:noFill/>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0.2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10</a:t>
                      </a:r>
                    </a:p>
                  </a:txBody>
                  <a:tcPr anchor="ctr">
                    <a:lnL w="3175" cap="flat" cmpd="sng" algn="ctr">
                      <a:noFill/>
                      <a:prstDash val="solid"/>
                      <a:round/>
                      <a:headEnd type="none" w="med" len="med"/>
                      <a:tailEnd type="none" w="med" len="med"/>
                    </a:lnL>
                    <a:lnR w="12700" cmpd="sng">
                      <a:noFill/>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565065"/>
                  </a:ext>
                </a:extLst>
              </a:tr>
              <a:tr h="722814">
                <a:tc>
                  <a:txBody>
                    <a:bodyPr/>
                    <a:lstStyle/>
                    <a:p>
                      <a:r>
                        <a:rPr lang="en-US" sz="1100" dirty="0">
                          <a:latin typeface="Century Gothic" panose="020B0502020202020204" pitchFamily="34" charset="0"/>
                        </a:rPr>
                        <a:t>Brand association of the organization in the eyes of the segment</a:t>
                      </a:r>
                    </a:p>
                  </a:txBody>
                  <a:tcPr anchor="ctr">
                    <a:lnL w="12700" cmpd="sng">
                      <a:noFill/>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0.1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5</a:t>
                      </a:r>
                    </a:p>
                  </a:txBody>
                  <a:tcPr anchor="ctr">
                    <a:lnL w="3175" cap="flat" cmpd="sng" algn="ctr">
                      <a:noFill/>
                      <a:prstDash val="solid"/>
                      <a:round/>
                      <a:headEnd type="none" w="med" len="med"/>
                      <a:tailEnd type="none" w="med" len="med"/>
                    </a:lnL>
                    <a:lnR w="12700" cmpd="sng">
                      <a:noFill/>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976572"/>
                  </a:ext>
                </a:extLst>
              </a:tr>
              <a:tr h="586029">
                <a:tc>
                  <a:txBody>
                    <a:bodyPr/>
                    <a:lstStyle/>
                    <a:p>
                      <a:r>
                        <a:rPr lang="en-US" sz="1100" dirty="0">
                          <a:latin typeface="Century Gothic" panose="020B0502020202020204" pitchFamily="34" charset="0"/>
                        </a:rPr>
                        <a:t>Current market share/likely future market share</a:t>
                      </a:r>
                    </a:p>
                  </a:txBody>
                  <a:tcPr anchor="ctr">
                    <a:lnL w="12700" cmpd="sng">
                      <a:noFill/>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0.1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latin typeface="Century Gothic" panose="020B0502020202020204" pitchFamily="34" charset="0"/>
                        </a:rPr>
                        <a:t>5</a:t>
                      </a:r>
                    </a:p>
                  </a:txBody>
                  <a:tcPr anchor="ctr">
                    <a:lnL w="3175" cap="flat" cmpd="sng" algn="ctr">
                      <a:noFill/>
                      <a:prstDash val="solid"/>
                      <a:round/>
                      <a:headEnd type="none" w="med" len="med"/>
                      <a:tailEnd type="none" w="med" len="med"/>
                    </a:lnL>
                    <a:lnR w="12700" cmpd="sng">
                      <a:noFill/>
                    </a:lnR>
                    <a:lnT w="3175" cap="flat" cmpd="sng" algn="ctr">
                      <a:solidFill>
                        <a:schemeClr val="tx1"/>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784713"/>
                  </a:ext>
                </a:extLst>
              </a:tr>
            </a:tbl>
          </a:graphicData>
        </a:graphic>
      </p:graphicFrame>
      <p:sp>
        <p:nvSpPr>
          <p:cNvPr id="42" name="TextBox 41">
            <a:extLst>
              <a:ext uri="{FF2B5EF4-FFF2-40B4-BE49-F238E27FC236}">
                <a16:creationId xmlns:a16="http://schemas.microsoft.com/office/drawing/2014/main" id="{099D361C-31D9-457D-A4DF-4A6E14008329}"/>
              </a:ext>
            </a:extLst>
          </p:cNvPr>
          <p:cNvSpPr txBox="1"/>
          <p:nvPr/>
        </p:nvSpPr>
        <p:spPr>
          <a:xfrm>
            <a:off x="3375944" y="6078006"/>
            <a:ext cx="401072"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1.0</a:t>
            </a:r>
          </a:p>
        </p:txBody>
      </p:sp>
      <p:sp>
        <p:nvSpPr>
          <p:cNvPr id="43" name="TextBox 42">
            <a:extLst>
              <a:ext uri="{FF2B5EF4-FFF2-40B4-BE49-F238E27FC236}">
                <a16:creationId xmlns:a16="http://schemas.microsoft.com/office/drawing/2014/main" id="{E8FF1D41-87C5-443D-85CD-A91622345CF5}"/>
              </a:ext>
            </a:extLst>
          </p:cNvPr>
          <p:cNvSpPr txBox="1"/>
          <p:nvPr/>
        </p:nvSpPr>
        <p:spPr>
          <a:xfrm>
            <a:off x="4838594" y="6078006"/>
            <a:ext cx="357790"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48</a:t>
            </a:r>
          </a:p>
        </p:txBody>
      </p:sp>
      <p:sp>
        <p:nvSpPr>
          <p:cNvPr id="44" name="TextBox 43">
            <a:extLst>
              <a:ext uri="{FF2B5EF4-FFF2-40B4-BE49-F238E27FC236}">
                <a16:creationId xmlns:a16="http://schemas.microsoft.com/office/drawing/2014/main" id="{9D3EBB6B-ECC2-4CDC-AD87-C605E033945D}"/>
              </a:ext>
            </a:extLst>
          </p:cNvPr>
          <p:cNvSpPr txBox="1"/>
          <p:nvPr/>
        </p:nvSpPr>
        <p:spPr>
          <a:xfrm>
            <a:off x="9142338" y="6078006"/>
            <a:ext cx="401072"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1.0</a:t>
            </a:r>
          </a:p>
        </p:txBody>
      </p:sp>
      <p:sp>
        <p:nvSpPr>
          <p:cNvPr id="45" name="TextBox 44">
            <a:extLst>
              <a:ext uri="{FF2B5EF4-FFF2-40B4-BE49-F238E27FC236}">
                <a16:creationId xmlns:a16="http://schemas.microsoft.com/office/drawing/2014/main" id="{B13FB442-D773-42FE-B6B6-865EE489F569}"/>
              </a:ext>
            </a:extLst>
          </p:cNvPr>
          <p:cNvSpPr txBox="1"/>
          <p:nvPr/>
        </p:nvSpPr>
        <p:spPr>
          <a:xfrm>
            <a:off x="10605968" y="6078006"/>
            <a:ext cx="357790"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48</a:t>
            </a:r>
          </a:p>
        </p:txBody>
      </p:sp>
      <p:sp>
        <p:nvSpPr>
          <p:cNvPr id="46" name="TextBox 45">
            <a:extLst>
              <a:ext uri="{FF2B5EF4-FFF2-40B4-BE49-F238E27FC236}">
                <a16:creationId xmlns:a16="http://schemas.microsoft.com/office/drawing/2014/main" id="{9DB2C67E-3BF3-4C8B-AB69-2FA2FFBE012C}"/>
              </a:ext>
            </a:extLst>
          </p:cNvPr>
          <p:cNvSpPr txBox="1"/>
          <p:nvPr/>
        </p:nvSpPr>
        <p:spPr>
          <a:xfrm>
            <a:off x="730916" y="6122312"/>
            <a:ext cx="530915"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Total</a:t>
            </a:r>
          </a:p>
        </p:txBody>
      </p:sp>
      <p:sp>
        <p:nvSpPr>
          <p:cNvPr id="47" name="TextBox 46">
            <a:extLst>
              <a:ext uri="{FF2B5EF4-FFF2-40B4-BE49-F238E27FC236}">
                <a16:creationId xmlns:a16="http://schemas.microsoft.com/office/drawing/2014/main" id="{54137FA1-3092-4AD8-8D2A-09AC19C13A3F}"/>
              </a:ext>
            </a:extLst>
          </p:cNvPr>
          <p:cNvSpPr txBox="1"/>
          <p:nvPr/>
        </p:nvSpPr>
        <p:spPr>
          <a:xfrm>
            <a:off x="6497310" y="6122312"/>
            <a:ext cx="530915"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Total</a:t>
            </a:r>
          </a:p>
        </p:txBody>
      </p:sp>
      <p:sp>
        <p:nvSpPr>
          <p:cNvPr id="28" name="Rectangle: Rounded Corners 27">
            <a:extLst>
              <a:ext uri="{FF2B5EF4-FFF2-40B4-BE49-F238E27FC236}">
                <a16:creationId xmlns:a16="http://schemas.microsoft.com/office/drawing/2014/main" id="{18D523BD-5ADD-470D-9CCC-25C5B12D17BB}"/>
              </a:ext>
            </a:extLst>
          </p:cNvPr>
          <p:cNvSpPr/>
          <p:nvPr/>
        </p:nvSpPr>
        <p:spPr>
          <a:xfrm>
            <a:off x="1988532" y="1889761"/>
            <a:ext cx="2448544" cy="452829"/>
          </a:xfrm>
          <a:prstGeom prst="roundRect">
            <a:avLst>
              <a:gd name="adj" fmla="val 10174"/>
            </a:avLst>
          </a:prstGeom>
          <a:noFill/>
          <a:ln w="12700">
            <a:noFill/>
            <a:prstDash val="sysDash"/>
          </a:ln>
        </p:spPr>
        <p:txBody>
          <a:bodyPr wrap="square" tIns="91440" anchor="t" anchorCtr="0">
            <a:noAutofit/>
          </a:bodyPr>
          <a:lstStyle/>
          <a:p>
            <a:pPr algn="ctr" defTabSz="913577"/>
            <a:r>
              <a:rPr lang="en-US" sz="1300" b="1" dirty="0">
                <a:solidFill>
                  <a:srgbClr val="FFFFFF"/>
                </a:solidFill>
                <a:latin typeface="Century Gothic" panose="020B0502020202020204" pitchFamily="34" charset="0"/>
              </a:rPr>
              <a:t>ATTRACTIVENESS FACTORS</a:t>
            </a:r>
          </a:p>
        </p:txBody>
      </p:sp>
      <p:sp>
        <p:nvSpPr>
          <p:cNvPr id="29" name="Rectangle: Rounded Corners 28">
            <a:extLst>
              <a:ext uri="{FF2B5EF4-FFF2-40B4-BE49-F238E27FC236}">
                <a16:creationId xmlns:a16="http://schemas.microsoft.com/office/drawing/2014/main" id="{35E89818-A787-486C-B397-376C89931825}"/>
              </a:ext>
            </a:extLst>
          </p:cNvPr>
          <p:cNvSpPr/>
          <p:nvPr/>
        </p:nvSpPr>
        <p:spPr>
          <a:xfrm>
            <a:off x="7754926" y="1889761"/>
            <a:ext cx="2448544" cy="452829"/>
          </a:xfrm>
          <a:prstGeom prst="roundRect">
            <a:avLst>
              <a:gd name="adj" fmla="val 10174"/>
            </a:avLst>
          </a:prstGeom>
          <a:noFill/>
          <a:ln w="12700">
            <a:noFill/>
            <a:prstDash val="sysDash"/>
          </a:ln>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13577"/>
            <a:r>
              <a:rPr lang="en-US" sz="1300" b="1" dirty="0">
                <a:solidFill>
                  <a:srgbClr val="FFFFFF"/>
                </a:solidFill>
                <a:latin typeface="Century Gothic" panose="020B0502020202020204" pitchFamily="34" charset="0"/>
              </a:rPr>
              <a:t>CAPABILITY FACTORS</a:t>
            </a:r>
          </a:p>
        </p:txBody>
      </p:sp>
    </p:spTree>
    <p:extLst>
      <p:ext uri="{BB962C8B-B14F-4D97-AF65-F5344CB8AC3E}">
        <p14:creationId xmlns:p14="http://schemas.microsoft.com/office/powerpoint/2010/main" val="32927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p:tgtEl>
                                          <p:spTgt spid="3"/>
                                        </p:tgtEl>
                                        <p:attrNameLst>
                                          <p:attrName>ppt_x</p:attrName>
                                        </p:attrNameLst>
                                      </p:cBhvr>
                                      <p:tavLst>
                                        <p:tav tm="0">
                                          <p:val>
                                            <p:strVal val="#ppt_x+#ppt_w*1.125000"/>
                                          </p:val>
                                        </p:tav>
                                        <p:tav tm="100000">
                                          <p:val>
                                            <p:strVal val="#ppt_x"/>
                                          </p:val>
                                        </p:tav>
                                      </p:tavLst>
                                    </p:anim>
                                    <p:animEffect transition="in" filter="wipe(left)">
                                      <p:cBhvr>
                                        <p:cTn id="8" dur="1500"/>
                                        <p:tgtEl>
                                          <p:spTgt spid="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p:tgtEl>
                                          <p:spTgt spid="12"/>
                                        </p:tgtEl>
                                        <p:attrNameLst>
                                          <p:attrName>ppt_x</p:attrName>
                                        </p:attrNameLst>
                                      </p:cBhvr>
                                      <p:tavLst>
                                        <p:tav tm="0">
                                          <p:val>
                                            <p:strVal val="#ppt_x-#ppt_w*1.125000"/>
                                          </p:val>
                                        </p:tav>
                                        <p:tav tm="100000">
                                          <p:val>
                                            <p:strVal val="#ppt_x"/>
                                          </p:val>
                                        </p:tav>
                                      </p:tavLst>
                                    </p:anim>
                                    <p:animEffect transition="in" filter="wipe(right)">
                                      <p:cBhvr>
                                        <p:cTn id="12" dur="1500"/>
                                        <p:tgtEl>
                                          <p:spTgt spid="12"/>
                                        </p:tgtEl>
                                      </p:cBhvr>
                                    </p:animEffect>
                                  </p:childTnLst>
                                </p:cTn>
                              </p:par>
                              <p:par>
                                <p:cTn id="13" presetID="10" presetClass="entr" presetSubtype="0" fill="hold" grpId="0" nodeType="withEffect">
                                  <p:stCondLst>
                                    <p:cond delay="1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path" presetSubtype="0" accel="50000" decel="50000" fill="hold" grpId="1" nodeType="withEffect">
                                  <p:stCondLst>
                                    <p:cond delay="1250"/>
                                  </p:stCondLst>
                                  <p:childTnLst>
                                    <p:animMotion origin="layout" path="M -1.45833E-6 -0.55231 L -1.45833E-6 1.11111E-6 " pathEditMode="relative" rAng="0" ptsTypes="AA">
                                      <p:cBhvr>
                                        <p:cTn id="17" dur="2000" fill="hold"/>
                                        <p:tgtEl>
                                          <p:spTgt spid="6"/>
                                        </p:tgtEl>
                                        <p:attrNameLst>
                                          <p:attrName>ppt_x</p:attrName>
                                          <p:attrName>ppt_y</p:attrName>
                                        </p:attrNameLst>
                                      </p:cBhvr>
                                      <p:rCtr x="0" y="27037"/>
                                    </p:animMotion>
                                  </p:childTnLst>
                                </p:cTn>
                              </p:par>
                              <p:par>
                                <p:cTn id="18" presetID="10" presetClass="entr" presetSubtype="0" fill="hold" grpId="0" nodeType="withEffect">
                                  <p:stCondLst>
                                    <p:cond delay="125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42" presetClass="path" presetSubtype="0" accel="50000" decel="50000" fill="hold" grpId="1" nodeType="withEffect">
                                  <p:stCondLst>
                                    <p:cond delay="1250"/>
                                  </p:stCondLst>
                                  <p:childTnLst>
                                    <p:animMotion origin="layout" path="M -1.45833E-6 -0.55231 L -1.45833E-6 1.11111E-6 " pathEditMode="relative" rAng="0" ptsTypes="AA">
                                      <p:cBhvr>
                                        <p:cTn id="22" dur="2000" fill="hold"/>
                                        <p:tgtEl>
                                          <p:spTgt spid="31"/>
                                        </p:tgtEl>
                                        <p:attrNameLst>
                                          <p:attrName>ppt_x</p:attrName>
                                          <p:attrName>ppt_y</p:attrName>
                                        </p:attrNameLst>
                                      </p:cBhvr>
                                      <p:rCtr x="0" y="27037"/>
                                    </p:animMotion>
                                  </p:childTnLst>
                                </p:cTn>
                              </p:par>
                              <p:par>
                                <p:cTn id="23" presetID="22" presetClass="entr" presetSubtype="1" fill="hold" grpId="1" nodeType="withEffect">
                                  <p:stCondLst>
                                    <p:cond delay="200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1500"/>
                                        <p:tgtEl>
                                          <p:spTgt spid="8"/>
                                        </p:tgtEl>
                                      </p:cBhvr>
                                    </p:animEffect>
                                  </p:childTnLst>
                                </p:cTn>
                              </p:par>
                              <p:par>
                                <p:cTn id="26" presetID="22" presetClass="entr" presetSubtype="1" fill="hold" grpId="1" nodeType="withEffect">
                                  <p:stCondLst>
                                    <p:cond delay="200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1500"/>
                                        <p:tgtEl>
                                          <p:spTgt spid="9"/>
                                        </p:tgtEl>
                                      </p:cBhvr>
                                    </p:animEffect>
                                  </p:childTnLst>
                                </p:cTn>
                              </p:par>
                              <p:par>
                                <p:cTn id="29" presetID="22" presetClass="entr" presetSubtype="1" fill="hold" grpId="1" nodeType="withEffect">
                                  <p:stCondLst>
                                    <p:cond delay="200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1500"/>
                                        <p:tgtEl>
                                          <p:spTgt spid="15"/>
                                        </p:tgtEl>
                                      </p:cBhvr>
                                    </p:animEffect>
                                  </p:childTnLst>
                                </p:cTn>
                              </p:par>
                              <p:par>
                                <p:cTn id="32" presetID="22" presetClass="entr" presetSubtype="1" fill="hold" grpId="1" nodeType="withEffect">
                                  <p:stCondLst>
                                    <p:cond delay="200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1500"/>
                                        <p:tgtEl>
                                          <p:spTgt spid="14"/>
                                        </p:tgtEl>
                                      </p:cBhvr>
                                    </p:animEffect>
                                  </p:childTnLst>
                                </p:cTn>
                              </p:par>
                              <p:par>
                                <p:cTn id="35" presetID="55" presetClass="entr" presetSubtype="0" fill="hold" grpId="0" nodeType="withEffect">
                                  <p:stCondLst>
                                    <p:cond delay="2000"/>
                                  </p:stCondLst>
                                  <p:childTnLst>
                                    <p:set>
                                      <p:cBhvr>
                                        <p:cTn id="36" dur="1" fill="hold">
                                          <p:stCondLst>
                                            <p:cond delay="0"/>
                                          </p:stCondLst>
                                        </p:cTn>
                                        <p:tgtEl>
                                          <p:spTgt spid="28"/>
                                        </p:tgtEl>
                                        <p:attrNameLst>
                                          <p:attrName>style.visibility</p:attrName>
                                        </p:attrNameLst>
                                      </p:cBhvr>
                                      <p:to>
                                        <p:strVal val="visible"/>
                                      </p:to>
                                    </p:set>
                                    <p:anim calcmode="lin" valueType="num">
                                      <p:cBhvr>
                                        <p:cTn id="37" dur="1000" fill="hold"/>
                                        <p:tgtEl>
                                          <p:spTgt spid="28"/>
                                        </p:tgtEl>
                                        <p:attrNameLst>
                                          <p:attrName>ppt_w</p:attrName>
                                        </p:attrNameLst>
                                      </p:cBhvr>
                                      <p:tavLst>
                                        <p:tav tm="0">
                                          <p:val>
                                            <p:strVal val="#ppt_w*0.70"/>
                                          </p:val>
                                        </p:tav>
                                        <p:tav tm="100000">
                                          <p:val>
                                            <p:strVal val="#ppt_w"/>
                                          </p:val>
                                        </p:tav>
                                      </p:tavLst>
                                    </p:anim>
                                    <p:anim calcmode="lin" valueType="num">
                                      <p:cBhvr>
                                        <p:cTn id="38" dur="1000" fill="hold"/>
                                        <p:tgtEl>
                                          <p:spTgt spid="28"/>
                                        </p:tgtEl>
                                        <p:attrNameLst>
                                          <p:attrName>ppt_h</p:attrName>
                                        </p:attrNameLst>
                                      </p:cBhvr>
                                      <p:tavLst>
                                        <p:tav tm="0">
                                          <p:val>
                                            <p:strVal val="#ppt_h"/>
                                          </p:val>
                                        </p:tav>
                                        <p:tav tm="100000">
                                          <p:val>
                                            <p:strVal val="#ppt_h"/>
                                          </p:val>
                                        </p:tav>
                                      </p:tavLst>
                                    </p:anim>
                                    <p:animEffect transition="in" filter="fade">
                                      <p:cBhvr>
                                        <p:cTn id="39" dur="1000"/>
                                        <p:tgtEl>
                                          <p:spTgt spid="28"/>
                                        </p:tgtEl>
                                      </p:cBhvr>
                                    </p:animEffect>
                                  </p:childTnLst>
                                </p:cTn>
                              </p:par>
                              <p:par>
                                <p:cTn id="40" presetID="55" presetClass="entr" presetSubtype="0" fill="hold" grpId="0" nodeType="withEffect">
                                  <p:stCondLst>
                                    <p:cond delay="2000"/>
                                  </p:stCondLst>
                                  <p:childTnLst>
                                    <p:set>
                                      <p:cBhvr>
                                        <p:cTn id="41" dur="1" fill="hold">
                                          <p:stCondLst>
                                            <p:cond delay="0"/>
                                          </p:stCondLst>
                                        </p:cTn>
                                        <p:tgtEl>
                                          <p:spTgt spid="29"/>
                                        </p:tgtEl>
                                        <p:attrNameLst>
                                          <p:attrName>style.visibility</p:attrName>
                                        </p:attrNameLst>
                                      </p:cBhvr>
                                      <p:to>
                                        <p:strVal val="visible"/>
                                      </p:to>
                                    </p:set>
                                    <p:anim calcmode="lin" valueType="num">
                                      <p:cBhvr>
                                        <p:cTn id="42" dur="1000" fill="hold"/>
                                        <p:tgtEl>
                                          <p:spTgt spid="29"/>
                                        </p:tgtEl>
                                        <p:attrNameLst>
                                          <p:attrName>ppt_w</p:attrName>
                                        </p:attrNameLst>
                                      </p:cBhvr>
                                      <p:tavLst>
                                        <p:tav tm="0">
                                          <p:val>
                                            <p:strVal val="#ppt_w*0.70"/>
                                          </p:val>
                                        </p:tav>
                                        <p:tav tm="100000">
                                          <p:val>
                                            <p:strVal val="#ppt_w"/>
                                          </p:val>
                                        </p:tav>
                                      </p:tavLst>
                                    </p:anim>
                                    <p:anim calcmode="lin" valueType="num">
                                      <p:cBhvr>
                                        <p:cTn id="43" dur="1000" fill="hold"/>
                                        <p:tgtEl>
                                          <p:spTgt spid="29"/>
                                        </p:tgtEl>
                                        <p:attrNameLst>
                                          <p:attrName>ppt_h</p:attrName>
                                        </p:attrNameLst>
                                      </p:cBhvr>
                                      <p:tavLst>
                                        <p:tav tm="0">
                                          <p:val>
                                            <p:strVal val="#ppt_h"/>
                                          </p:val>
                                        </p:tav>
                                        <p:tav tm="100000">
                                          <p:val>
                                            <p:strVal val="#ppt_h"/>
                                          </p:val>
                                        </p:tav>
                                      </p:tavLst>
                                    </p:anim>
                                    <p:animEffect transition="in" filter="fade">
                                      <p:cBhvr>
                                        <p:cTn id="44" dur="1000"/>
                                        <p:tgtEl>
                                          <p:spTgt spid="29"/>
                                        </p:tgtEl>
                                      </p:cBhvr>
                                    </p:animEffect>
                                  </p:childTnLst>
                                </p:cTn>
                              </p:par>
                              <p:par>
                                <p:cTn id="45" presetID="55" presetClass="entr" presetSubtype="0" fill="hold" grpId="0" nodeType="withEffect">
                                  <p:stCondLst>
                                    <p:cond delay="3000"/>
                                  </p:stCondLst>
                                  <p:childTnLst>
                                    <p:set>
                                      <p:cBhvr>
                                        <p:cTn id="46" dur="1" fill="hold">
                                          <p:stCondLst>
                                            <p:cond delay="0"/>
                                          </p:stCondLst>
                                        </p:cTn>
                                        <p:tgtEl>
                                          <p:spTgt spid="17"/>
                                        </p:tgtEl>
                                        <p:attrNameLst>
                                          <p:attrName>style.visibility</p:attrName>
                                        </p:attrNameLst>
                                      </p:cBhvr>
                                      <p:to>
                                        <p:strVal val="visible"/>
                                      </p:to>
                                    </p:set>
                                    <p:anim calcmode="lin" valueType="num">
                                      <p:cBhvr>
                                        <p:cTn id="47" dur="1000" fill="hold"/>
                                        <p:tgtEl>
                                          <p:spTgt spid="17"/>
                                        </p:tgtEl>
                                        <p:attrNameLst>
                                          <p:attrName>ppt_w</p:attrName>
                                        </p:attrNameLst>
                                      </p:cBhvr>
                                      <p:tavLst>
                                        <p:tav tm="0">
                                          <p:val>
                                            <p:strVal val="#ppt_w*0.70"/>
                                          </p:val>
                                        </p:tav>
                                        <p:tav tm="100000">
                                          <p:val>
                                            <p:strVal val="#ppt_w"/>
                                          </p:val>
                                        </p:tav>
                                      </p:tavLst>
                                    </p:anim>
                                    <p:anim calcmode="lin" valueType="num">
                                      <p:cBhvr>
                                        <p:cTn id="48" dur="1000" fill="hold"/>
                                        <p:tgtEl>
                                          <p:spTgt spid="17"/>
                                        </p:tgtEl>
                                        <p:attrNameLst>
                                          <p:attrName>ppt_h</p:attrName>
                                        </p:attrNameLst>
                                      </p:cBhvr>
                                      <p:tavLst>
                                        <p:tav tm="0">
                                          <p:val>
                                            <p:strVal val="#ppt_h"/>
                                          </p:val>
                                        </p:tav>
                                        <p:tav tm="100000">
                                          <p:val>
                                            <p:strVal val="#ppt_h"/>
                                          </p:val>
                                        </p:tav>
                                      </p:tavLst>
                                    </p:anim>
                                    <p:animEffect transition="in" filter="fade">
                                      <p:cBhvr>
                                        <p:cTn id="49" dur="1000"/>
                                        <p:tgtEl>
                                          <p:spTgt spid="17"/>
                                        </p:tgtEl>
                                      </p:cBhvr>
                                    </p:animEffect>
                                  </p:childTnLst>
                                </p:cTn>
                              </p:par>
                              <p:par>
                                <p:cTn id="50" presetID="55" presetClass="entr" presetSubtype="0" fill="hold" grpId="0" nodeType="withEffect">
                                  <p:stCondLst>
                                    <p:cond delay="3000"/>
                                  </p:stCondLst>
                                  <p:childTnLst>
                                    <p:set>
                                      <p:cBhvr>
                                        <p:cTn id="51" dur="1" fill="hold">
                                          <p:stCondLst>
                                            <p:cond delay="0"/>
                                          </p:stCondLst>
                                        </p:cTn>
                                        <p:tgtEl>
                                          <p:spTgt spid="33"/>
                                        </p:tgtEl>
                                        <p:attrNameLst>
                                          <p:attrName>style.visibility</p:attrName>
                                        </p:attrNameLst>
                                      </p:cBhvr>
                                      <p:to>
                                        <p:strVal val="visible"/>
                                      </p:to>
                                    </p:set>
                                    <p:anim calcmode="lin" valueType="num">
                                      <p:cBhvr>
                                        <p:cTn id="52" dur="1000" fill="hold"/>
                                        <p:tgtEl>
                                          <p:spTgt spid="33"/>
                                        </p:tgtEl>
                                        <p:attrNameLst>
                                          <p:attrName>ppt_w</p:attrName>
                                        </p:attrNameLst>
                                      </p:cBhvr>
                                      <p:tavLst>
                                        <p:tav tm="0">
                                          <p:val>
                                            <p:strVal val="#ppt_w*0.70"/>
                                          </p:val>
                                        </p:tav>
                                        <p:tav tm="100000">
                                          <p:val>
                                            <p:strVal val="#ppt_w"/>
                                          </p:val>
                                        </p:tav>
                                      </p:tavLst>
                                    </p:anim>
                                    <p:anim calcmode="lin" valueType="num">
                                      <p:cBhvr>
                                        <p:cTn id="53" dur="1000" fill="hold"/>
                                        <p:tgtEl>
                                          <p:spTgt spid="33"/>
                                        </p:tgtEl>
                                        <p:attrNameLst>
                                          <p:attrName>ppt_h</p:attrName>
                                        </p:attrNameLst>
                                      </p:cBhvr>
                                      <p:tavLst>
                                        <p:tav tm="0">
                                          <p:val>
                                            <p:strVal val="#ppt_h"/>
                                          </p:val>
                                        </p:tav>
                                        <p:tav tm="100000">
                                          <p:val>
                                            <p:strVal val="#ppt_h"/>
                                          </p:val>
                                        </p:tav>
                                      </p:tavLst>
                                    </p:anim>
                                    <p:animEffect transition="in" filter="fade">
                                      <p:cBhvr>
                                        <p:cTn id="54" dur="1000"/>
                                        <p:tgtEl>
                                          <p:spTgt spid="33"/>
                                        </p:tgtEl>
                                      </p:cBhvr>
                                    </p:animEffect>
                                  </p:childTnLst>
                                </p:cTn>
                              </p:par>
                              <p:par>
                                <p:cTn id="55" presetID="55" presetClass="entr" presetSubtype="0" fill="hold" grpId="0" nodeType="withEffect">
                                  <p:stCondLst>
                                    <p:cond delay="3000"/>
                                  </p:stCondLst>
                                  <p:childTnLst>
                                    <p:set>
                                      <p:cBhvr>
                                        <p:cTn id="56" dur="1" fill="hold">
                                          <p:stCondLst>
                                            <p:cond delay="0"/>
                                          </p:stCondLst>
                                        </p:cTn>
                                        <p:tgtEl>
                                          <p:spTgt spid="36"/>
                                        </p:tgtEl>
                                        <p:attrNameLst>
                                          <p:attrName>style.visibility</p:attrName>
                                        </p:attrNameLst>
                                      </p:cBhvr>
                                      <p:to>
                                        <p:strVal val="visible"/>
                                      </p:to>
                                    </p:set>
                                    <p:anim calcmode="lin" valueType="num">
                                      <p:cBhvr>
                                        <p:cTn id="57" dur="1000" fill="hold"/>
                                        <p:tgtEl>
                                          <p:spTgt spid="36"/>
                                        </p:tgtEl>
                                        <p:attrNameLst>
                                          <p:attrName>ppt_w</p:attrName>
                                        </p:attrNameLst>
                                      </p:cBhvr>
                                      <p:tavLst>
                                        <p:tav tm="0">
                                          <p:val>
                                            <p:strVal val="#ppt_w*0.70"/>
                                          </p:val>
                                        </p:tav>
                                        <p:tav tm="100000">
                                          <p:val>
                                            <p:strVal val="#ppt_w"/>
                                          </p:val>
                                        </p:tav>
                                      </p:tavLst>
                                    </p:anim>
                                    <p:anim calcmode="lin" valueType="num">
                                      <p:cBhvr>
                                        <p:cTn id="58" dur="1000" fill="hold"/>
                                        <p:tgtEl>
                                          <p:spTgt spid="36"/>
                                        </p:tgtEl>
                                        <p:attrNameLst>
                                          <p:attrName>ppt_h</p:attrName>
                                        </p:attrNameLst>
                                      </p:cBhvr>
                                      <p:tavLst>
                                        <p:tav tm="0">
                                          <p:val>
                                            <p:strVal val="#ppt_h"/>
                                          </p:val>
                                        </p:tav>
                                        <p:tav tm="100000">
                                          <p:val>
                                            <p:strVal val="#ppt_h"/>
                                          </p:val>
                                        </p:tav>
                                      </p:tavLst>
                                    </p:anim>
                                    <p:animEffect transition="in" filter="fade">
                                      <p:cBhvr>
                                        <p:cTn id="59" dur="1000"/>
                                        <p:tgtEl>
                                          <p:spTgt spid="36"/>
                                        </p:tgtEl>
                                      </p:cBhvr>
                                    </p:animEffect>
                                  </p:childTnLst>
                                </p:cTn>
                              </p:par>
                              <p:par>
                                <p:cTn id="60" presetID="55" presetClass="entr" presetSubtype="0" fill="hold" grpId="0" nodeType="withEffect">
                                  <p:stCondLst>
                                    <p:cond delay="3000"/>
                                  </p:stCondLst>
                                  <p:childTnLst>
                                    <p:set>
                                      <p:cBhvr>
                                        <p:cTn id="61" dur="1" fill="hold">
                                          <p:stCondLst>
                                            <p:cond delay="0"/>
                                          </p:stCondLst>
                                        </p:cTn>
                                        <p:tgtEl>
                                          <p:spTgt spid="34"/>
                                        </p:tgtEl>
                                        <p:attrNameLst>
                                          <p:attrName>style.visibility</p:attrName>
                                        </p:attrNameLst>
                                      </p:cBhvr>
                                      <p:to>
                                        <p:strVal val="visible"/>
                                      </p:to>
                                    </p:set>
                                    <p:anim calcmode="lin" valueType="num">
                                      <p:cBhvr>
                                        <p:cTn id="62" dur="1000" fill="hold"/>
                                        <p:tgtEl>
                                          <p:spTgt spid="34"/>
                                        </p:tgtEl>
                                        <p:attrNameLst>
                                          <p:attrName>ppt_w</p:attrName>
                                        </p:attrNameLst>
                                      </p:cBhvr>
                                      <p:tavLst>
                                        <p:tav tm="0">
                                          <p:val>
                                            <p:strVal val="#ppt_w*0.70"/>
                                          </p:val>
                                        </p:tav>
                                        <p:tav tm="100000">
                                          <p:val>
                                            <p:strVal val="#ppt_w"/>
                                          </p:val>
                                        </p:tav>
                                      </p:tavLst>
                                    </p:anim>
                                    <p:anim calcmode="lin" valueType="num">
                                      <p:cBhvr>
                                        <p:cTn id="63" dur="1000" fill="hold"/>
                                        <p:tgtEl>
                                          <p:spTgt spid="34"/>
                                        </p:tgtEl>
                                        <p:attrNameLst>
                                          <p:attrName>ppt_h</p:attrName>
                                        </p:attrNameLst>
                                      </p:cBhvr>
                                      <p:tavLst>
                                        <p:tav tm="0">
                                          <p:val>
                                            <p:strVal val="#ppt_h"/>
                                          </p:val>
                                        </p:tav>
                                        <p:tav tm="100000">
                                          <p:val>
                                            <p:strVal val="#ppt_h"/>
                                          </p:val>
                                        </p:tav>
                                      </p:tavLst>
                                    </p:anim>
                                    <p:animEffect transition="in" filter="fade">
                                      <p:cBhvr>
                                        <p:cTn id="64" dur="1000"/>
                                        <p:tgtEl>
                                          <p:spTgt spid="34"/>
                                        </p:tgtEl>
                                      </p:cBhvr>
                                    </p:animEffect>
                                  </p:childTnLst>
                                </p:cTn>
                              </p:par>
                              <p:par>
                                <p:cTn id="65" presetID="55" presetClass="entr" presetSubtype="0" fill="hold" grpId="0" nodeType="withEffect">
                                  <p:stCondLst>
                                    <p:cond delay="3000"/>
                                  </p:stCondLst>
                                  <p:childTnLst>
                                    <p:set>
                                      <p:cBhvr>
                                        <p:cTn id="66" dur="1" fill="hold">
                                          <p:stCondLst>
                                            <p:cond delay="0"/>
                                          </p:stCondLst>
                                        </p:cTn>
                                        <p:tgtEl>
                                          <p:spTgt spid="35"/>
                                        </p:tgtEl>
                                        <p:attrNameLst>
                                          <p:attrName>style.visibility</p:attrName>
                                        </p:attrNameLst>
                                      </p:cBhvr>
                                      <p:to>
                                        <p:strVal val="visible"/>
                                      </p:to>
                                    </p:set>
                                    <p:anim calcmode="lin" valueType="num">
                                      <p:cBhvr>
                                        <p:cTn id="67" dur="1000" fill="hold"/>
                                        <p:tgtEl>
                                          <p:spTgt spid="35"/>
                                        </p:tgtEl>
                                        <p:attrNameLst>
                                          <p:attrName>ppt_w</p:attrName>
                                        </p:attrNameLst>
                                      </p:cBhvr>
                                      <p:tavLst>
                                        <p:tav tm="0">
                                          <p:val>
                                            <p:strVal val="#ppt_w*0.70"/>
                                          </p:val>
                                        </p:tav>
                                        <p:tav tm="100000">
                                          <p:val>
                                            <p:strVal val="#ppt_w"/>
                                          </p:val>
                                        </p:tav>
                                      </p:tavLst>
                                    </p:anim>
                                    <p:anim calcmode="lin" valueType="num">
                                      <p:cBhvr>
                                        <p:cTn id="68" dur="1000" fill="hold"/>
                                        <p:tgtEl>
                                          <p:spTgt spid="35"/>
                                        </p:tgtEl>
                                        <p:attrNameLst>
                                          <p:attrName>ppt_h</p:attrName>
                                        </p:attrNameLst>
                                      </p:cBhvr>
                                      <p:tavLst>
                                        <p:tav tm="0">
                                          <p:val>
                                            <p:strVal val="#ppt_h"/>
                                          </p:val>
                                        </p:tav>
                                        <p:tav tm="100000">
                                          <p:val>
                                            <p:strVal val="#ppt_h"/>
                                          </p:val>
                                        </p:tav>
                                      </p:tavLst>
                                    </p:anim>
                                    <p:animEffect transition="in" filter="fade">
                                      <p:cBhvr>
                                        <p:cTn id="69" dur="1000"/>
                                        <p:tgtEl>
                                          <p:spTgt spid="35"/>
                                        </p:tgtEl>
                                      </p:cBhvr>
                                    </p:animEffect>
                                  </p:childTnLst>
                                </p:cTn>
                              </p:par>
                              <p:par>
                                <p:cTn id="70" presetID="55" presetClass="entr" presetSubtype="0" fill="hold" grpId="0" nodeType="withEffect">
                                  <p:stCondLst>
                                    <p:cond delay="3000"/>
                                  </p:stCondLst>
                                  <p:childTnLst>
                                    <p:set>
                                      <p:cBhvr>
                                        <p:cTn id="71" dur="1" fill="hold">
                                          <p:stCondLst>
                                            <p:cond delay="0"/>
                                          </p:stCondLst>
                                        </p:cTn>
                                        <p:tgtEl>
                                          <p:spTgt spid="37"/>
                                        </p:tgtEl>
                                        <p:attrNameLst>
                                          <p:attrName>style.visibility</p:attrName>
                                        </p:attrNameLst>
                                      </p:cBhvr>
                                      <p:to>
                                        <p:strVal val="visible"/>
                                      </p:to>
                                    </p:set>
                                    <p:anim calcmode="lin" valueType="num">
                                      <p:cBhvr>
                                        <p:cTn id="72" dur="1000" fill="hold"/>
                                        <p:tgtEl>
                                          <p:spTgt spid="37"/>
                                        </p:tgtEl>
                                        <p:attrNameLst>
                                          <p:attrName>ppt_w</p:attrName>
                                        </p:attrNameLst>
                                      </p:cBhvr>
                                      <p:tavLst>
                                        <p:tav tm="0">
                                          <p:val>
                                            <p:strVal val="#ppt_w*0.70"/>
                                          </p:val>
                                        </p:tav>
                                        <p:tav tm="100000">
                                          <p:val>
                                            <p:strVal val="#ppt_w"/>
                                          </p:val>
                                        </p:tav>
                                      </p:tavLst>
                                    </p:anim>
                                    <p:anim calcmode="lin" valueType="num">
                                      <p:cBhvr>
                                        <p:cTn id="73" dur="1000" fill="hold"/>
                                        <p:tgtEl>
                                          <p:spTgt spid="37"/>
                                        </p:tgtEl>
                                        <p:attrNameLst>
                                          <p:attrName>ppt_h</p:attrName>
                                        </p:attrNameLst>
                                      </p:cBhvr>
                                      <p:tavLst>
                                        <p:tav tm="0">
                                          <p:val>
                                            <p:strVal val="#ppt_h"/>
                                          </p:val>
                                        </p:tav>
                                        <p:tav tm="100000">
                                          <p:val>
                                            <p:strVal val="#ppt_h"/>
                                          </p:val>
                                        </p:tav>
                                      </p:tavLst>
                                    </p:anim>
                                    <p:animEffect transition="in" filter="fade">
                                      <p:cBhvr>
                                        <p:cTn id="74" dur="1000"/>
                                        <p:tgtEl>
                                          <p:spTgt spid="37"/>
                                        </p:tgtEl>
                                      </p:cBhvr>
                                    </p:animEffect>
                                  </p:childTnLst>
                                </p:cTn>
                              </p:par>
                              <p:par>
                                <p:cTn id="75" presetID="55" presetClass="entr" presetSubtype="0" fill="hold" grpId="0" nodeType="withEffect">
                                  <p:stCondLst>
                                    <p:cond delay="3000"/>
                                  </p:stCondLst>
                                  <p:childTnLst>
                                    <p:set>
                                      <p:cBhvr>
                                        <p:cTn id="76" dur="1" fill="hold">
                                          <p:stCondLst>
                                            <p:cond delay="0"/>
                                          </p:stCondLst>
                                        </p:cTn>
                                        <p:tgtEl>
                                          <p:spTgt spid="47"/>
                                        </p:tgtEl>
                                        <p:attrNameLst>
                                          <p:attrName>style.visibility</p:attrName>
                                        </p:attrNameLst>
                                      </p:cBhvr>
                                      <p:to>
                                        <p:strVal val="visible"/>
                                      </p:to>
                                    </p:set>
                                    <p:anim calcmode="lin" valueType="num">
                                      <p:cBhvr>
                                        <p:cTn id="77" dur="1000" fill="hold"/>
                                        <p:tgtEl>
                                          <p:spTgt spid="47"/>
                                        </p:tgtEl>
                                        <p:attrNameLst>
                                          <p:attrName>ppt_w</p:attrName>
                                        </p:attrNameLst>
                                      </p:cBhvr>
                                      <p:tavLst>
                                        <p:tav tm="0">
                                          <p:val>
                                            <p:strVal val="#ppt_w*0.70"/>
                                          </p:val>
                                        </p:tav>
                                        <p:tav tm="100000">
                                          <p:val>
                                            <p:strVal val="#ppt_w"/>
                                          </p:val>
                                        </p:tav>
                                      </p:tavLst>
                                    </p:anim>
                                    <p:anim calcmode="lin" valueType="num">
                                      <p:cBhvr>
                                        <p:cTn id="78" dur="1000" fill="hold"/>
                                        <p:tgtEl>
                                          <p:spTgt spid="47"/>
                                        </p:tgtEl>
                                        <p:attrNameLst>
                                          <p:attrName>ppt_h</p:attrName>
                                        </p:attrNameLst>
                                      </p:cBhvr>
                                      <p:tavLst>
                                        <p:tav tm="0">
                                          <p:val>
                                            <p:strVal val="#ppt_h"/>
                                          </p:val>
                                        </p:tav>
                                        <p:tav tm="100000">
                                          <p:val>
                                            <p:strVal val="#ppt_h"/>
                                          </p:val>
                                        </p:tav>
                                      </p:tavLst>
                                    </p:anim>
                                    <p:animEffect transition="in" filter="fade">
                                      <p:cBhvr>
                                        <p:cTn id="79" dur="1000"/>
                                        <p:tgtEl>
                                          <p:spTgt spid="47"/>
                                        </p:tgtEl>
                                      </p:cBhvr>
                                    </p:animEffect>
                                  </p:childTnLst>
                                </p:cTn>
                              </p:par>
                              <p:par>
                                <p:cTn id="80" presetID="55" presetClass="entr" presetSubtype="0" fill="hold" grpId="0" nodeType="withEffect">
                                  <p:stCondLst>
                                    <p:cond delay="3000"/>
                                  </p:stCondLst>
                                  <p:childTnLst>
                                    <p:set>
                                      <p:cBhvr>
                                        <p:cTn id="81" dur="1" fill="hold">
                                          <p:stCondLst>
                                            <p:cond delay="0"/>
                                          </p:stCondLst>
                                        </p:cTn>
                                        <p:tgtEl>
                                          <p:spTgt spid="46"/>
                                        </p:tgtEl>
                                        <p:attrNameLst>
                                          <p:attrName>style.visibility</p:attrName>
                                        </p:attrNameLst>
                                      </p:cBhvr>
                                      <p:to>
                                        <p:strVal val="visible"/>
                                      </p:to>
                                    </p:set>
                                    <p:anim calcmode="lin" valueType="num">
                                      <p:cBhvr>
                                        <p:cTn id="82" dur="1000" fill="hold"/>
                                        <p:tgtEl>
                                          <p:spTgt spid="46"/>
                                        </p:tgtEl>
                                        <p:attrNameLst>
                                          <p:attrName>ppt_w</p:attrName>
                                        </p:attrNameLst>
                                      </p:cBhvr>
                                      <p:tavLst>
                                        <p:tav tm="0">
                                          <p:val>
                                            <p:strVal val="#ppt_w*0.70"/>
                                          </p:val>
                                        </p:tav>
                                        <p:tav tm="100000">
                                          <p:val>
                                            <p:strVal val="#ppt_w"/>
                                          </p:val>
                                        </p:tav>
                                      </p:tavLst>
                                    </p:anim>
                                    <p:anim calcmode="lin" valueType="num">
                                      <p:cBhvr>
                                        <p:cTn id="83" dur="1000" fill="hold"/>
                                        <p:tgtEl>
                                          <p:spTgt spid="46"/>
                                        </p:tgtEl>
                                        <p:attrNameLst>
                                          <p:attrName>ppt_h</p:attrName>
                                        </p:attrNameLst>
                                      </p:cBhvr>
                                      <p:tavLst>
                                        <p:tav tm="0">
                                          <p:val>
                                            <p:strVal val="#ppt_h"/>
                                          </p:val>
                                        </p:tav>
                                        <p:tav tm="100000">
                                          <p:val>
                                            <p:strVal val="#ppt_h"/>
                                          </p:val>
                                        </p:tav>
                                      </p:tavLst>
                                    </p:anim>
                                    <p:animEffect transition="in" filter="fade">
                                      <p:cBhvr>
                                        <p:cTn id="84" dur="1000"/>
                                        <p:tgtEl>
                                          <p:spTgt spid="46"/>
                                        </p:tgtEl>
                                      </p:cBhvr>
                                    </p:animEffect>
                                  </p:childTnLst>
                                </p:cTn>
                              </p:par>
                              <p:par>
                                <p:cTn id="85" presetID="22" presetClass="entr" presetSubtype="8" fill="hold" nodeType="withEffect">
                                  <p:stCondLst>
                                    <p:cond delay="3750"/>
                                  </p:stCondLst>
                                  <p:childTnLst>
                                    <p:set>
                                      <p:cBhvr>
                                        <p:cTn id="86" dur="1" fill="hold">
                                          <p:stCondLst>
                                            <p:cond delay="0"/>
                                          </p:stCondLst>
                                        </p:cTn>
                                        <p:tgtEl>
                                          <p:spTgt spid="38"/>
                                        </p:tgtEl>
                                        <p:attrNameLst>
                                          <p:attrName>style.visibility</p:attrName>
                                        </p:attrNameLst>
                                      </p:cBhvr>
                                      <p:to>
                                        <p:strVal val="visible"/>
                                      </p:to>
                                    </p:set>
                                    <p:animEffect transition="in" filter="wipe(left)">
                                      <p:cBhvr>
                                        <p:cTn id="87" dur="1500"/>
                                        <p:tgtEl>
                                          <p:spTgt spid="38"/>
                                        </p:tgtEl>
                                      </p:cBhvr>
                                    </p:animEffect>
                                  </p:childTnLst>
                                </p:cTn>
                              </p:par>
                              <p:par>
                                <p:cTn id="88" presetID="22" presetClass="entr" presetSubtype="8" fill="hold" nodeType="withEffect">
                                  <p:stCondLst>
                                    <p:cond delay="3750"/>
                                  </p:stCondLst>
                                  <p:childTnLst>
                                    <p:set>
                                      <p:cBhvr>
                                        <p:cTn id="89" dur="1" fill="hold">
                                          <p:stCondLst>
                                            <p:cond delay="0"/>
                                          </p:stCondLst>
                                        </p:cTn>
                                        <p:tgtEl>
                                          <p:spTgt spid="41"/>
                                        </p:tgtEl>
                                        <p:attrNameLst>
                                          <p:attrName>style.visibility</p:attrName>
                                        </p:attrNameLst>
                                      </p:cBhvr>
                                      <p:to>
                                        <p:strVal val="visible"/>
                                      </p:to>
                                    </p:set>
                                    <p:animEffect transition="in" filter="wipe(left)">
                                      <p:cBhvr>
                                        <p:cTn id="90" dur="1500"/>
                                        <p:tgtEl>
                                          <p:spTgt spid="41"/>
                                        </p:tgtEl>
                                      </p:cBhvr>
                                    </p:animEffect>
                                  </p:childTnLst>
                                </p:cTn>
                              </p:par>
                              <p:par>
                                <p:cTn id="91" presetID="22" presetClass="entr" presetSubtype="8" fill="hold" grpId="0" nodeType="withEffect">
                                  <p:stCondLst>
                                    <p:cond delay="425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1000"/>
                                        <p:tgtEl>
                                          <p:spTgt spid="42"/>
                                        </p:tgtEl>
                                      </p:cBhvr>
                                    </p:animEffect>
                                  </p:childTnLst>
                                </p:cTn>
                              </p:par>
                              <p:par>
                                <p:cTn id="94" presetID="22" presetClass="entr" presetSubtype="8" fill="hold" grpId="0" nodeType="withEffect">
                                  <p:stCondLst>
                                    <p:cond delay="4250"/>
                                  </p:stCondLst>
                                  <p:childTnLst>
                                    <p:set>
                                      <p:cBhvr>
                                        <p:cTn id="95" dur="1" fill="hold">
                                          <p:stCondLst>
                                            <p:cond delay="0"/>
                                          </p:stCondLst>
                                        </p:cTn>
                                        <p:tgtEl>
                                          <p:spTgt spid="43"/>
                                        </p:tgtEl>
                                        <p:attrNameLst>
                                          <p:attrName>style.visibility</p:attrName>
                                        </p:attrNameLst>
                                      </p:cBhvr>
                                      <p:to>
                                        <p:strVal val="visible"/>
                                      </p:to>
                                    </p:set>
                                    <p:animEffect transition="in" filter="wipe(left)">
                                      <p:cBhvr>
                                        <p:cTn id="96" dur="1000"/>
                                        <p:tgtEl>
                                          <p:spTgt spid="43"/>
                                        </p:tgtEl>
                                      </p:cBhvr>
                                    </p:animEffect>
                                  </p:childTnLst>
                                </p:cTn>
                              </p:par>
                              <p:par>
                                <p:cTn id="97" presetID="22" presetClass="entr" presetSubtype="8" fill="hold" grpId="0" nodeType="withEffect">
                                  <p:stCondLst>
                                    <p:cond delay="425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1000"/>
                                        <p:tgtEl>
                                          <p:spTgt spid="44"/>
                                        </p:tgtEl>
                                      </p:cBhvr>
                                    </p:animEffect>
                                  </p:childTnLst>
                                </p:cTn>
                              </p:par>
                              <p:par>
                                <p:cTn id="100" presetID="22" presetClass="entr" presetSubtype="8" fill="hold" grpId="0" nodeType="withEffect">
                                  <p:stCondLst>
                                    <p:cond delay="4250"/>
                                  </p:stCondLst>
                                  <p:childTnLst>
                                    <p:set>
                                      <p:cBhvr>
                                        <p:cTn id="101" dur="1" fill="hold">
                                          <p:stCondLst>
                                            <p:cond delay="0"/>
                                          </p:stCondLst>
                                        </p:cTn>
                                        <p:tgtEl>
                                          <p:spTgt spid="45"/>
                                        </p:tgtEl>
                                        <p:attrNameLst>
                                          <p:attrName>style.visibility</p:attrName>
                                        </p:attrNameLst>
                                      </p:cBhvr>
                                      <p:to>
                                        <p:strVal val="visible"/>
                                      </p:to>
                                    </p:set>
                                    <p:animEffect transition="in" filter="wipe(left)">
                                      <p:cBhvr>
                                        <p:cTn id="10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6" grpId="0" animBg="1"/>
      <p:bldP spid="6" grpId="1" animBg="1"/>
      <p:bldP spid="3" grpId="0" animBg="1"/>
      <p:bldP spid="8" grpId="1" animBg="1"/>
      <p:bldP spid="9" grpId="1" animBg="1"/>
      <p:bldP spid="12" grpId="0" animBg="1"/>
      <p:bldP spid="14" grpId="1" animBg="1"/>
      <p:bldP spid="15" grpId="1" animBg="1"/>
      <p:bldP spid="17" grpId="0"/>
      <p:bldP spid="33" grpId="0"/>
      <p:bldP spid="34" grpId="0"/>
      <p:bldP spid="35" grpId="0"/>
      <p:bldP spid="36" grpId="0"/>
      <p:bldP spid="37" grpId="0"/>
      <p:bldP spid="42" grpId="0"/>
      <p:bldP spid="43" grpId="0"/>
      <p:bldP spid="44" grpId="0"/>
      <p:bldP spid="45" grpId="0"/>
      <p:bldP spid="46" grpId="0"/>
      <p:bldP spid="4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86">
            <a:extLst>
              <a:ext uri="{FF2B5EF4-FFF2-40B4-BE49-F238E27FC236}">
                <a16:creationId xmlns:a16="http://schemas.microsoft.com/office/drawing/2014/main" id="{F69FB8C2-2DF6-4BB8-97E7-17A66A405C5B}"/>
              </a:ext>
            </a:extLst>
          </p:cNvPr>
          <p:cNvSpPr/>
          <p:nvPr/>
        </p:nvSpPr>
        <p:spPr>
          <a:xfrm>
            <a:off x="9329528" y="0"/>
            <a:ext cx="2860885" cy="6858001"/>
          </a:xfrm>
          <a:prstGeom prst="rect">
            <a:avLst/>
          </a:prstGeom>
          <a:solidFill>
            <a:srgbClr val="F2F2F2"/>
          </a:solidFill>
          <a:ln w="12700">
            <a:miter lim="400000"/>
          </a:ln>
        </p:spPr>
        <p:txBody>
          <a:bodyPr lIns="36000" tIns="36000" rIns="36000" bIns="36000" anchor="ctr"/>
          <a:lstStyle/>
          <a:p>
            <a:pPr marL="0" marR="0" lvl="0" indent="0" algn="ctr" defTabSz="914400" rtl="0" eaLnBrk="1" fontAlgn="auto" latinLnBrk="0" hangingPunct="0">
              <a:lnSpc>
                <a:spcPct val="90000"/>
              </a:lnSpc>
              <a:spcBef>
                <a:spcPts val="1000"/>
              </a:spcBef>
              <a:spcAft>
                <a:spcPts val="0"/>
              </a:spcAft>
              <a:buClrTx/>
              <a:buSzTx/>
              <a:buFontTx/>
              <a:buNone/>
              <a:tabLst/>
              <a:defRPr sz="1800">
                <a:solidFill>
                  <a:srgbClr val="FFFFFF"/>
                </a:solidFill>
                <a:latin typeface="Calibri Light"/>
                <a:ea typeface="Calibri Light"/>
                <a:cs typeface="Calibri Light"/>
                <a:sym typeface="Calibri Light"/>
              </a:defRPr>
            </a:pPr>
            <a:endParaRPr kumimoji="0" sz="1800" b="0" i="0" u="none" strike="noStrike" kern="0" cap="none" spc="0" normalizeH="0" baseline="0" noProof="0">
              <a:ln>
                <a:noFill/>
              </a:ln>
              <a:solidFill>
                <a:srgbClr val="FFFFFF"/>
              </a:solidFill>
              <a:effectLst/>
              <a:uLnTx/>
              <a:uFillTx/>
              <a:latin typeface="Calibri Light"/>
              <a:cs typeface="Calibri Light"/>
              <a:sym typeface="Calibri Light"/>
            </a:endParaRPr>
          </a:p>
        </p:txBody>
      </p:sp>
      <p:sp>
        <p:nvSpPr>
          <p:cNvPr id="5" name="Rechteck 149">
            <a:extLst>
              <a:ext uri="{FF2B5EF4-FFF2-40B4-BE49-F238E27FC236}">
                <a16:creationId xmlns:a16="http://schemas.microsoft.com/office/drawing/2014/main" id="{2FD60AEC-A54F-485C-AE29-CBB918A400B8}"/>
              </a:ext>
            </a:extLst>
          </p:cNvPr>
          <p:cNvSpPr txBox="1"/>
          <p:nvPr/>
        </p:nvSpPr>
        <p:spPr>
          <a:xfrm>
            <a:off x="9488945" y="1173410"/>
            <a:ext cx="2542049" cy="4201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144000" rIns="144000" bIns="144000" anchor="ctr" anchorCtr="0">
            <a:noAutofit/>
          </a:bodyPr>
          <a:lstStyle>
            <a:defPPr>
              <a:defRPr lang="en-US"/>
            </a:defPPr>
            <a:lvl1pPr lvl="0" hangingPunct="0">
              <a:lnSpc>
                <a:spcPts val="2000"/>
              </a:lnSpc>
              <a:spcAft>
                <a:spcPts val="999"/>
              </a:spcAft>
              <a:defRPr sz="1400" kern="0">
                <a:solidFill>
                  <a:srgbClr val="000000"/>
                </a:solidFill>
                <a:latin typeface="Century Gothic" panose="020B0502020202020204" pitchFamily="34" charset="0"/>
              </a:defRPr>
            </a:lvl1pP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DPM categorizes and prioritizes opportunities. It can be customized to unique content and made relevant to the individual strategic position of the company in its marketplace. </a:t>
            </a:r>
          </a:p>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The grid plots “market attractiveness” against “business strength” and allows management to prioritize resources accordingly.</a:t>
            </a:r>
          </a:p>
        </p:txBody>
      </p:sp>
      <p:sp>
        <p:nvSpPr>
          <p:cNvPr id="6" name="Titel 1">
            <a:extLst>
              <a:ext uri="{FF2B5EF4-FFF2-40B4-BE49-F238E27FC236}">
                <a16:creationId xmlns:a16="http://schemas.microsoft.com/office/drawing/2014/main" id="{5747652B-DC8A-4AE8-96F0-496CEBA866D1}"/>
              </a:ext>
            </a:extLst>
          </p:cNvPr>
          <p:cNvSpPr txBox="1">
            <a:spLocks/>
          </p:cNvSpPr>
          <p:nvPr/>
        </p:nvSpPr>
        <p:spPr>
          <a:xfrm>
            <a:off x="858352" y="571500"/>
            <a:ext cx="7624466" cy="526355"/>
          </a:xfrm>
          <a:prstGeom prst="rect">
            <a:avLst/>
          </a:prstGeom>
        </p:spPr>
        <p:txBody>
          <a:bodyPr anchor="ctr"/>
          <a:lstStyle>
            <a:lvl1pPr algn="l" defTabSz="914400" rtl="0" eaLnBrk="1" latinLnBrk="0" hangingPunct="1">
              <a:lnSpc>
                <a:spcPct val="90000"/>
              </a:lnSpc>
              <a:spcBef>
                <a:spcPct val="0"/>
              </a:spcBef>
              <a:buNone/>
              <a:defRPr sz="2600" b="1" kern="1200">
                <a:solidFill>
                  <a:srgbClr val="262626"/>
                </a:solidFill>
                <a:latin typeface="Century Gothic"/>
                <a:ea typeface="Century Gothic"/>
                <a:cs typeface="Century Gothic"/>
                <a:sym typeface="Century Gothic"/>
              </a:defRPr>
            </a:lvl1pPr>
          </a:lstStyle>
          <a:p>
            <a:r>
              <a:rPr lang="en-US" dirty="0"/>
              <a:t>DIRECTIONAL POLICY MATRIX (DPM)</a:t>
            </a:r>
          </a:p>
        </p:txBody>
      </p:sp>
      <p:graphicFrame>
        <p:nvGraphicFramePr>
          <p:cNvPr id="9" name="Chart 8">
            <a:extLst>
              <a:ext uri="{FF2B5EF4-FFF2-40B4-BE49-F238E27FC236}">
                <a16:creationId xmlns:a16="http://schemas.microsoft.com/office/drawing/2014/main" id="{6F429430-E2FB-47F6-AEA6-BC07C48285D4}"/>
              </a:ext>
            </a:extLst>
          </p:cNvPr>
          <p:cNvGraphicFramePr/>
          <p:nvPr>
            <p:extLst>
              <p:ext uri="{D42A27DB-BD31-4B8C-83A1-F6EECF244321}">
                <p14:modId xmlns:p14="http://schemas.microsoft.com/office/powerpoint/2010/main" val="2959553541"/>
              </p:ext>
            </p:extLst>
          </p:nvPr>
        </p:nvGraphicFramePr>
        <p:xfrm>
          <a:off x="1078291" y="1381125"/>
          <a:ext cx="7637084" cy="475720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2A7A0DD7-1E6D-4F5F-ACA0-516A1BB4CE4A}"/>
              </a:ext>
            </a:extLst>
          </p:cNvPr>
          <p:cNvSpPr txBox="1"/>
          <p:nvPr/>
        </p:nvSpPr>
        <p:spPr>
          <a:xfrm rot="16200000">
            <a:off x="-114768" y="3528851"/>
            <a:ext cx="2076209" cy="284203"/>
          </a:xfrm>
          <a:prstGeom prst="rect">
            <a:avLst/>
          </a:prstGeom>
          <a:noFill/>
        </p:spPr>
        <p:txBody>
          <a:bodyPr wrap="none" rtlCol="0">
            <a:spAutoFit/>
          </a:bodyPr>
          <a:lstStyle/>
          <a:p>
            <a:pPr algn="ctr"/>
            <a:r>
              <a:rPr lang="en-US" sz="1300" b="1" dirty="0">
                <a:latin typeface="Century Gothic" panose="020B0502020202020204" pitchFamily="34" charset="0"/>
              </a:rPr>
              <a:t>Competitive Capability</a:t>
            </a:r>
          </a:p>
        </p:txBody>
      </p:sp>
      <p:sp>
        <p:nvSpPr>
          <p:cNvPr id="12" name="TextBox 11">
            <a:extLst>
              <a:ext uri="{FF2B5EF4-FFF2-40B4-BE49-F238E27FC236}">
                <a16:creationId xmlns:a16="http://schemas.microsoft.com/office/drawing/2014/main" id="{6AD69FB1-9C07-43FC-B961-81D8CB434128}"/>
              </a:ext>
            </a:extLst>
          </p:cNvPr>
          <p:cNvSpPr txBox="1"/>
          <p:nvPr/>
        </p:nvSpPr>
        <p:spPr>
          <a:xfrm>
            <a:off x="4338987" y="6179967"/>
            <a:ext cx="1322799" cy="292388"/>
          </a:xfrm>
          <a:prstGeom prst="rect">
            <a:avLst/>
          </a:prstGeom>
          <a:noFill/>
        </p:spPr>
        <p:txBody>
          <a:bodyPr wrap="none" rtlCol="0">
            <a:spAutoFit/>
          </a:bodyPr>
          <a:lstStyle/>
          <a:p>
            <a:pPr algn="ctr"/>
            <a:r>
              <a:rPr lang="en-US" sz="1300" b="1" dirty="0">
                <a:latin typeface="Century Gothic" panose="020B0502020202020204" pitchFamily="34" charset="0"/>
              </a:rPr>
              <a:t>Attractiveness</a:t>
            </a:r>
          </a:p>
        </p:txBody>
      </p:sp>
    </p:spTree>
    <p:extLst>
      <p:ext uri="{BB962C8B-B14F-4D97-AF65-F5344CB8AC3E}">
        <p14:creationId xmlns:p14="http://schemas.microsoft.com/office/powerpoint/2010/main" val="4454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circle(out)">
                                      <p:cBhvr>
                                        <p:cTn id="7" dur="2000"/>
                                        <p:tgtEl>
                                          <p:spTgt spid="9">
                                            <p:graphicEl>
                                              <a:chart seriesIdx="-3" categoryIdx="-3" bldStep="gridLegend"/>
                                            </p:graphicEl>
                                          </p:spTgt>
                                        </p:tgtEl>
                                      </p:cBhvr>
                                    </p:animEffect>
                                  </p:childTnLst>
                                </p:cTn>
                              </p:par>
                              <p:par>
                                <p:cTn id="8" presetID="53" presetClass="entr" presetSubtype="16" fill="hold" grpId="0" nodeType="withEffect">
                                  <p:stCondLst>
                                    <p:cond delay="1250"/>
                                  </p:stCondLst>
                                  <p:childTnLst>
                                    <p:set>
                                      <p:cBhvr>
                                        <p:cTn id="9" dur="1" fill="hold">
                                          <p:stCondLst>
                                            <p:cond delay="0"/>
                                          </p:stCondLst>
                                        </p:cTn>
                                        <p:tgtEl>
                                          <p:spTgt spid="9">
                                            <p:graphicEl>
                                              <a:chart seriesIdx="-4" categoryIdx="0" bldStep="category"/>
                                            </p:graphicEl>
                                          </p:spTgt>
                                        </p:tgtEl>
                                        <p:attrNameLst>
                                          <p:attrName>style.visibility</p:attrName>
                                        </p:attrNameLst>
                                      </p:cBhvr>
                                      <p:to>
                                        <p:strVal val="visible"/>
                                      </p:to>
                                    </p:set>
                                    <p:anim calcmode="lin" valueType="num">
                                      <p:cBhvr>
                                        <p:cTn id="10" dur="1000" fill="hold"/>
                                        <p:tgtEl>
                                          <p:spTgt spid="9">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1" dur="1000" fill="hold"/>
                                        <p:tgtEl>
                                          <p:spTgt spid="9">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2" dur="1000"/>
                                        <p:tgtEl>
                                          <p:spTgt spid="9">
                                            <p:graphicEl>
                                              <a:chart seriesIdx="-4" categoryIdx="0" bldStep="category"/>
                                            </p:graphicEl>
                                          </p:spTgt>
                                        </p:tgtEl>
                                      </p:cBhvr>
                                    </p:animEffect>
                                  </p:childTnLst>
                                </p:cTn>
                              </p:par>
                              <p:par>
                                <p:cTn id="13" presetID="53" presetClass="entr" presetSubtype="16" fill="hold" grpId="0" nodeType="withEffect">
                                  <p:stCondLst>
                                    <p:cond delay="1500"/>
                                  </p:stCondLst>
                                  <p:childTnLst>
                                    <p:set>
                                      <p:cBhvr>
                                        <p:cTn id="14" dur="1" fill="hold">
                                          <p:stCondLst>
                                            <p:cond delay="0"/>
                                          </p:stCondLst>
                                        </p:cTn>
                                        <p:tgtEl>
                                          <p:spTgt spid="9">
                                            <p:graphicEl>
                                              <a:chart seriesIdx="-4" categoryIdx="1" bldStep="category"/>
                                            </p:graphicEl>
                                          </p:spTgt>
                                        </p:tgtEl>
                                        <p:attrNameLst>
                                          <p:attrName>style.visibility</p:attrName>
                                        </p:attrNameLst>
                                      </p:cBhvr>
                                      <p:to>
                                        <p:strVal val="visible"/>
                                      </p:to>
                                    </p:set>
                                    <p:anim calcmode="lin" valueType="num">
                                      <p:cBhvr>
                                        <p:cTn id="15" dur="1000" fill="hold"/>
                                        <p:tgtEl>
                                          <p:spTgt spid="9">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6" dur="1000" fill="hold"/>
                                        <p:tgtEl>
                                          <p:spTgt spid="9">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17" dur="1000"/>
                                        <p:tgtEl>
                                          <p:spTgt spid="9">
                                            <p:graphicEl>
                                              <a:chart seriesIdx="-4" categoryIdx="1" bldStep="category"/>
                                            </p:graphicEl>
                                          </p:spTgt>
                                        </p:tgtEl>
                                      </p:cBhvr>
                                    </p:animEffect>
                                  </p:childTnLst>
                                </p:cTn>
                              </p:par>
                              <p:par>
                                <p:cTn id="18" presetID="53" presetClass="entr" presetSubtype="16" fill="hold" grpId="0" nodeType="withEffect">
                                  <p:stCondLst>
                                    <p:cond delay="1750"/>
                                  </p:stCondLst>
                                  <p:childTnLst>
                                    <p:set>
                                      <p:cBhvr>
                                        <p:cTn id="19" dur="1" fill="hold">
                                          <p:stCondLst>
                                            <p:cond delay="0"/>
                                          </p:stCondLst>
                                        </p:cTn>
                                        <p:tgtEl>
                                          <p:spTgt spid="9">
                                            <p:graphicEl>
                                              <a:chart seriesIdx="-4" categoryIdx="2" bldStep="category"/>
                                            </p:graphicEl>
                                          </p:spTgt>
                                        </p:tgtEl>
                                        <p:attrNameLst>
                                          <p:attrName>style.visibility</p:attrName>
                                        </p:attrNameLst>
                                      </p:cBhvr>
                                      <p:to>
                                        <p:strVal val="visible"/>
                                      </p:to>
                                    </p:set>
                                    <p:anim calcmode="lin" valueType="num">
                                      <p:cBhvr>
                                        <p:cTn id="20" dur="1000" fill="hold"/>
                                        <p:tgtEl>
                                          <p:spTgt spid="9">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1" dur="1000" fill="hold"/>
                                        <p:tgtEl>
                                          <p:spTgt spid="9">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22" dur="1000"/>
                                        <p:tgtEl>
                                          <p:spTgt spid="9">
                                            <p:graphicEl>
                                              <a:chart seriesIdx="-4" categoryIdx="2" bldStep="category"/>
                                            </p:graphicEl>
                                          </p:spTgt>
                                        </p:tgtEl>
                                      </p:cBhvr>
                                    </p:animEffect>
                                  </p:childTnLst>
                                </p:cTn>
                              </p:par>
                              <p:par>
                                <p:cTn id="23" presetID="53" presetClass="entr" presetSubtype="16" fill="hold" grpId="0" nodeType="withEffect">
                                  <p:stCondLst>
                                    <p:cond delay="2000"/>
                                  </p:stCondLst>
                                  <p:childTnLst>
                                    <p:set>
                                      <p:cBhvr>
                                        <p:cTn id="24" dur="1" fill="hold">
                                          <p:stCondLst>
                                            <p:cond delay="0"/>
                                          </p:stCondLst>
                                        </p:cTn>
                                        <p:tgtEl>
                                          <p:spTgt spid="9">
                                            <p:graphicEl>
                                              <a:chart seriesIdx="-4" categoryIdx="3" bldStep="category"/>
                                            </p:graphicEl>
                                          </p:spTgt>
                                        </p:tgtEl>
                                        <p:attrNameLst>
                                          <p:attrName>style.visibility</p:attrName>
                                        </p:attrNameLst>
                                      </p:cBhvr>
                                      <p:to>
                                        <p:strVal val="visible"/>
                                      </p:to>
                                    </p:set>
                                    <p:anim calcmode="lin" valueType="num">
                                      <p:cBhvr>
                                        <p:cTn id="25" dur="1000" fill="hold"/>
                                        <p:tgtEl>
                                          <p:spTgt spid="9">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26" dur="1000" fill="hold"/>
                                        <p:tgtEl>
                                          <p:spTgt spid="9">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27" dur="1000"/>
                                        <p:tgtEl>
                                          <p:spTgt spid="9">
                                            <p:graphicEl>
                                              <a:chart seriesIdx="-4" categoryIdx="3" bldStep="category"/>
                                            </p:graphicEl>
                                          </p:spTgt>
                                        </p:tgtEl>
                                      </p:cBhvr>
                                    </p:animEffect>
                                  </p:childTnLst>
                                </p:cTn>
                              </p:par>
                              <p:par>
                                <p:cTn id="28" presetID="53" presetClass="entr" presetSubtype="16" fill="hold" grpId="0" nodeType="withEffect">
                                  <p:stCondLst>
                                    <p:cond delay="2250"/>
                                  </p:stCondLst>
                                  <p:childTnLst>
                                    <p:set>
                                      <p:cBhvr>
                                        <p:cTn id="29" dur="1" fill="hold">
                                          <p:stCondLst>
                                            <p:cond delay="0"/>
                                          </p:stCondLst>
                                        </p:cTn>
                                        <p:tgtEl>
                                          <p:spTgt spid="9">
                                            <p:graphicEl>
                                              <a:chart seriesIdx="-4" categoryIdx="4" bldStep="category"/>
                                            </p:graphicEl>
                                          </p:spTgt>
                                        </p:tgtEl>
                                        <p:attrNameLst>
                                          <p:attrName>style.visibility</p:attrName>
                                        </p:attrNameLst>
                                      </p:cBhvr>
                                      <p:to>
                                        <p:strVal val="visible"/>
                                      </p:to>
                                    </p:set>
                                    <p:anim calcmode="lin" valueType="num">
                                      <p:cBhvr>
                                        <p:cTn id="30" dur="1000" fill="hold"/>
                                        <p:tgtEl>
                                          <p:spTgt spid="9">
                                            <p:graphicEl>
                                              <a:chart seriesIdx="-4" categoryIdx="4" bldStep="category"/>
                                            </p:graphicEl>
                                          </p:spTgt>
                                        </p:tgtEl>
                                        <p:attrNameLst>
                                          <p:attrName>ppt_w</p:attrName>
                                        </p:attrNameLst>
                                      </p:cBhvr>
                                      <p:tavLst>
                                        <p:tav tm="0">
                                          <p:val>
                                            <p:fltVal val="0"/>
                                          </p:val>
                                        </p:tav>
                                        <p:tav tm="100000">
                                          <p:val>
                                            <p:strVal val="#ppt_w"/>
                                          </p:val>
                                        </p:tav>
                                      </p:tavLst>
                                    </p:anim>
                                    <p:anim calcmode="lin" valueType="num">
                                      <p:cBhvr>
                                        <p:cTn id="31" dur="1000" fill="hold"/>
                                        <p:tgtEl>
                                          <p:spTgt spid="9">
                                            <p:graphicEl>
                                              <a:chart seriesIdx="-4" categoryIdx="4" bldStep="category"/>
                                            </p:graphicEl>
                                          </p:spTgt>
                                        </p:tgtEl>
                                        <p:attrNameLst>
                                          <p:attrName>ppt_h</p:attrName>
                                        </p:attrNameLst>
                                      </p:cBhvr>
                                      <p:tavLst>
                                        <p:tav tm="0">
                                          <p:val>
                                            <p:fltVal val="0"/>
                                          </p:val>
                                        </p:tav>
                                        <p:tav tm="100000">
                                          <p:val>
                                            <p:strVal val="#ppt_h"/>
                                          </p:val>
                                        </p:tav>
                                      </p:tavLst>
                                    </p:anim>
                                    <p:animEffect transition="in" filter="fade">
                                      <p:cBhvr>
                                        <p:cTn id="32" dur="1000"/>
                                        <p:tgtEl>
                                          <p:spTgt spid="9">
                                            <p:graphicEl>
                                              <a:chart seriesIdx="-4" categoryIdx="4" bldStep="category"/>
                                            </p:graphicEl>
                                          </p:spTgt>
                                        </p:tgtEl>
                                      </p:cBhvr>
                                    </p:animEffect>
                                  </p:childTnLst>
                                </p:cTn>
                              </p:par>
                              <p:par>
                                <p:cTn id="33" presetID="53" presetClass="entr" presetSubtype="16" fill="hold" grpId="0" nodeType="withEffect">
                                  <p:stCondLst>
                                    <p:cond delay="2500"/>
                                  </p:stCondLst>
                                  <p:childTnLst>
                                    <p:set>
                                      <p:cBhvr>
                                        <p:cTn id="34" dur="1" fill="hold">
                                          <p:stCondLst>
                                            <p:cond delay="0"/>
                                          </p:stCondLst>
                                        </p:cTn>
                                        <p:tgtEl>
                                          <p:spTgt spid="9">
                                            <p:graphicEl>
                                              <a:chart seriesIdx="-4" categoryIdx="5" bldStep="category"/>
                                            </p:graphicEl>
                                          </p:spTgt>
                                        </p:tgtEl>
                                        <p:attrNameLst>
                                          <p:attrName>style.visibility</p:attrName>
                                        </p:attrNameLst>
                                      </p:cBhvr>
                                      <p:to>
                                        <p:strVal val="visible"/>
                                      </p:to>
                                    </p:set>
                                    <p:anim calcmode="lin" valueType="num">
                                      <p:cBhvr>
                                        <p:cTn id="35" dur="1000" fill="hold"/>
                                        <p:tgtEl>
                                          <p:spTgt spid="9">
                                            <p:graphicEl>
                                              <a:chart seriesIdx="-4" categoryIdx="5" bldStep="category"/>
                                            </p:graphicEl>
                                          </p:spTgt>
                                        </p:tgtEl>
                                        <p:attrNameLst>
                                          <p:attrName>ppt_w</p:attrName>
                                        </p:attrNameLst>
                                      </p:cBhvr>
                                      <p:tavLst>
                                        <p:tav tm="0">
                                          <p:val>
                                            <p:fltVal val="0"/>
                                          </p:val>
                                        </p:tav>
                                        <p:tav tm="100000">
                                          <p:val>
                                            <p:strVal val="#ppt_w"/>
                                          </p:val>
                                        </p:tav>
                                      </p:tavLst>
                                    </p:anim>
                                    <p:anim calcmode="lin" valueType="num">
                                      <p:cBhvr>
                                        <p:cTn id="36" dur="1000" fill="hold"/>
                                        <p:tgtEl>
                                          <p:spTgt spid="9">
                                            <p:graphicEl>
                                              <a:chart seriesIdx="-4" categoryIdx="5" bldStep="category"/>
                                            </p:graphicEl>
                                          </p:spTgt>
                                        </p:tgtEl>
                                        <p:attrNameLst>
                                          <p:attrName>ppt_h</p:attrName>
                                        </p:attrNameLst>
                                      </p:cBhvr>
                                      <p:tavLst>
                                        <p:tav tm="0">
                                          <p:val>
                                            <p:fltVal val="0"/>
                                          </p:val>
                                        </p:tav>
                                        <p:tav tm="100000">
                                          <p:val>
                                            <p:strVal val="#ppt_h"/>
                                          </p:val>
                                        </p:tav>
                                      </p:tavLst>
                                    </p:anim>
                                    <p:animEffect transition="in" filter="fade">
                                      <p:cBhvr>
                                        <p:cTn id="37" dur="1000"/>
                                        <p:tgtEl>
                                          <p:spTgt spid="9">
                                            <p:graphicEl>
                                              <a:chart seriesIdx="-4" categoryIdx="5" bldStep="category"/>
                                            </p:graphicEl>
                                          </p:spTgt>
                                        </p:tgtEl>
                                      </p:cBhvr>
                                    </p:animEffect>
                                  </p:childTnLst>
                                </p:cTn>
                              </p:par>
                              <p:par>
                                <p:cTn id="38" presetID="12" presetClass="entr" presetSubtype="2" fill="hold" grpId="0" nodeType="withEffect">
                                  <p:stCondLst>
                                    <p:cond delay="125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750"/>
                                        <p:tgtEl>
                                          <p:spTgt spid="10"/>
                                        </p:tgtEl>
                                        <p:attrNameLst>
                                          <p:attrName>ppt_x</p:attrName>
                                        </p:attrNameLst>
                                      </p:cBhvr>
                                      <p:tavLst>
                                        <p:tav tm="0">
                                          <p:val>
                                            <p:strVal val="#ppt_x+#ppt_w*1.125000"/>
                                          </p:val>
                                        </p:tav>
                                        <p:tav tm="100000">
                                          <p:val>
                                            <p:strVal val="#ppt_x"/>
                                          </p:val>
                                        </p:tav>
                                      </p:tavLst>
                                    </p:anim>
                                    <p:animEffect transition="in" filter="wipe(left)">
                                      <p:cBhvr>
                                        <p:cTn id="41" dur="750"/>
                                        <p:tgtEl>
                                          <p:spTgt spid="10"/>
                                        </p:tgtEl>
                                      </p:cBhvr>
                                    </p:animEffect>
                                  </p:childTnLst>
                                </p:cTn>
                              </p:par>
                              <p:par>
                                <p:cTn id="42" presetID="12" presetClass="entr" presetSubtype="1" fill="hold" grpId="0" nodeType="withEffect">
                                  <p:stCondLst>
                                    <p:cond delay="125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750"/>
                                        <p:tgtEl>
                                          <p:spTgt spid="12"/>
                                        </p:tgtEl>
                                        <p:attrNameLst>
                                          <p:attrName>ppt_y</p:attrName>
                                        </p:attrNameLst>
                                      </p:cBhvr>
                                      <p:tavLst>
                                        <p:tav tm="0">
                                          <p:val>
                                            <p:strVal val="#ppt_y-#ppt_h*1.125000"/>
                                          </p:val>
                                        </p:tav>
                                        <p:tav tm="100000">
                                          <p:val>
                                            <p:strVal val="#ppt_y"/>
                                          </p:val>
                                        </p:tav>
                                      </p:tavLst>
                                    </p:anim>
                                    <p:animEffect transition="in" filter="wipe(down)">
                                      <p:cBhvr>
                                        <p:cTn id="45"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category"/>
        </p:bldSub>
      </p:bldGraphic>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390FA8B-8D4B-445C-ADE9-B6A18990B666}"/>
              </a:ext>
            </a:extLst>
          </p:cNvPr>
          <p:cNvSpPr/>
          <p:nvPr/>
        </p:nvSpPr>
        <p:spPr>
          <a:xfrm>
            <a:off x="723900" y="1428318"/>
            <a:ext cx="10744200" cy="648070"/>
          </a:xfrm>
          <a:prstGeom prst="roundRect">
            <a:avLst/>
          </a:prstGeom>
          <a:gradFill>
            <a:gsLst>
              <a:gs pos="0">
                <a:srgbClr val="E6E6E6">
                  <a:alpha val="50000"/>
                </a:srgbClr>
              </a:gs>
              <a:gs pos="100000">
                <a:srgbClr val="E6E6E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endParaRPr lang="en-US" sz="1500" b="1" dirty="0">
              <a:solidFill>
                <a:schemeClr val="bg2"/>
              </a:solidFill>
              <a:latin typeface="Century Gothic" panose="020B0502020202020204" pitchFamily="34" charset="0"/>
            </a:endParaRPr>
          </a:p>
        </p:txBody>
      </p:sp>
      <p:sp>
        <p:nvSpPr>
          <p:cNvPr id="5" name="Rectangle: Rounded Corners 4">
            <a:extLst>
              <a:ext uri="{FF2B5EF4-FFF2-40B4-BE49-F238E27FC236}">
                <a16:creationId xmlns:a16="http://schemas.microsoft.com/office/drawing/2014/main" id="{2BB80A01-DED2-4F0C-A71A-11E0B17F8F88}"/>
              </a:ext>
            </a:extLst>
          </p:cNvPr>
          <p:cNvSpPr/>
          <p:nvPr/>
        </p:nvSpPr>
        <p:spPr>
          <a:xfrm>
            <a:off x="723900" y="2162945"/>
            <a:ext cx="10744200" cy="648070"/>
          </a:xfrm>
          <a:prstGeom prst="roundRect">
            <a:avLst/>
          </a:prstGeom>
          <a:gradFill>
            <a:gsLst>
              <a:gs pos="0">
                <a:srgbClr val="E6E6E6">
                  <a:alpha val="50000"/>
                </a:srgbClr>
              </a:gs>
              <a:gs pos="100000">
                <a:srgbClr val="E6E6E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endParaRPr lang="en-US" sz="1500" b="1" dirty="0">
              <a:solidFill>
                <a:schemeClr val="bg2"/>
              </a:solidFill>
              <a:latin typeface="Century Gothic" panose="020B0502020202020204" pitchFamily="34" charset="0"/>
            </a:endParaRPr>
          </a:p>
        </p:txBody>
      </p:sp>
      <p:sp>
        <p:nvSpPr>
          <p:cNvPr id="6" name="Rectangle: Rounded Corners 5">
            <a:extLst>
              <a:ext uri="{FF2B5EF4-FFF2-40B4-BE49-F238E27FC236}">
                <a16:creationId xmlns:a16="http://schemas.microsoft.com/office/drawing/2014/main" id="{7A2D5B52-0866-463C-9D60-D4782A075438}"/>
              </a:ext>
            </a:extLst>
          </p:cNvPr>
          <p:cNvSpPr/>
          <p:nvPr/>
        </p:nvSpPr>
        <p:spPr>
          <a:xfrm>
            <a:off x="723900" y="2897572"/>
            <a:ext cx="10744200" cy="648070"/>
          </a:xfrm>
          <a:prstGeom prst="roundRect">
            <a:avLst/>
          </a:prstGeom>
          <a:gradFill>
            <a:gsLst>
              <a:gs pos="0">
                <a:srgbClr val="E6E6E6">
                  <a:alpha val="50000"/>
                </a:srgbClr>
              </a:gs>
              <a:gs pos="100000">
                <a:srgbClr val="E6E6E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endParaRPr lang="en-US" sz="1500" b="1" dirty="0">
              <a:solidFill>
                <a:schemeClr val="bg2"/>
              </a:solidFill>
              <a:latin typeface="Century Gothic" panose="020B0502020202020204" pitchFamily="34" charset="0"/>
            </a:endParaRPr>
          </a:p>
        </p:txBody>
      </p:sp>
      <p:sp>
        <p:nvSpPr>
          <p:cNvPr id="110" name="Rectangle: Rounded Corners 109">
            <a:extLst>
              <a:ext uri="{FF2B5EF4-FFF2-40B4-BE49-F238E27FC236}">
                <a16:creationId xmlns:a16="http://schemas.microsoft.com/office/drawing/2014/main" id="{F153F097-E36D-4CAD-8986-8B6C47216C1C}"/>
              </a:ext>
            </a:extLst>
          </p:cNvPr>
          <p:cNvSpPr/>
          <p:nvPr/>
        </p:nvSpPr>
        <p:spPr>
          <a:xfrm>
            <a:off x="723900" y="1428318"/>
            <a:ext cx="4038600" cy="6480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r>
              <a:rPr lang="en-US" sz="1500" b="1" dirty="0">
                <a:solidFill>
                  <a:schemeClr val="bg2"/>
                </a:solidFill>
                <a:latin typeface="Century Gothic" panose="020B0502020202020204" pitchFamily="34" charset="0"/>
              </a:rPr>
              <a:t>Maximizing existing customer</a:t>
            </a:r>
          </a:p>
        </p:txBody>
      </p:sp>
      <p:sp>
        <p:nvSpPr>
          <p:cNvPr id="111" name="Rectangle: Rounded Corners 110">
            <a:extLst>
              <a:ext uri="{FF2B5EF4-FFF2-40B4-BE49-F238E27FC236}">
                <a16:creationId xmlns:a16="http://schemas.microsoft.com/office/drawing/2014/main" id="{68DF3F1C-3D76-4303-8E9E-12B58E689980}"/>
              </a:ext>
            </a:extLst>
          </p:cNvPr>
          <p:cNvSpPr/>
          <p:nvPr/>
        </p:nvSpPr>
        <p:spPr>
          <a:xfrm>
            <a:off x="723900" y="2162945"/>
            <a:ext cx="4038600" cy="6480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r>
              <a:rPr lang="en-US" sz="1500" b="1" dirty="0">
                <a:solidFill>
                  <a:schemeClr val="bg2"/>
                </a:solidFill>
                <a:latin typeface="Century Gothic" panose="020B0502020202020204" pitchFamily="34" charset="0"/>
              </a:rPr>
              <a:t>Attracting new customer</a:t>
            </a:r>
          </a:p>
        </p:txBody>
      </p:sp>
      <p:sp>
        <p:nvSpPr>
          <p:cNvPr id="113" name="Rectangle: Rounded Corners 112">
            <a:extLst>
              <a:ext uri="{FF2B5EF4-FFF2-40B4-BE49-F238E27FC236}">
                <a16:creationId xmlns:a16="http://schemas.microsoft.com/office/drawing/2014/main" id="{1761FC08-CD93-43AB-B941-104FBCF089BC}"/>
              </a:ext>
            </a:extLst>
          </p:cNvPr>
          <p:cNvSpPr/>
          <p:nvPr/>
        </p:nvSpPr>
        <p:spPr>
          <a:xfrm>
            <a:off x="723900" y="2897572"/>
            <a:ext cx="4038600" cy="6480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r>
              <a:rPr lang="en-US" sz="1500" b="1" dirty="0">
                <a:solidFill>
                  <a:schemeClr val="bg2"/>
                </a:solidFill>
                <a:latin typeface="Century Gothic" panose="020B0502020202020204" pitchFamily="34" charset="0"/>
              </a:rPr>
              <a:t>Innovation of product &amp; services</a:t>
            </a:r>
          </a:p>
        </p:txBody>
      </p:sp>
      <p:sp>
        <p:nvSpPr>
          <p:cNvPr id="7" name="Rectangle: Rounded Corners 6">
            <a:extLst>
              <a:ext uri="{FF2B5EF4-FFF2-40B4-BE49-F238E27FC236}">
                <a16:creationId xmlns:a16="http://schemas.microsoft.com/office/drawing/2014/main" id="{3A82A46A-E74C-44C3-B622-DCEDF18EAFD6}"/>
              </a:ext>
            </a:extLst>
          </p:cNvPr>
          <p:cNvSpPr/>
          <p:nvPr/>
        </p:nvSpPr>
        <p:spPr>
          <a:xfrm>
            <a:off x="723900" y="3632199"/>
            <a:ext cx="10744200" cy="648070"/>
          </a:xfrm>
          <a:prstGeom prst="roundRect">
            <a:avLst/>
          </a:prstGeom>
          <a:gradFill>
            <a:gsLst>
              <a:gs pos="0">
                <a:srgbClr val="E6E6E6">
                  <a:alpha val="50000"/>
                </a:srgbClr>
              </a:gs>
              <a:gs pos="100000">
                <a:srgbClr val="E6E6E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pPr algn="r"/>
            <a:endParaRPr lang="en-US" sz="1500" b="1" dirty="0">
              <a:solidFill>
                <a:schemeClr val="bg2"/>
              </a:solidFill>
              <a:latin typeface="Century Gothic" panose="020B0502020202020204" pitchFamily="34" charset="0"/>
            </a:endParaRPr>
          </a:p>
        </p:txBody>
      </p:sp>
      <p:sp>
        <p:nvSpPr>
          <p:cNvPr id="8" name="Rectangle: Rounded Corners 7">
            <a:extLst>
              <a:ext uri="{FF2B5EF4-FFF2-40B4-BE49-F238E27FC236}">
                <a16:creationId xmlns:a16="http://schemas.microsoft.com/office/drawing/2014/main" id="{17E1750D-EBAF-4E97-A940-E259BD095F57}"/>
              </a:ext>
            </a:extLst>
          </p:cNvPr>
          <p:cNvSpPr/>
          <p:nvPr/>
        </p:nvSpPr>
        <p:spPr>
          <a:xfrm>
            <a:off x="723900" y="4366826"/>
            <a:ext cx="10744200" cy="648070"/>
          </a:xfrm>
          <a:prstGeom prst="roundRect">
            <a:avLst/>
          </a:prstGeom>
          <a:gradFill>
            <a:gsLst>
              <a:gs pos="0">
                <a:srgbClr val="E6E6E6">
                  <a:alpha val="50000"/>
                </a:srgbClr>
              </a:gs>
              <a:gs pos="100000">
                <a:srgbClr val="E6E6E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pPr algn="r"/>
            <a:endParaRPr lang="en-US" sz="1500" b="1" dirty="0">
              <a:solidFill>
                <a:schemeClr val="bg2"/>
              </a:solidFill>
              <a:latin typeface="Century Gothic" panose="020B0502020202020204" pitchFamily="34" charset="0"/>
            </a:endParaRPr>
          </a:p>
        </p:txBody>
      </p:sp>
      <p:sp>
        <p:nvSpPr>
          <p:cNvPr id="9" name="Rectangle: Rounded Corners 8">
            <a:extLst>
              <a:ext uri="{FF2B5EF4-FFF2-40B4-BE49-F238E27FC236}">
                <a16:creationId xmlns:a16="http://schemas.microsoft.com/office/drawing/2014/main" id="{8CBE7971-6FC8-4D22-98AE-61DC807D1102}"/>
              </a:ext>
            </a:extLst>
          </p:cNvPr>
          <p:cNvSpPr/>
          <p:nvPr/>
        </p:nvSpPr>
        <p:spPr>
          <a:xfrm>
            <a:off x="723900" y="5101453"/>
            <a:ext cx="10744200" cy="648070"/>
          </a:xfrm>
          <a:prstGeom prst="roundRect">
            <a:avLst/>
          </a:prstGeom>
          <a:gradFill>
            <a:gsLst>
              <a:gs pos="0">
                <a:srgbClr val="E6E6E6">
                  <a:alpha val="50000"/>
                </a:srgbClr>
              </a:gs>
              <a:gs pos="100000">
                <a:srgbClr val="E6E6E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pPr algn="r"/>
            <a:endParaRPr lang="en-US" sz="1500" b="1" dirty="0">
              <a:solidFill>
                <a:schemeClr val="bg2"/>
              </a:solidFill>
              <a:latin typeface="Century Gothic" panose="020B0502020202020204" pitchFamily="34" charset="0"/>
            </a:endParaRPr>
          </a:p>
        </p:txBody>
      </p:sp>
      <p:sp>
        <p:nvSpPr>
          <p:cNvPr id="10" name="Rectangle: Rounded Corners 9">
            <a:extLst>
              <a:ext uri="{FF2B5EF4-FFF2-40B4-BE49-F238E27FC236}">
                <a16:creationId xmlns:a16="http://schemas.microsoft.com/office/drawing/2014/main" id="{1A49E1C2-B703-45B8-B741-A42EC978EF9E}"/>
              </a:ext>
            </a:extLst>
          </p:cNvPr>
          <p:cNvSpPr/>
          <p:nvPr/>
        </p:nvSpPr>
        <p:spPr>
          <a:xfrm>
            <a:off x="723900" y="5836082"/>
            <a:ext cx="10744200" cy="648070"/>
          </a:xfrm>
          <a:prstGeom prst="roundRect">
            <a:avLst/>
          </a:prstGeom>
          <a:gradFill>
            <a:gsLst>
              <a:gs pos="0">
                <a:srgbClr val="E6E6E6">
                  <a:alpha val="50000"/>
                </a:srgbClr>
              </a:gs>
              <a:gs pos="100000">
                <a:srgbClr val="E6E6E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pPr algn="r"/>
            <a:endParaRPr lang="en-US" sz="1500" b="1" dirty="0">
              <a:solidFill>
                <a:schemeClr val="bg2"/>
              </a:solidFill>
              <a:latin typeface="Century Gothic" panose="020B0502020202020204" pitchFamily="34" charset="0"/>
            </a:endParaRPr>
          </a:p>
        </p:txBody>
      </p:sp>
      <p:sp>
        <p:nvSpPr>
          <p:cNvPr id="104" name="Rectangle: Rounded Corners 103">
            <a:extLst>
              <a:ext uri="{FF2B5EF4-FFF2-40B4-BE49-F238E27FC236}">
                <a16:creationId xmlns:a16="http://schemas.microsoft.com/office/drawing/2014/main" id="{851253EF-1296-4A46-8B8A-D41EE9DCC150}"/>
              </a:ext>
            </a:extLst>
          </p:cNvPr>
          <p:cNvSpPr/>
          <p:nvPr/>
        </p:nvSpPr>
        <p:spPr>
          <a:xfrm>
            <a:off x="6853577" y="3632199"/>
            <a:ext cx="4614523" cy="6480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pPr algn="r"/>
            <a:r>
              <a:rPr lang="en-US" sz="1500" b="1" dirty="0">
                <a:solidFill>
                  <a:schemeClr val="bg2"/>
                </a:solidFill>
                <a:latin typeface="Century Gothic" panose="020B0502020202020204" pitchFamily="34" charset="0"/>
              </a:rPr>
              <a:t>Innovation of </a:t>
            </a:r>
          </a:p>
          <a:p>
            <a:pPr algn="r"/>
            <a:r>
              <a:rPr lang="en-US" sz="1500" b="1" dirty="0">
                <a:solidFill>
                  <a:schemeClr val="bg2"/>
                </a:solidFill>
                <a:latin typeface="Century Gothic" panose="020B0502020202020204" pitchFamily="34" charset="0"/>
              </a:rPr>
              <a:t>value-delivery system</a:t>
            </a:r>
          </a:p>
        </p:txBody>
      </p:sp>
      <p:sp>
        <p:nvSpPr>
          <p:cNvPr id="105" name="Rectangle: Rounded Corners 104">
            <a:extLst>
              <a:ext uri="{FF2B5EF4-FFF2-40B4-BE49-F238E27FC236}">
                <a16:creationId xmlns:a16="http://schemas.microsoft.com/office/drawing/2014/main" id="{B04BB7B8-91FD-4754-8FD1-29D03CE4366F}"/>
              </a:ext>
            </a:extLst>
          </p:cNvPr>
          <p:cNvSpPr/>
          <p:nvPr/>
        </p:nvSpPr>
        <p:spPr>
          <a:xfrm>
            <a:off x="6853577" y="4366826"/>
            <a:ext cx="4614523" cy="6480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pPr algn="r"/>
            <a:r>
              <a:rPr lang="en-US" sz="1500" b="1" dirty="0">
                <a:solidFill>
                  <a:schemeClr val="bg2"/>
                </a:solidFill>
                <a:latin typeface="Century Gothic" panose="020B0502020202020204" pitchFamily="34" charset="0"/>
              </a:rPr>
              <a:t>Improving industry structure</a:t>
            </a:r>
          </a:p>
        </p:txBody>
      </p:sp>
      <p:sp>
        <p:nvSpPr>
          <p:cNvPr id="107" name="Rectangle: Rounded Corners 106">
            <a:extLst>
              <a:ext uri="{FF2B5EF4-FFF2-40B4-BE49-F238E27FC236}">
                <a16:creationId xmlns:a16="http://schemas.microsoft.com/office/drawing/2014/main" id="{7D8AFC2B-4E4A-4CE3-A223-B422036B182A}"/>
              </a:ext>
            </a:extLst>
          </p:cNvPr>
          <p:cNvSpPr/>
          <p:nvPr/>
        </p:nvSpPr>
        <p:spPr>
          <a:xfrm>
            <a:off x="6853577" y="5101453"/>
            <a:ext cx="4614523" cy="6480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pPr algn="r"/>
            <a:r>
              <a:rPr lang="en-US" sz="1500" b="1" dirty="0">
                <a:solidFill>
                  <a:schemeClr val="bg2"/>
                </a:solidFill>
                <a:latin typeface="Century Gothic" panose="020B0502020202020204" pitchFamily="34" charset="0"/>
              </a:rPr>
              <a:t>Geographical expansion</a:t>
            </a:r>
          </a:p>
        </p:txBody>
      </p:sp>
      <p:sp>
        <p:nvSpPr>
          <p:cNvPr id="108" name="Rectangle: Rounded Corners 107">
            <a:extLst>
              <a:ext uri="{FF2B5EF4-FFF2-40B4-BE49-F238E27FC236}">
                <a16:creationId xmlns:a16="http://schemas.microsoft.com/office/drawing/2014/main" id="{65109CF8-5E27-4693-B61D-403ACA42A104}"/>
              </a:ext>
            </a:extLst>
          </p:cNvPr>
          <p:cNvSpPr/>
          <p:nvPr/>
        </p:nvSpPr>
        <p:spPr>
          <a:xfrm>
            <a:off x="6853577" y="5836082"/>
            <a:ext cx="4614523" cy="6480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11480" rIns="411480" rtlCol="0" anchor="ctr"/>
          <a:lstStyle/>
          <a:p>
            <a:pPr algn="r"/>
            <a:r>
              <a:rPr lang="en-US" sz="1500" b="1" dirty="0">
                <a:solidFill>
                  <a:schemeClr val="bg2"/>
                </a:solidFill>
                <a:latin typeface="Century Gothic" panose="020B0502020202020204" pitchFamily="34" charset="0"/>
              </a:rPr>
              <a:t>Stepping out into new business arenas</a:t>
            </a:r>
          </a:p>
        </p:txBody>
      </p:sp>
      <p:sp>
        <p:nvSpPr>
          <p:cNvPr id="22" name="Rectangle: Rounded Corners 21">
            <a:extLst>
              <a:ext uri="{FF2B5EF4-FFF2-40B4-BE49-F238E27FC236}">
                <a16:creationId xmlns:a16="http://schemas.microsoft.com/office/drawing/2014/main" id="{3551C554-D750-41DA-9C31-E01E13DC6685}"/>
              </a:ext>
            </a:extLst>
          </p:cNvPr>
          <p:cNvSpPr/>
          <p:nvPr/>
        </p:nvSpPr>
        <p:spPr>
          <a:xfrm>
            <a:off x="815009" y="5184682"/>
            <a:ext cx="1211190" cy="481612"/>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Sample text</a:t>
            </a:r>
          </a:p>
        </p:txBody>
      </p:sp>
      <p:sp>
        <p:nvSpPr>
          <p:cNvPr id="23" name="Rectangle: Rounded Corners 22">
            <a:extLst>
              <a:ext uri="{FF2B5EF4-FFF2-40B4-BE49-F238E27FC236}">
                <a16:creationId xmlns:a16="http://schemas.microsoft.com/office/drawing/2014/main" id="{150B0EEB-9059-4CAF-BBB6-39FA3D73D82A}"/>
              </a:ext>
            </a:extLst>
          </p:cNvPr>
          <p:cNvSpPr/>
          <p:nvPr/>
        </p:nvSpPr>
        <p:spPr>
          <a:xfrm>
            <a:off x="2373474" y="5184682"/>
            <a:ext cx="1211190" cy="481612"/>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Sample text</a:t>
            </a:r>
          </a:p>
        </p:txBody>
      </p:sp>
      <p:sp>
        <p:nvSpPr>
          <p:cNvPr id="31" name="Rectangle: Rounded Corners 30">
            <a:extLst>
              <a:ext uri="{FF2B5EF4-FFF2-40B4-BE49-F238E27FC236}">
                <a16:creationId xmlns:a16="http://schemas.microsoft.com/office/drawing/2014/main" id="{F5BECB30-AD3D-4CC6-B339-2AC1A24C3945}"/>
              </a:ext>
            </a:extLst>
          </p:cNvPr>
          <p:cNvSpPr/>
          <p:nvPr/>
        </p:nvSpPr>
        <p:spPr>
          <a:xfrm>
            <a:off x="2373474" y="4450055"/>
            <a:ext cx="1211190" cy="481612"/>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Sample text</a:t>
            </a:r>
          </a:p>
        </p:txBody>
      </p:sp>
      <p:sp>
        <p:nvSpPr>
          <p:cNvPr id="32" name="Rectangle: Rounded Corners 31">
            <a:extLst>
              <a:ext uri="{FF2B5EF4-FFF2-40B4-BE49-F238E27FC236}">
                <a16:creationId xmlns:a16="http://schemas.microsoft.com/office/drawing/2014/main" id="{2087B1ED-BB17-4378-AD76-5158CD60CB40}"/>
              </a:ext>
            </a:extLst>
          </p:cNvPr>
          <p:cNvSpPr/>
          <p:nvPr/>
        </p:nvSpPr>
        <p:spPr>
          <a:xfrm>
            <a:off x="3931939" y="4450055"/>
            <a:ext cx="1211190" cy="481612"/>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Sample text</a:t>
            </a:r>
          </a:p>
        </p:txBody>
      </p:sp>
      <p:sp>
        <p:nvSpPr>
          <p:cNvPr id="40" name="Rectangle: Rounded Corners 39">
            <a:extLst>
              <a:ext uri="{FF2B5EF4-FFF2-40B4-BE49-F238E27FC236}">
                <a16:creationId xmlns:a16="http://schemas.microsoft.com/office/drawing/2014/main" id="{0F364C5F-286C-40C8-B29E-A55FAE9248B9}"/>
              </a:ext>
            </a:extLst>
          </p:cNvPr>
          <p:cNvSpPr/>
          <p:nvPr/>
        </p:nvSpPr>
        <p:spPr>
          <a:xfrm>
            <a:off x="3931939" y="3715428"/>
            <a:ext cx="1211190" cy="481612"/>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Sample text</a:t>
            </a:r>
          </a:p>
        </p:txBody>
      </p:sp>
      <p:sp>
        <p:nvSpPr>
          <p:cNvPr id="41" name="Rectangle: Rounded Corners 40">
            <a:extLst>
              <a:ext uri="{FF2B5EF4-FFF2-40B4-BE49-F238E27FC236}">
                <a16:creationId xmlns:a16="http://schemas.microsoft.com/office/drawing/2014/main" id="{58E57EDD-13C4-4F80-B0C8-93623561FC3E}"/>
              </a:ext>
            </a:extLst>
          </p:cNvPr>
          <p:cNvSpPr/>
          <p:nvPr/>
        </p:nvSpPr>
        <p:spPr>
          <a:xfrm>
            <a:off x="5490404" y="3715428"/>
            <a:ext cx="1211190" cy="481612"/>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Sample text</a:t>
            </a:r>
          </a:p>
        </p:txBody>
      </p:sp>
      <p:sp>
        <p:nvSpPr>
          <p:cNvPr id="49" name="Rectangle: Rounded Corners 48">
            <a:extLst>
              <a:ext uri="{FF2B5EF4-FFF2-40B4-BE49-F238E27FC236}">
                <a16:creationId xmlns:a16="http://schemas.microsoft.com/office/drawing/2014/main" id="{247F7C39-497C-479A-8D1D-A28E5EC8BEB1}"/>
              </a:ext>
            </a:extLst>
          </p:cNvPr>
          <p:cNvSpPr/>
          <p:nvPr/>
        </p:nvSpPr>
        <p:spPr>
          <a:xfrm>
            <a:off x="5490404" y="2980801"/>
            <a:ext cx="1211190" cy="481612"/>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Sample text</a:t>
            </a:r>
          </a:p>
        </p:txBody>
      </p:sp>
      <p:sp>
        <p:nvSpPr>
          <p:cNvPr id="50" name="Rectangle: Rounded Corners 49">
            <a:extLst>
              <a:ext uri="{FF2B5EF4-FFF2-40B4-BE49-F238E27FC236}">
                <a16:creationId xmlns:a16="http://schemas.microsoft.com/office/drawing/2014/main" id="{10CC0CF8-DD5C-4E59-9F25-068E058A8DCB}"/>
              </a:ext>
            </a:extLst>
          </p:cNvPr>
          <p:cNvSpPr/>
          <p:nvPr/>
        </p:nvSpPr>
        <p:spPr>
          <a:xfrm>
            <a:off x="7048870" y="2980801"/>
            <a:ext cx="1211190" cy="481612"/>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Sample text</a:t>
            </a:r>
          </a:p>
        </p:txBody>
      </p:sp>
      <p:sp>
        <p:nvSpPr>
          <p:cNvPr id="58" name="Rectangle: Rounded Corners 57">
            <a:extLst>
              <a:ext uri="{FF2B5EF4-FFF2-40B4-BE49-F238E27FC236}">
                <a16:creationId xmlns:a16="http://schemas.microsoft.com/office/drawing/2014/main" id="{1A68BFA8-A63C-4CFE-845D-A503040A8BB6}"/>
              </a:ext>
            </a:extLst>
          </p:cNvPr>
          <p:cNvSpPr/>
          <p:nvPr/>
        </p:nvSpPr>
        <p:spPr>
          <a:xfrm>
            <a:off x="7048870" y="2246174"/>
            <a:ext cx="1211190" cy="481612"/>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Sample text</a:t>
            </a:r>
          </a:p>
        </p:txBody>
      </p:sp>
      <p:sp>
        <p:nvSpPr>
          <p:cNvPr id="59" name="Rectangle: Rounded Corners 58">
            <a:extLst>
              <a:ext uri="{FF2B5EF4-FFF2-40B4-BE49-F238E27FC236}">
                <a16:creationId xmlns:a16="http://schemas.microsoft.com/office/drawing/2014/main" id="{F6851C23-8617-4522-913C-53B68BEE8AE9}"/>
              </a:ext>
            </a:extLst>
          </p:cNvPr>
          <p:cNvSpPr/>
          <p:nvPr/>
        </p:nvSpPr>
        <p:spPr>
          <a:xfrm>
            <a:off x="8607336" y="2246174"/>
            <a:ext cx="1211190" cy="481612"/>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Sample text</a:t>
            </a:r>
          </a:p>
        </p:txBody>
      </p:sp>
      <p:sp>
        <p:nvSpPr>
          <p:cNvPr id="67" name="Rectangle: Rounded Corners 66">
            <a:extLst>
              <a:ext uri="{FF2B5EF4-FFF2-40B4-BE49-F238E27FC236}">
                <a16:creationId xmlns:a16="http://schemas.microsoft.com/office/drawing/2014/main" id="{EF7C0BF1-1466-4BCF-947E-14DA6504ADD3}"/>
              </a:ext>
            </a:extLst>
          </p:cNvPr>
          <p:cNvSpPr/>
          <p:nvPr/>
        </p:nvSpPr>
        <p:spPr>
          <a:xfrm>
            <a:off x="8607336" y="1511547"/>
            <a:ext cx="1211190" cy="481612"/>
          </a:xfrm>
          <a:prstGeom prst="round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rPr>
              <a:t>Sample text</a:t>
            </a:r>
          </a:p>
        </p:txBody>
      </p:sp>
      <p:sp>
        <p:nvSpPr>
          <p:cNvPr id="13" name="Rectangle: Rounded Corners 12">
            <a:extLst>
              <a:ext uri="{FF2B5EF4-FFF2-40B4-BE49-F238E27FC236}">
                <a16:creationId xmlns:a16="http://schemas.microsoft.com/office/drawing/2014/main" id="{137EB97D-48E6-4DA8-A921-05042C4B05D5}"/>
              </a:ext>
            </a:extLst>
          </p:cNvPr>
          <p:cNvSpPr/>
          <p:nvPr/>
        </p:nvSpPr>
        <p:spPr>
          <a:xfrm>
            <a:off x="2373474" y="5919311"/>
            <a:ext cx="1211190" cy="481612"/>
          </a:xfrm>
          <a:prstGeom prst="roundRect">
            <a:avLst/>
          </a:prstGeom>
          <a:solidFill>
            <a:srgbClr val="93B8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entury Gothic" panose="020B0502020202020204" pitchFamily="34" charset="0"/>
              </a:rPr>
              <a:t>Sample text</a:t>
            </a:r>
          </a:p>
        </p:txBody>
      </p:sp>
      <p:sp>
        <p:nvSpPr>
          <p:cNvPr id="24" name="Rectangle: Rounded Corners 23">
            <a:extLst>
              <a:ext uri="{FF2B5EF4-FFF2-40B4-BE49-F238E27FC236}">
                <a16:creationId xmlns:a16="http://schemas.microsoft.com/office/drawing/2014/main" id="{39967523-9468-4269-A870-56498B402B45}"/>
              </a:ext>
            </a:extLst>
          </p:cNvPr>
          <p:cNvSpPr/>
          <p:nvPr/>
        </p:nvSpPr>
        <p:spPr>
          <a:xfrm>
            <a:off x="3931939" y="5184682"/>
            <a:ext cx="1211190" cy="481612"/>
          </a:xfrm>
          <a:prstGeom prst="roundRect">
            <a:avLst/>
          </a:prstGeom>
          <a:solidFill>
            <a:srgbClr val="8DB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entury Gothic" panose="020B0502020202020204" pitchFamily="34" charset="0"/>
              </a:rPr>
              <a:t>Sample text</a:t>
            </a:r>
          </a:p>
        </p:txBody>
      </p:sp>
      <p:sp>
        <p:nvSpPr>
          <p:cNvPr id="33" name="Rectangle: Rounded Corners 32">
            <a:extLst>
              <a:ext uri="{FF2B5EF4-FFF2-40B4-BE49-F238E27FC236}">
                <a16:creationId xmlns:a16="http://schemas.microsoft.com/office/drawing/2014/main" id="{BC4D6BF0-1196-4F2D-8220-CA2D8070E37F}"/>
              </a:ext>
            </a:extLst>
          </p:cNvPr>
          <p:cNvSpPr/>
          <p:nvPr/>
        </p:nvSpPr>
        <p:spPr>
          <a:xfrm>
            <a:off x="5490404" y="4450055"/>
            <a:ext cx="1211190" cy="481612"/>
          </a:xfrm>
          <a:prstGeom prst="roundRect">
            <a:avLst/>
          </a:prstGeom>
          <a:solidFill>
            <a:srgbClr val="81AB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entury Gothic" panose="020B0502020202020204" pitchFamily="34" charset="0"/>
              </a:rPr>
              <a:t>Sample text</a:t>
            </a:r>
          </a:p>
        </p:txBody>
      </p:sp>
      <p:sp>
        <p:nvSpPr>
          <p:cNvPr id="42" name="Rectangle: Rounded Corners 41">
            <a:extLst>
              <a:ext uri="{FF2B5EF4-FFF2-40B4-BE49-F238E27FC236}">
                <a16:creationId xmlns:a16="http://schemas.microsoft.com/office/drawing/2014/main" id="{43F3E5CC-79AC-4F35-96C2-552FC75B6F70}"/>
              </a:ext>
            </a:extLst>
          </p:cNvPr>
          <p:cNvSpPr/>
          <p:nvPr/>
        </p:nvSpPr>
        <p:spPr>
          <a:xfrm>
            <a:off x="7048870" y="3715428"/>
            <a:ext cx="1211190" cy="481612"/>
          </a:xfrm>
          <a:prstGeom prst="roundRect">
            <a:avLst/>
          </a:prstGeom>
          <a:solidFill>
            <a:srgbClr val="6C9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entury Gothic" panose="020B0502020202020204" pitchFamily="34" charset="0"/>
              </a:rPr>
              <a:t>Sample text</a:t>
            </a:r>
          </a:p>
        </p:txBody>
      </p:sp>
      <p:sp>
        <p:nvSpPr>
          <p:cNvPr id="51" name="Rectangle: Rounded Corners 50">
            <a:extLst>
              <a:ext uri="{FF2B5EF4-FFF2-40B4-BE49-F238E27FC236}">
                <a16:creationId xmlns:a16="http://schemas.microsoft.com/office/drawing/2014/main" id="{322B7A4E-476B-4230-8480-32FDA93C80A8}"/>
              </a:ext>
            </a:extLst>
          </p:cNvPr>
          <p:cNvSpPr/>
          <p:nvPr/>
        </p:nvSpPr>
        <p:spPr>
          <a:xfrm>
            <a:off x="8607336" y="2980801"/>
            <a:ext cx="1211190" cy="481612"/>
          </a:xfrm>
          <a:prstGeom prst="roundRect">
            <a:avLst/>
          </a:prstGeom>
          <a:solidFill>
            <a:srgbClr val="578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entury Gothic" panose="020B0502020202020204" pitchFamily="34" charset="0"/>
              </a:rPr>
              <a:t>Sample text</a:t>
            </a:r>
          </a:p>
        </p:txBody>
      </p:sp>
      <p:sp>
        <p:nvSpPr>
          <p:cNvPr id="60" name="Rectangle: Rounded Corners 59">
            <a:extLst>
              <a:ext uri="{FF2B5EF4-FFF2-40B4-BE49-F238E27FC236}">
                <a16:creationId xmlns:a16="http://schemas.microsoft.com/office/drawing/2014/main" id="{3C45DB01-69B0-414B-AEAD-38D5ACD1C7F2}"/>
              </a:ext>
            </a:extLst>
          </p:cNvPr>
          <p:cNvSpPr/>
          <p:nvPr/>
        </p:nvSpPr>
        <p:spPr>
          <a:xfrm>
            <a:off x="10165802" y="2246174"/>
            <a:ext cx="1211190" cy="481612"/>
          </a:xfrm>
          <a:prstGeom prst="roundRect">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entury Gothic" panose="020B0502020202020204" pitchFamily="34" charset="0"/>
              </a:rPr>
              <a:t>Sample text</a:t>
            </a:r>
          </a:p>
        </p:txBody>
      </p:sp>
      <p:sp>
        <p:nvSpPr>
          <p:cNvPr id="68" name="Rectangle: Rounded Corners 67">
            <a:extLst>
              <a:ext uri="{FF2B5EF4-FFF2-40B4-BE49-F238E27FC236}">
                <a16:creationId xmlns:a16="http://schemas.microsoft.com/office/drawing/2014/main" id="{8EDB5777-B06C-42CB-8EA9-A784AA296766}"/>
              </a:ext>
            </a:extLst>
          </p:cNvPr>
          <p:cNvSpPr/>
          <p:nvPr/>
        </p:nvSpPr>
        <p:spPr>
          <a:xfrm>
            <a:off x="10165802" y="1511547"/>
            <a:ext cx="1211190" cy="481612"/>
          </a:xfrm>
          <a:prstGeom prst="roundRect">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entury Gothic" panose="020B0502020202020204" pitchFamily="34" charset="0"/>
              </a:rPr>
              <a:t>Sample text</a:t>
            </a:r>
          </a:p>
        </p:txBody>
      </p:sp>
      <p:grpSp>
        <p:nvGrpSpPr>
          <p:cNvPr id="2" name="Group 1">
            <a:extLst>
              <a:ext uri="{FF2B5EF4-FFF2-40B4-BE49-F238E27FC236}">
                <a16:creationId xmlns:a16="http://schemas.microsoft.com/office/drawing/2014/main" id="{51C6FC5B-0923-4F15-9E19-3FB30CE36CB5}"/>
              </a:ext>
            </a:extLst>
          </p:cNvPr>
          <p:cNvGrpSpPr/>
          <p:nvPr/>
        </p:nvGrpSpPr>
        <p:grpSpPr>
          <a:xfrm>
            <a:off x="2026199" y="4690861"/>
            <a:ext cx="347275" cy="1469256"/>
            <a:chOff x="2026199" y="4690861"/>
            <a:chExt cx="347275" cy="1469256"/>
          </a:xfrm>
        </p:grpSpPr>
        <p:cxnSp>
          <p:nvCxnSpPr>
            <p:cNvPr id="85" name="Connector: Curved 84">
              <a:extLst>
                <a:ext uri="{FF2B5EF4-FFF2-40B4-BE49-F238E27FC236}">
                  <a16:creationId xmlns:a16="http://schemas.microsoft.com/office/drawing/2014/main" id="{C1028166-4329-4123-AB8F-8C843366295A}"/>
                </a:ext>
              </a:extLst>
            </p:cNvPr>
            <p:cNvCxnSpPr>
              <a:stCxn id="22" idx="3"/>
              <a:endCxn id="31" idx="1"/>
            </p:cNvCxnSpPr>
            <p:nvPr/>
          </p:nvCxnSpPr>
          <p:spPr>
            <a:xfrm flipV="1">
              <a:off x="2026199" y="4690861"/>
              <a:ext cx="347275" cy="734627"/>
            </a:xfrm>
            <a:prstGeom prst="curvedConnector3">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Connector: Curved 86">
              <a:extLst>
                <a:ext uri="{FF2B5EF4-FFF2-40B4-BE49-F238E27FC236}">
                  <a16:creationId xmlns:a16="http://schemas.microsoft.com/office/drawing/2014/main" id="{657FD82D-8E7F-48FE-9D0A-BF32F2C4B898}"/>
                </a:ext>
              </a:extLst>
            </p:cNvPr>
            <p:cNvCxnSpPr>
              <a:cxnSpLocks/>
              <a:stCxn id="22" idx="3"/>
              <a:endCxn id="13" idx="1"/>
            </p:cNvCxnSpPr>
            <p:nvPr/>
          </p:nvCxnSpPr>
          <p:spPr>
            <a:xfrm>
              <a:off x="2026199" y="5425488"/>
              <a:ext cx="347275" cy="734629"/>
            </a:xfrm>
            <a:prstGeom prst="curvedConnector3">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9D92135F-E579-4C8F-9CEC-130CA07668A8}"/>
                </a:ext>
              </a:extLst>
            </p:cNvPr>
            <p:cNvCxnSpPr>
              <a:cxnSpLocks/>
              <a:stCxn id="22" idx="3"/>
              <a:endCxn id="23" idx="1"/>
            </p:cNvCxnSpPr>
            <p:nvPr/>
          </p:nvCxnSpPr>
          <p:spPr>
            <a:xfrm>
              <a:off x="2026199" y="5425488"/>
              <a:ext cx="347275" cy="0"/>
            </a:xfrm>
            <a:prstGeom prst="line">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 name="Group 3">
            <a:extLst>
              <a:ext uri="{FF2B5EF4-FFF2-40B4-BE49-F238E27FC236}">
                <a16:creationId xmlns:a16="http://schemas.microsoft.com/office/drawing/2014/main" id="{47004BC2-C19A-423E-9792-AE72603B0A46}"/>
              </a:ext>
            </a:extLst>
          </p:cNvPr>
          <p:cNvGrpSpPr/>
          <p:nvPr/>
        </p:nvGrpSpPr>
        <p:grpSpPr>
          <a:xfrm>
            <a:off x="3584664" y="3956234"/>
            <a:ext cx="347275" cy="1469254"/>
            <a:chOff x="3584664" y="3956234"/>
            <a:chExt cx="347275" cy="1469254"/>
          </a:xfrm>
        </p:grpSpPr>
        <p:cxnSp>
          <p:nvCxnSpPr>
            <p:cNvPr id="90" name="Connector: Curved 89">
              <a:extLst>
                <a:ext uri="{FF2B5EF4-FFF2-40B4-BE49-F238E27FC236}">
                  <a16:creationId xmlns:a16="http://schemas.microsoft.com/office/drawing/2014/main" id="{86D7B632-58AA-4149-AA92-F9CEC67F87D4}"/>
                </a:ext>
              </a:extLst>
            </p:cNvPr>
            <p:cNvCxnSpPr>
              <a:cxnSpLocks/>
              <a:stCxn id="31" idx="3"/>
              <a:endCxn id="40" idx="1"/>
            </p:cNvCxnSpPr>
            <p:nvPr/>
          </p:nvCxnSpPr>
          <p:spPr>
            <a:xfrm flipV="1">
              <a:off x="3584664" y="3956234"/>
              <a:ext cx="347275" cy="734627"/>
            </a:xfrm>
            <a:prstGeom prst="curvedConnector3">
              <a:avLst>
                <a:gd name="adj1" fmla="val 50000"/>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Connector: Curved 93">
              <a:extLst>
                <a:ext uri="{FF2B5EF4-FFF2-40B4-BE49-F238E27FC236}">
                  <a16:creationId xmlns:a16="http://schemas.microsoft.com/office/drawing/2014/main" id="{BFA05253-C66A-477E-88C2-A8A4FF42038E}"/>
                </a:ext>
              </a:extLst>
            </p:cNvPr>
            <p:cNvCxnSpPr>
              <a:cxnSpLocks/>
              <a:stCxn id="31" idx="3"/>
              <a:endCxn id="24" idx="1"/>
            </p:cNvCxnSpPr>
            <p:nvPr/>
          </p:nvCxnSpPr>
          <p:spPr>
            <a:xfrm>
              <a:off x="3584664" y="4690861"/>
              <a:ext cx="347275" cy="734627"/>
            </a:xfrm>
            <a:prstGeom prst="curvedConnector3">
              <a:avLst>
                <a:gd name="adj1" fmla="val 50000"/>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BC6DADF9-B13C-4D70-886B-03328485BB96}"/>
                </a:ext>
              </a:extLst>
            </p:cNvPr>
            <p:cNvCxnSpPr>
              <a:cxnSpLocks/>
              <a:stCxn id="31" idx="3"/>
              <a:endCxn id="32" idx="1"/>
            </p:cNvCxnSpPr>
            <p:nvPr/>
          </p:nvCxnSpPr>
          <p:spPr>
            <a:xfrm>
              <a:off x="3584664" y="4690861"/>
              <a:ext cx="347275" cy="0"/>
            </a:xfrm>
            <a:prstGeom prst="line">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a:extLst>
              <a:ext uri="{FF2B5EF4-FFF2-40B4-BE49-F238E27FC236}">
                <a16:creationId xmlns:a16="http://schemas.microsoft.com/office/drawing/2014/main" id="{7632242C-E6C4-4E76-97BB-7E086181293D}"/>
              </a:ext>
            </a:extLst>
          </p:cNvPr>
          <p:cNvGrpSpPr/>
          <p:nvPr/>
        </p:nvGrpSpPr>
        <p:grpSpPr>
          <a:xfrm>
            <a:off x="5143129" y="3221607"/>
            <a:ext cx="347275" cy="1469254"/>
            <a:chOff x="5143129" y="3221607"/>
            <a:chExt cx="347275" cy="1469254"/>
          </a:xfrm>
        </p:grpSpPr>
        <p:cxnSp>
          <p:nvCxnSpPr>
            <p:cNvPr id="97" name="Connector: Curved 96">
              <a:extLst>
                <a:ext uri="{FF2B5EF4-FFF2-40B4-BE49-F238E27FC236}">
                  <a16:creationId xmlns:a16="http://schemas.microsoft.com/office/drawing/2014/main" id="{55B9B994-0911-4E08-838D-11F44D7233FE}"/>
                </a:ext>
              </a:extLst>
            </p:cNvPr>
            <p:cNvCxnSpPr>
              <a:cxnSpLocks/>
              <a:stCxn id="40" idx="3"/>
              <a:endCxn id="33" idx="1"/>
            </p:cNvCxnSpPr>
            <p:nvPr/>
          </p:nvCxnSpPr>
          <p:spPr>
            <a:xfrm>
              <a:off x="5143129" y="3956234"/>
              <a:ext cx="347275" cy="734627"/>
            </a:xfrm>
            <a:prstGeom prst="curvedConnector3">
              <a:avLst>
                <a:gd name="adj1" fmla="val 50000"/>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Connector: Curved 99">
              <a:extLst>
                <a:ext uri="{FF2B5EF4-FFF2-40B4-BE49-F238E27FC236}">
                  <a16:creationId xmlns:a16="http://schemas.microsoft.com/office/drawing/2014/main" id="{425C32C8-47CE-40E3-8CE9-CE73DC328A96}"/>
                </a:ext>
              </a:extLst>
            </p:cNvPr>
            <p:cNvCxnSpPr>
              <a:cxnSpLocks/>
              <a:stCxn id="40" idx="3"/>
              <a:endCxn id="49" idx="1"/>
            </p:cNvCxnSpPr>
            <p:nvPr/>
          </p:nvCxnSpPr>
          <p:spPr>
            <a:xfrm flipV="1">
              <a:off x="5143129" y="3221607"/>
              <a:ext cx="347275" cy="734627"/>
            </a:xfrm>
            <a:prstGeom prst="curvedConnector3">
              <a:avLst>
                <a:gd name="adj1" fmla="val 50000"/>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Connector 123">
              <a:extLst>
                <a:ext uri="{FF2B5EF4-FFF2-40B4-BE49-F238E27FC236}">
                  <a16:creationId xmlns:a16="http://schemas.microsoft.com/office/drawing/2014/main" id="{CD7933FD-3E6B-44B4-A4F7-B6E85005A9E8}"/>
                </a:ext>
              </a:extLst>
            </p:cNvPr>
            <p:cNvCxnSpPr>
              <a:cxnSpLocks/>
              <a:stCxn id="40" idx="3"/>
              <a:endCxn id="41" idx="1"/>
            </p:cNvCxnSpPr>
            <p:nvPr/>
          </p:nvCxnSpPr>
          <p:spPr>
            <a:xfrm>
              <a:off x="5143129" y="3956234"/>
              <a:ext cx="347275" cy="0"/>
            </a:xfrm>
            <a:prstGeom prst="line">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Group 11">
            <a:extLst>
              <a:ext uri="{FF2B5EF4-FFF2-40B4-BE49-F238E27FC236}">
                <a16:creationId xmlns:a16="http://schemas.microsoft.com/office/drawing/2014/main" id="{0C9D16F1-EBE0-4FB0-BB74-4EE2984E4EAC}"/>
              </a:ext>
            </a:extLst>
          </p:cNvPr>
          <p:cNvGrpSpPr/>
          <p:nvPr/>
        </p:nvGrpSpPr>
        <p:grpSpPr>
          <a:xfrm>
            <a:off x="6701594" y="2486980"/>
            <a:ext cx="347276" cy="1469254"/>
            <a:chOff x="6701594" y="2486980"/>
            <a:chExt cx="347276" cy="1469254"/>
          </a:xfrm>
        </p:grpSpPr>
        <p:cxnSp>
          <p:nvCxnSpPr>
            <p:cNvPr id="103" name="Connector: Curved 102">
              <a:extLst>
                <a:ext uri="{FF2B5EF4-FFF2-40B4-BE49-F238E27FC236}">
                  <a16:creationId xmlns:a16="http://schemas.microsoft.com/office/drawing/2014/main" id="{8ACF07F6-571F-4816-8F5F-952687394C7B}"/>
                </a:ext>
              </a:extLst>
            </p:cNvPr>
            <p:cNvCxnSpPr>
              <a:cxnSpLocks/>
              <a:stCxn id="49" idx="3"/>
              <a:endCxn id="58" idx="1"/>
            </p:cNvCxnSpPr>
            <p:nvPr/>
          </p:nvCxnSpPr>
          <p:spPr>
            <a:xfrm flipV="1">
              <a:off x="6701594" y="2486980"/>
              <a:ext cx="347276" cy="734627"/>
            </a:xfrm>
            <a:prstGeom prst="curvedConnector3">
              <a:avLst>
                <a:gd name="adj1" fmla="val 50000"/>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Connector: Curved 105">
              <a:extLst>
                <a:ext uri="{FF2B5EF4-FFF2-40B4-BE49-F238E27FC236}">
                  <a16:creationId xmlns:a16="http://schemas.microsoft.com/office/drawing/2014/main" id="{6B203412-E931-4D94-B0A3-5DB21F29E101}"/>
                </a:ext>
              </a:extLst>
            </p:cNvPr>
            <p:cNvCxnSpPr>
              <a:cxnSpLocks/>
              <a:stCxn id="49" idx="3"/>
              <a:endCxn id="42" idx="1"/>
            </p:cNvCxnSpPr>
            <p:nvPr/>
          </p:nvCxnSpPr>
          <p:spPr>
            <a:xfrm>
              <a:off x="6701594" y="3221607"/>
              <a:ext cx="347276" cy="734627"/>
            </a:xfrm>
            <a:prstGeom prst="curvedConnector3">
              <a:avLst>
                <a:gd name="adj1" fmla="val 50000"/>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Connector 126">
              <a:extLst>
                <a:ext uri="{FF2B5EF4-FFF2-40B4-BE49-F238E27FC236}">
                  <a16:creationId xmlns:a16="http://schemas.microsoft.com/office/drawing/2014/main" id="{65B99DCC-955B-4409-B232-83CB14ACED2C}"/>
                </a:ext>
              </a:extLst>
            </p:cNvPr>
            <p:cNvCxnSpPr>
              <a:cxnSpLocks/>
              <a:stCxn id="49" idx="3"/>
              <a:endCxn id="50" idx="1"/>
            </p:cNvCxnSpPr>
            <p:nvPr/>
          </p:nvCxnSpPr>
          <p:spPr>
            <a:xfrm>
              <a:off x="6701594" y="3221607"/>
              <a:ext cx="347276" cy="0"/>
            </a:xfrm>
            <a:prstGeom prst="line">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Group 13">
            <a:extLst>
              <a:ext uri="{FF2B5EF4-FFF2-40B4-BE49-F238E27FC236}">
                <a16:creationId xmlns:a16="http://schemas.microsoft.com/office/drawing/2014/main" id="{53571A4B-F1B9-41AE-8B27-2C8D4F1C087F}"/>
              </a:ext>
            </a:extLst>
          </p:cNvPr>
          <p:cNvGrpSpPr/>
          <p:nvPr/>
        </p:nvGrpSpPr>
        <p:grpSpPr>
          <a:xfrm>
            <a:off x="8260060" y="1752353"/>
            <a:ext cx="347276" cy="1469254"/>
            <a:chOff x="8260060" y="1752353"/>
            <a:chExt cx="347276" cy="1469254"/>
          </a:xfrm>
        </p:grpSpPr>
        <p:cxnSp>
          <p:nvCxnSpPr>
            <p:cNvPr id="109" name="Connector: Curved 108">
              <a:extLst>
                <a:ext uri="{FF2B5EF4-FFF2-40B4-BE49-F238E27FC236}">
                  <a16:creationId xmlns:a16="http://schemas.microsoft.com/office/drawing/2014/main" id="{27459A5E-E934-4482-98CF-A98DA670838D}"/>
                </a:ext>
              </a:extLst>
            </p:cNvPr>
            <p:cNvCxnSpPr>
              <a:cxnSpLocks/>
              <a:stCxn id="58" idx="3"/>
              <a:endCxn id="67" idx="1"/>
            </p:cNvCxnSpPr>
            <p:nvPr/>
          </p:nvCxnSpPr>
          <p:spPr>
            <a:xfrm flipV="1">
              <a:off x="8260060" y="1752353"/>
              <a:ext cx="347276" cy="734627"/>
            </a:xfrm>
            <a:prstGeom prst="curvedConnector3">
              <a:avLst>
                <a:gd name="adj1" fmla="val 50000"/>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Connector: Curved 111">
              <a:extLst>
                <a:ext uri="{FF2B5EF4-FFF2-40B4-BE49-F238E27FC236}">
                  <a16:creationId xmlns:a16="http://schemas.microsoft.com/office/drawing/2014/main" id="{00A4A799-7575-417F-B21C-394CC919B146}"/>
                </a:ext>
              </a:extLst>
            </p:cNvPr>
            <p:cNvCxnSpPr>
              <a:cxnSpLocks/>
              <a:stCxn id="58" idx="3"/>
              <a:endCxn id="51" idx="1"/>
            </p:cNvCxnSpPr>
            <p:nvPr/>
          </p:nvCxnSpPr>
          <p:spPr>
            <a:xfrm>
              <a:off x="8260060" y="2486980"/>
              <a:ext cx="347276" cy="734627"/>
            </a:xfrm>
            <a:prstGeom prst="curvedConnector3">
              <a:avLst>
                <a:gd name="adj1" fmla="val 50000"/>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a:extLst>
                <a:ext uri="{FF2B5EF4-FFF2-40B4-BE49-F238E27FC236}">
                  <a16:creationId xmlns:a16="http://schemas.microsoft.com/office/drawing/2014/main" id="{F78B2465-31DC-4D77-B736-F7196CD1D52B}"/>
                </a:ext>
              </a:extLst>
            </p:cNvPr>
            <p:cNvCxnSpPr>
              <a:cxnSpLocks/>
              <a:stCxn id="58" idx="3"/>
              <a:endCxn id="59" idx="1"/>
            </p:cNvCxnSpPr>
            <p:nvPr/>
          </p:nvCxnSpPr>
          <p:spPr>
            <a:xfrm>
              <a:off x="8260060" y="2486980"/>
              <a:ext cx="347276" cy="0"/>
            </a:xfrm>
            <a:prstGeom prst="line">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Group 14">
            <a:extLst>
              <a:ext uri="{FF2B5EF4-FFF2-40B4-BE49-F238E27FC236}">
                <a16:creationId xmlns:a16="http://schemas.microsoft.com/office/drawing/2014/main" id="{26318DEB-6B97-46F5-B83D-B8B480E3FFBE}"/>
              </a:ext>
            </a:extLst>
          </p:cNvPr>
          <p:cNvGrpSpPr/>
          <p:nvPr/>
        </p:nvGrpSpPr>
        <p:grpSpPr>
          <a:xfrm>
            <a:off x="9818526" y="1752353"/>
            <a:ext cx="347276" cy="734627"/>
            <a:chOff x="9818526" y="1752353"/>
            <a:chExt cx="347276" cy="734627"/>
          </a:xfrm>
        </p:grpSpPr>
        <p:cxnSp>
          <p:nvCxnSpPr>
            <p:cNvPr id="115" name="Connector: Curved 114">
              <a:extLst>
                <a:ext uri="{FF2B5EF4-FFF2-40B4-BE49-F238E27FC236}">
                  <a16:creationId xmlns:a16="http://schemas.microsoft.com/office/drawing/2014/main" id="{160F3FC8-EB8B-4413-B9CF-DA7D6457E8BA}"/>
                </a:ext>
              </a:extLst>
            </p:cNvPr>
            <p:cNvCxnSpPr>
              <a:cxnSpLocks/>
              <a:stCxn id="67" idx="3"/>
              <a:endCxn id="60" idx="1"/>
            </p:cNvCxnSpPr>
            <p:nvPr/>
          </p:nvCxnSpPr>
          <p:spPr>
            <a:xfrm>
              <a:off x="9818526" y="1752353"/>
              <a:ext cx="347276" cy="734627"/>
            </a:xfrm>
            <a:prstGeom prst="curvedConnector3">
              <a:avLst>
                <a:gd name="adj1" fmla="val 50000"/>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a:extLst>
                <a:ext uri="{FF2B5EF4-FFF2-40B4-BE49-F238E27FC236}">
                  <a16:creationId xmlns:a16="http://schemas.microsoft.com/office/drawing/2014/main" id="{1C572031-0AC1-44DD-A7A8-6A29BC748B1E}"/>
                </a:ext>
              </a:extLst>
            </p:cNvPr>
            <p:cNvCxnSpPr>
              <a:cxnSpLocks/>
              <a:stCxn id="67" idx="3"/>
              <a:endCxn id="68" idx="1"/>
            </p:cNvCxnSpPr>
            <p:nvPr/>
          </p:nvCxnSpPr>
          <p:spPr>
            <a:xfrm>
              <a:off x="9818526" y="1752353"/>
              <a:ext cx="347276" cy="0"/>
            </a:xfrm>
            <a:prstGeom prst="line">
              <a:avLst/>
            </a:prstGeom>
            <a:solidFill>
              <a:schemeClr val="bg1">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8" name="Group 137">
            <a:extLst>
              <a:ext uri="{FF2B5EF4-FFF2-40B4-BE49-F238E27FC236}">
                <a16:creationId xmlns:a16="http://schemas.microsoft.com/office/drawing/2014/main" id="{39FF222E-372B-408F-9E9A-5D5723210823}"/>
              </a:ext>
            </a:extLst>
          </p:cNvPr>
          <p:cNvGrpSpPr/>
          <p:nvPr/>
        </p:nvGrpSpPr>
        <p:grpSpPr>
          <a:xfrm>
            <a:off x="433387" y="1461809"/>
            <a:ext cx="581026" cy="581088"/>
            <a:chOff x="3777700" y="3071762"/>
            <a:chExt cx="1508583" cy="1508743"/>
          </a:xfrm>
        </p:grpSpPr>
        <p:sp>
          <p:nvSpPr>
            <p:cNvPr id="140" name="Group">
              <a:extLst>
                <a:ext uri="{FF2B5EF4-FFF2-40B4-BE49-F238E27FC236}">
                  <a16:creationId xmlns:a16="http://schemas.microsoft.com/office/drawing/2014/main" id="{54344D17-51C9-4CBC-9411-6988092220C8}"/>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41" name="Group 15">
              <a:extLst>
                <a:ext uri="{FF2B5EF4-FFF2-40B4-BE49-F238E27FC236}">
                  <a16:creationId xmlns:a16="http://schemas.microsoft.com/office/drawing/2014/main" id="{CEDAE7A6-5808-4871-AECA-BDE3E42BAC9E}"/>
                </a:ext>
              </a:extLst>
            </p:cNvPr>
            <p:cNvGrpSpPr/>
            <p:nvPr/>
          </p:nvGrpSpPr>
          <p:grpSpPr>
            <a:xfrm rot="11920966">
              <a:off x="3848735" y="3133528"/>
              <a:ext cx="1362945" cy="1362947"/>
              <a:chOff x="79557" y="79556"/>
              <a:chExt cx="1362942" cy="1362944"/>
            </a:xfrm>
          </p:grpSpPr>
          <p:sp>
            <p:nvSpPr>
              <p:cNvPr id="142" name="Овал 1">
                <a:extLst>
                  <a:ext uri="{FF2B5EF4-FFF2-40B4-BE49-F238E27FC236}">
                    <a16:creationId xmlns:a16="http://schemas.microsoft.com/office/drawing/2014/main" id="{8FD55C38-EC3A-4EA2-A49E-F0B6EA922A16}"/>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143" name="Полилиния 51">
                <a:extLst>
                  <a:ext uri="{FF2B5EF4-FFF2-40B4-BE49-F238E27FC236}">
                    <a16:creationId xmlns:a16="http://schemas.microsoft.com/office/drawing/2014/main" id="{5D712634-BF40-4918-8A33-6BA90B803962}"/>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139" name="TextBox 138">
            <a:extLst>
              <a:ext uri="{FF2B5EF4-FFF2-40B4-BE49-F238E27FC236}">
                <a16:creationId xmlns:a16="http://schemas.microsoft.com/office/drawing/2014/main" id="{0C2D333A-F1E2-4839-801D-F66FE86CA89B}"/>
              </a:ext>
            </a:extLst>
          </p:cNvPr>
          <p:cNvSpPr txBox="1"/>
          <p:nvPr/>
        </p:nvSpPr>
        <p:spPr>
          <a:xfrm>
            <a:off x="519563" y="1504207"/>
            <a:ext cx="394093" cy="481712"/>
          </a:xfrm>
          <a:prstGeom prst="rect">
            <a:avLst/>
          </a:prstGeom>
          <a:noFill/>
        </p:spPr>
        <p:txBody>
          <a:bodyPr wrap="none" rtlCol="0" anchor="ctr" anchorCtr="0">
            <a:spAutoFit/>
          </a:bodyPr>
          <a:lstStyle/>
          <a:p>
            <a:pPr algn="ctr"/>
            <a:r>
              <a:rPr lang="en-US" sz="2000" dirty="0">
                <a:solidFill>
                  <a:schemeClr val="bg2"/>
                </a:solidFill>
                <a:latin typeface="Century Gothic" panose="020B0502020202020204" pitchFamily="34" charset="0"/>
              </a:rPr>
              <a:t>1</a:t>
            </a:r>
          </a:p>
        </p:txBody>
      </p:sp>
      <p:grpSp>
        <p:nvGrpSpPr>
          <p:cNvPr id="152" name="Group 151">
            <a:extLst>
              <a:ext uri="{FF2B5EF4-FFF2-40B4-BE49-F238E27FC236}">
                <a16:creationId xmlns:a16="http://schemas.microsoft.com/office/drawing/2014/main" id="{9082178B-5A3D-44FF-B072-D49CE41E860C}"/>
              </a:ext>
            </a:extLst>
          </p:cNvPr>
          <p:cNvGrpSpPr/>
          <p:nvPr/>
        </p:nvGrpSpPr>
        <p:grpSpPr>
          <a:xfrm>
            <a:off x="433387" y="2196436"/>
            <a:ext cx="581026" cy="581088"/>
            <a:chOff x="3777700" y="3071762"/>
            <a:chExt cx="1508583" cy="1508743"/>
          </a:xfrm>
        </p:grpSpPr>
        <p:sp>
          <p:nvSpPr>
            <p:cNvPr id="154" name="Group">
              <a:extLst>
                <a:ext uri="{FF2B5EF4-FFF2-40B4-BE49-F238E27FC236}">
                  <a16:creationId xmlns:a16="http://schemas.microsoft.com/office/drawing/2014/main" id="{D5C8A6E7-ED9B-422C-A817-05C0AF055CE3}"/>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55" name="Group 15">
              <a:extLst>
                <a:ext uri="{FF2B5EF4-FFF2-40B4-BE49-F238E27FC236}">
                  <a16:creationId xmlns:a16="http://schemas.microsoft.com/office/drawing/2014/main" id="{20E36E75-5F76-4D12-B260-46DCBE6C791E}"/>
                </a:ext>
              </a:extLst>
            </p:cNvPr>
            <p:cNvGrpSpPr/>
            <p:nvPr/>
          </p:nvGrpSpPr>
          <p:grpSpPr>
            <a:xfrm rot="11920966">
              <a:off x="3848735" y="3133528"/>
              <a:ext cx="1362945" cy="1362947"/>
              <a:chOff x="79557" y="79556"/>
              <a:chExt cx="1362942" cy="1362944"/>
            </a:xfrm>
          </p:grpSpPr>
          <p:sp>
            <p:nvSpPr>
              <p:cNvPr id="156" name="Овал 1">
                <a:extLst>
                  <a:ext uri="{FF2B5EF4-FFF2-40B4-BE49-F238E27FC236}">
                    <a16:creationId xmlns:a16="http://schemas.microsoft.com/office/drawing/2014/main" id="{47B6AA56-5C9B-4CF1-9DEE-B69A61F7AF94}"/>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157" name="Полилиния 51">
                <a:extLst>
                  <a:ext uri="{FF2B5EF4-FFF2-40B4-BE49-F238E27FC236}">
                    <a16:creationId xmlns:a16="http://schemas.microsoft.com/office/drawing/2014/main" id="{5A9A8A2E-AB72-4782-8D7C-28F4614D21A7}"/>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153" name="TextBox 152">
            <a:extLst>
              <a:ext uri="{FF2B5EF4-FFF2-40B4-BE49-F238E27FC236}">
                <a16:creationId xmlns:a16="http://schemas.microsoft.com/office/drawing/2014/main" id="{6CBA55BD-41E2-4502-BBC3-CA3FD4908C6D}"/>
              </a:ext>
            </a:extLst>
          </p:cNvPr>
          <p:cNvSpPr txBox="1"/>
          <p:nvPr/>
        </p:nvSpPr>
        <p:spPr>
          <a:xfrm>
            <a:off x="552942" y="2279635"/>
            <a:ext cx="327334" cy="400110"/>
          </a:xfrm>
          <a:prstGeom prst="rect">
            <a:avLst/>
          </a:prstGeom>
          <a:noFill/>
        </p:spPr>
        <p:txBody>
          <a:bodyPr wrap="none" rtlCol="0" anchor="ctr" anchorCtr="0">
            <a:spAutoFit/>
          </a:bodyPr>
          <a:lstStyle/>
          <a:p>
            <a:pPr algn="ctr"/>
            <a:r>
              <a:rPr lang="en-US" sz="2000" dirty="0">
                <a:solidFill>
                  <a:schemeClr val="bg2"/>
                </a:solidFill>
                <a:latin typeface="Century Gothic" panose="020B0502020202020204" pitchFamily="34" charset="0"/>
              </a:rPr>
              <a:t>2</a:t>
            </a:r>
          </a:p>
        </p:txBody>
      </p:sp>
      <p:grpSp>
        <p:nvGrpSpPr>
          <p:cNvPr id="159" name="Group 158">
            <a:extLst>
              <a:ext uri="{FF2B5EF4-FFF2-40B4-BE49-F238E27FC236}">
                <a16:creationId xmlns:a16="http://schemas.microsoft.com/office/drawing/2014/main" id="{3EDED7D9-3515-44D5-9F00-749CB16F1782}"/>
              </a:ext>
            </a:extLst>
          </p:cNvPr>
          <p:cNvGrpSpPr/>
          <p:nvPr/>
        </p:nvGrpSpPr>
        <p:grpSpPr>
          <a:xfrm>
            <a:off x="433387" y="2931063"/>
            <a:ext cx="581026" cy="581088"/>
            <a:chOff x="3777700" y="3071762"/>
            <a:chExt cx="1508583" cy="1508743"/>
          </a:xfrm>
        </p:grpSpPr>
        <p:sp>
          <p:nvSpPr>
            <p:cNvPr id="161" name="Group">
              <a:extLst>
                <a:ext uri="{FF2B5EF4-FFF2-40B4-BE49-F238E27FC236}">
                  <a16:creationId xmlns:a16="http://schemas.microsoft.com/office/drawing/2014/main" id="{895C18BA-E941-41EC-BE3E-0461054C6519}"/>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62" name="Group 15">
              <a:extLst>
                <a:ext uri="{FF2B5EF4-FFF2-40B4-BE49-F238E27FC236}">
                  <a16:creationId xmlns:a16="http://schemas.microsoft.com/office/drawing/2014/main" id="{7D3B01A7-503A-4540-8763-6E2CAB1E7B61}"/>
                </a:ext>
              </a:extLst>
            </p:cNvPr>
            <p:cNvGrpSpPr/>
            <p:nvPr/>
          </p:nvGrpSpPr>
          <p:grpSpPr>
            <a:xfrm rot="11920966">
              <a:off x="3848735" y="3133528"/>
              <a:ext cx="1362945" cy="1362947"/>
              <a:chOff x="79557" y="79556"/>
              <a:chExt cx="1362942" cy="1362944"/>
            </a:xfrm>
          </p:grpSpPr>
          <p:sp>
            <p:nvSpPr>
              <p:cNvPr id="163" name="Овал 1">
                <a:extLst>
                  <a:ext uri="{FF2B5EF4-FFF2-40B4-BE49-F238E27FC236}">
                    <a16:creationId xmlns:a16="http://schemas.microsoft.com/office/drawing/2014/main" id="{BF1282D0-CED9-4D77-88C0-83705A15280E}"/>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164" name="Полилиния 51">
                <a:extLst>
                  <a:ext uri="{FF2B5EF4-FFF2-40B4-BE49-F238E27FC236}">
                    <a16:creationId xmlns:a16="http://schemas.microsoft.com/office/drawing/2014/main" id="{8F5A05CD-4C34-465F-9857-612A97C5F8D1}"/>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160" name="TextBox 159">
            <a:extLst>
              <a:ext uri="{FF2B5EF4-FFF2-40B4-BE49-F238E27FC236}">
                <a16:creationId xmlns:a16="http://schemas.microsoft.com/office/drawing/2014/main" id="{3EDC21C0-3C80-4B57-B5B2-16484AB2ECA4}"/>
              </a:ext>
            </a:extLst>
          </p:cNvPr>
          <p:cNvSpPr txBox="1"/>
          <p:nvPr/>
        </p:nvSpPr>
        <p:spPr>
          <a:xfrm>
            <a:off x="552942" y="3014262"/>
            <a:ext cx="327334" cy="400110"/>
          </a:xfrm>
          <a:prstGeom prst="rect">
            <a:avLst/>
          </a:prstGeom>
          <a:noFill/>
        </p:spPr>
        <p:txBody>
          <a:bodyPr wrap="none" rtlCol="0" anchor="ctr" anchorCtr="0">
            <a:spAutoFit/>
          </a:bodyPr>
          <a:lstStyle/>
          <a:p>
            <a:pPr algn="ctr"/>
            <a:r>
              <a:rPr lang="en-US" sz="2000" dirty="0">
                <a:solidFill>
                  <a:schemeClr val="bg2"/>
                </a:solidFill>
                <a:latin typeface="Century Gothic" panose="020B0502020202020204" pitchFamily="34" charset="0"/>
              </a:rPr>
              <a:t>3</a:t>
            </a:r>
          </a:p>
        </p:txBody>
      </p:sp>
      <p:grpSp>
        <p:nvGrpSpPr>
          <p:cNvPr id="166" name="Group 165">
            <a:extLst>
              <a:ext uri="{FF2B5EF4-FFF2-40B4-BE49-F238E27FC236}">
                <a16:creationId xmlns:a16="http://schemas.microsoft.com/office/drawing/2014/main" id="{B3AB8BBA-4865-4D31-A920-AD2EE8893FF7}"/>
              </a:ext>
            </a:extLst>
          </p:cNvPr>
          <p:cNvGrpSpPr/>
          <p:nvPr/>
        </p:nvGrpSpPr>
        <p:grpSpPr>
          <a:xfrm>
            <a:off x="11177586" y="3662069"/>
            <a:ext cx="581026" cy="581088"/>
            <a:chOff x="3777700" y="3071762"/>
            <a:chExt cx="1508583" cy="1508743"/>
          </a:xfrm>
        </p:grpSpPr>
        <p:sp>
          <p:nvSpPr>
            <p:cNvPr id="168" name="Group">
              <a:extLst>
                <a:ext uri="{FF2B5EF4-FFF2-40B4-BE49-F238E27FC236}">
                  <a16:creationId xmlns:a16="http://schemas.microsoft.com/office/drawing/2014/main" id="{677EF56F-95E7-44DD-A4E9-22604FFF5CA0}"/>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69" name="Group 15">
              <a:extLst>
                <a:ext uri="{FF2B5EF4-FFF2-40B4-BE49-F238E27FC236}">
                  <a16:creationId xmlns:a16="http://schemas.microsoft.com/office/drawing/2014/main" id="{3BDCD069-A128-495A-9251-4D4407F229A9}"/>
                </a:ext>
              </a:extLst>
            </p:cNvPr>
            <p:cNvGrpSpPr/>
            <p:nvPr/>
          </p:nvGrpSpPr>
          <p:grpSpPr>
            <a:xfrm rot="11920966">
              <a:off x="3848734" y="3133527"/>
              <a:ext cx="1362945" cy="1362946"/>
              <a:chOff x="79557" y="79556"/>
              <a:chExt cx="1362942" cy="1362944"/>
            </a:xfrm>
          </p:grpSpPr>
          <p:sp>
            <p:nvSpPr>
              <p:cNvPr id="170" name="Овал 1">
                <a:extLst>
                  <a:ext uri="{FF2B5EF4-FFF2-40B4-BE49-F238E27FC236}">
                    <a16:creationId xmlns:a16="http://schemas.microsoft.com/office/drawing/2014/main" id="{9AE5CEBE-B937-484E-96BA-660A609F3163}"/>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171" name="Полилиния 51">
                <a:extLst>
                  <a:ext uri="{FF2B5EF4-FFF2-40B4-BE49-F238E27FC236}">
                    <a16:creationId xmlns:a16="http://schemas.microsoft.com/office/drawing/2014/main" id="{2EC7A912-D626-468D-BC22-64BBEA2B4101}"/>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167" name="TextBox 166">
            <a:extLst>
              <a:ext uri="{FF2B5EF4-FFF2-40B4-BE49-F238E27FC236}">
                <a16:creationId xmlns:a16="http://schemas.microsoft.com/office/drawing/2014/main" id="{9CD2253B-973F-4310-80A5-2FC5EECF8C7E}"/>
              </a:ext>
            </a:extLst>
          </p:cNvPr>
          <p:cNvSpPr txBox="1"/>
          <p:nvPr/>
        </p:nvSpPr>
        <p:spPr>
          <a:xfrm>
            <a:off x="11297139" y="3745268"/>
            <a:ext cx="327334" cy="400110"/>
          </a:xfrm>
          <a:prstGeom prst="rect">
            <a:avLst/>
          </a:prstGeom>
          <a:noFill/>
        </p:spPr>
        <p:txBody>
          <a:bodyPr wrap="none" rtlCol="0" anchor="ctr" anchorCtr="0">
            <a:spAutoFit/>
          </a:bodyPr>
          <a:lstStyle/>
          <a:p>
            <a:pPr algn="ctr"/>
            <a:r>
              <a:rPr lang="en-US" sz="2000" dirty="0">
                <a:solidFill>
                  <a:schemeClr val="bg2"/>
                </a:solidFill>
                <a:latin typeface="Century Gothic" panose="020B0502020202020204" pitchFamily="34" charset="0"/>
              </a:rPr>
              <a:t>4</a:t>
            </a:r>
          </a:p>
        </p:txBody>
      </p:sp>
      <p:grpSp>
        <p:nvGrpSpPr>
          <p:cNvPr id="173" name="Group 172">
            <a:extLst>
              <a:ext uri="{FF2B5EF4-FFF2-40B4-BE49-F238E27FC236}">
                <a16:creationId xmlns:a16="http://schemas.microsoft.com/office/drawing/2014/main" id="{91011FF2-4EE1-4FBA-A8FD-8B5FC4F26A01}"/>
              </a:ext>
            </a:extLst>
          </p:cNvPr>
          <p:cNvGrpSpPr/>
          <p:nvPr/>
        </p:nvGrpSpPr>
        <p:grpSpPr>
          <a:xfrm>
            <a:off x="11177587" y="4396696"/>
            <a:ext cx="581026" cy="581088"/>
            <a:chOff x="3777700" y="3071762"/>
            <a:chExt cx="1508583" cy="1508743"/>
          </a:xfrm>
        </p:grpSpPr>
        <p:sp>
          <p:nvSpPr>
            <p:cNvPr id="175" name="Group">
              <a:extLst>
                <a:ext uri="{FF2B5EF4-FFF2-40B4-BE49-F238E27FC236}">
                  <a16:creationId xmlns:a16="http://schemas.microsoft.com/office/drawing/2014/main" id="{CBF61910-0D51-4ABB-9615-3FF364E5613D}"/>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76" name="Group 15">
              <a:extLst>
                <a:ext uri="{FF2B5EF4-FFF2-40B4-BE49-F238E27FC236}">
                  <a16:creationId xmlns:a16="http://schemas.microsoft.com/office/drawing/2014/main" id="{6AF4D0BB-DD29-4052-BB63-5403A32B8605}"/>
                </a:ext>
              </a:extLst>
            </p:cNvPr>
            <p:cNvGrpSpPr/>
            <p:nvPr/>
          </p:nvGrpSpPr>
          <p:grpSpPr>
            <a:xfrm rot="11920966">
              <a:off x="3848735" y="3133528"/>
              <a:ext cx="1362945" cy="1362947"/>
              <a:chOff x="79557" y="79556"/>
              <a:chExt cx="1362942" cy="1362944"/>
            </a:xfrm>
          </p:grpSpPr>
          <p:sp>
            <p:nvSpPr>
              <p:cNvPr id="177" name="Овал 1">
                <a:extLst>
                  <a:ext uri="{FF2B5EF4-FFF2-40B4-BE49-F238E27FC236}">
                    <a16:creationId xmlns:a16="http://schemas.microsoft.com/office/drawing/2014/main" id="{5E6EA093-CACB-4F07-82BD-A4F074F39693}"/>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178" name="Полилиния 51">
                <a:extLst>
                  <a:ext uri="{FF2B5EF4-FFF2-40B4-BE49-F238E27FC236}">
                    <a16:creationId xmlns:a16="http://schemas.microsoft.com/office/drawing/2014/main" id="{6CF5C82D-BC3B-44A7-84EC-A55672E085D0}"/>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174" name="TextBox 173">
            <a:extLst>
              <a:ext uri="{FF2B5EF4-FFF2-40B4-BE49-F238E27FC236}">
                <a16:creationId xmlns:a16="http://schemas.microsoft.com/office/drawing/2014/main" id="{0380CF2E-C65A-451B-BADE-585C34B8AFBC}"/>
              </a:ext>
            </a:extLst>
          </p:cNvPr>
          <p:cNvSpPr txBox="1"/>
          <p:nvPr/>
        </p:nvSpPr>
        <p:spPr>
          <a:xfrm>
            <a:off x="11297142" y="4479895"/>
            <a:ext cx="327334" cy="400110"/>
          </a:xfrm>
          <a:prstGeom prst="rect">
            <a:avLst/>
          </a:prstGeom>
          <a:noFill/>
        </p:spPr>
        <p:txBody>
          <a:bodyPr wrap="none" rtlCol="0" anchor="ctr" anchorCtr="0">
            <a:spAutoFit/>
          </a:bodyPr>
          <a:lstStyle/>
          <a:p>
            <a:pPr algn="ctr"/>
            <a:r>
              <a:rPr lang="en-US" sz="2000" dirty="0">
                <a:solidFill>
                  <a:schemeClr val="bg2"/>
                </a:solidFill>
                <a:latin typeface="Century Gothic" panose="020B0502020202020204" pitchFamily="34" charset="0"/>
              </a:rPr>
              <a:t>5</a:t>
            </a:r>
          </a:p>
        </p:txBody>
      </p:sp>
      <p:grpSp>
        <p:nvGrpSpPr>
          <p:cNvPr id="180" name="Group 179">
            <a:extLst>
              <a:ext uri="{FF2B5EF4-FFF2-40B4-BE49-F238E27FC236}">
                <a16:creationId xmlns:a16="http://schemas.microsoft.com/office/drawing/2014/main" id="{75A17375-C796-4082-84C2-8CEAE30A2325}"/>
              </a:ext>
            </a:extLst>
          </p:cNvPr>
          <p:cNvGrpSpPr/>
          <p:nvPr/>
        </p:nvGrpSpPr>
        <p:grpSpPr>
          <a:xfrm>
            <a:off x="11177587" y="5131323"/>
            <a:ext cx="581026" cy="581088"/>
            <a:chOff x="3777700" y="3071762"/>
            <a:chExt cx="1508583" cy="1508743"/>
          </a:xfrm>
        </p:grpSpPr>
        <p:sp>
          <p:nvSpPr>
            <p:cNvPr id="182" name="Group">
              <a:extLst>
                <a:ext uri="{FF2B5EF4-FFF2-40B4-BE49-F238E27FC236}">
                  <a16:creationId xmlns:a16="http://schemas.microsoft.com/office/drawing/2014/main" id="{5B128DC6-1AC2-4E0B-A670-A8AF4CE536AB}"/>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83" name="Group 15">
              <a:extLst>
                <a:ext uri="{FF2B5EF4-FFF2-40B4-BE49-F238E27FC236}">
                  <a16:creationId xmlns:a16="http://schemas.microsoft.com/office/drawing/2014/main" id="{ABDF2922-12C1-4F44-839C-D608934C5EFA}"/>
                </a:ext>
              </a:extLst>
            </p:cNvPr>
            <p:cNvGrpSpPr/>
            <p:nvPr/>
          </p:nvGrpSpPr>
          <p:grpSpPr>
            <a:xfrm rot="11920966">
              <a:off x="3848735" y="3133528"/>
              <a:ext cx="1362945" cy="1362947"/>
              <a:chOff x="79557" y="79556"/>
              <a:chExt cx="1362942" cy="1362944"/>
            </a:xfrm>
          </p:grpSpPr>
          <p:sp>
            <p:nvSpPr>
              <p:cNvPr id="184" name="Овал 1">
                <a:extLst>
                  <a:ext uri="{FF2B5EF4-FFF2-40B4-BE49-F238E27FC236}">
                    <a16:creationId xmlns:a16="http://schemas.microsoft.com/office/drawing/2014/main" id="{C778A1CE-7FF5-4303-B6D8-0C93E587EC3F}"/>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185" name="Полилиния 51">
                <a:extLst>
                  <a:ext uri="{FF2B5EF4-FFF2-40B4-BE49-F238E27FC236}">
                    <a16:creationId xmlns:a16="http://schemas.microsoft.com/office/drawing/2014/main" id="{5E6F5464-35C8-4860-BC6C-9A42934F69DF}"/>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181" name="TextBox 180">
            <a:extLst>
              <a:ext uri="{FF2B5EF4-FFF2-40B4-BE49-F238E27FC236}">
                <a16:creationId xmlns:a16="http://schemas.microsoft.com/office/drawing/2014/main" id="{86AA5795-E0AE-4871-B98D-44CC639C7CF3}"/>
              </a:ext>
            </a:extLst>
          </p:cNvPr>
          <p:cNvSpPr txBox="1"/>
          <p:nvPr/>
        </p:nvSpPr>
        <p:spPr>
          <a:xfrm>
            <a:off x="11297142" y="5214522"/>
            <a:ext cx="327334" cy="400110"/>
          </a:xfrm>
          <a:prstGeom prst="rect">
            <a:avLst/>
          </a:prstGeom>
          <a:noFill/>
        </p:spPr>
        <p:txBody>
          <a:bodyPr wrap="none" rtlCol="0" anchor="ctr" anchorCtr="0">
            <a:spAutoFit/>
          </a:bodyPr>
          <a:lstStyle/>
          <a:p>
            <a:pPr algn="ctr"/>
            <a:r>
              <a:rPr lang="en-US" sz="2000" dirty="0">
                <a:solidFill>
                  <a:schemeClr val="bg2"/>
                </a:solidFill>
                <a:latin typeface="Century Gothic" panose="020B0502020202020204" pitchFamily="34" charset="0"/>
              </a:rPr>
              <a:t>6</a:t>
            </a:r>
          </a:p>
        </p:txBody>
      </p:sp>
      <p:grpSp>
        <p:nvGrpSpPr>
          <p:cNvPr id="187" name="Group 186">
            <a:extLst>
              <a:ext uri="{FF2B5EF4-FFF2-40B4-BE49-F238E27FC236}">
                <a16:creationId xmlns:a16="http://schemas.microsoft.com/office/drawing/2014/main" id="{07F8449C-8604-49A9-989B-F66E3143CDC6}"/>
              </a:ext>
            </a:extLst>
          </p:cNvPr>
          <p:cNvGrpSpPr/>
          <p:nvPr/>
        </p:nvGrpSpPr>
        <p:grpSpPr>
          <a:xfrm>
            <a:off x="11177587" y="5865952"/>
            <a:ext cx="581026" cy="581088"/>
            <a:chOff x="3777700" y="3071762"/>
            <a:chExt cx="1508583" cy="1508743"/>
          </a:xfrm>
        </p:grpSpPr>
        <p:sp>
          <p:nvSpPr>
            <p:cNvPr id="189" name="Group">
              <a:extLst>
                <a:ext uri="{FF2B5EF4-FFF2-40B4-BE49-F238E27FC236}">
                  <a16:creationId xmlns:a16="http://schemas.microsoft.com/office/drawing/2014/main" id="{2DE76695-B922-4DC8-A5B9-0AD4A03B8B1A}"/>
                </a:ext>
              </a:extLst>
            </p:cNvPr>
            <p:cNvSpPr/>
            <p:nvPr/>
          </p:nvSpPr>
          <p:spPr>
            <a:xfrm>
              <a:off x="3777700" y="3071762"/>
              <a:ext cx="1508583" cy="1508743"/>
            </a:xfrm>
            <a:prstGeom prst="ellipse">
              <a:avLst/>
            </a:prstGeom>
            <a:solidFill>
              <a:schemeClr val="bg1">
                <a:lumMod val="95000"/>
              </a:schemeClr>
            </a:solidFill>
            <a:ln w="6350" cap="flat">
              <a:noFill/>
              <a:prstDash val="solid"/>
              <a:round/>
              <a:headEnd type="triangle" w="med" len="med"/>
              <a:tailEnd type="triangle" w="med" len="med"/>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1000"/>
                </a:spcBef>
                <a:spcAft>
                  <a:spcPts val="0"/>
                </a:spcAft>
                <a:buClrTx/>
                <a:buSzTx/>
                <a:buFontTx/>
                <a:buNone/>
                <a:tabLst>
                  <a:tab pos="647700" algn="l"/>
                  <a:tab pos="1308100" algn="l"/>
                  <a:tab pos="1968500" algn="l"/>
                </a:tabLst>
                <a:defRPr sz="1400">
                  <a:solidFill>
                    <a:srgbClr val="FFFFFF"/>
                  </a:solidFill>
                  <a:latin typeface="Bebas Neue"/>
                  <a:ea typeface="Bebas Neue"/>
                  <a:cs typeface="Bebas Neue"/>
                  <a:sym typeface="Bebas Neue"/>
                </a:defRPr>
              </a:pPr>
              <a:endParaRPr kumimoji="0" sz="2000" b="0" i="0" u="none" strike="noStrike" kern="0" cap="none" spc="0" normalizeH="0" baseline="0" noProof="0" dirty="0">
                <a:ln>
                  <a:noFill/>
                </a:ln>
                <a:solidFill>
                  <a:srgbClr val="FFFFFF"/>
                </a:solidFill>
                <a:effectLst/>
                <a:uLnTx/>
                <a:uFillTx/>
                <a:latin typeface="Bebas Neue"/>
                <a:sym typeface="Bebas Neue"/>
              </a:endParaRPr>
            </a:p>
          </p:txBody>
        </p:sp>
        <p:grpSp>
          <p:nvGrpSpPr>
            <p:cNvPr id="190" name="Group 15">
              <a:extLst>
                <a:ext uri="{FF2B5EF4-FFF2-40B4-BE49-F238E27FC236}">
                  <a16:creationId xmlns:a16="http://schemas.microsoft.com/office/drawing/2014/main" id="{BC5EE45F-E9BC-4DCA-872B-5A1188922510}"/>
                </a:ext>
              </a:extLst>
            </p:cNvPr>
            <p:cNvGrpSpPr/>
            <p:nvPr/>
          </p:nvGrpSpPr>
          <p:grpSpPr>
            <a:xfrm rot="11920966">
              <a:off x="3848735" y="3133528"/>
              <a:ext cx="1362945" cy="1362947"/>
              <a:chOff x="79557" y="79556"/>
              <a:chExt cx="1362942" cy="1362944"/>
            </a:xfrm>
          </p:grpSpPr>
          <p:sp>
            <p:nvSpPr>
              <p:cNvPr id="191" name="Овал 1">
                <a:extLst>
                  <a:ext uri="{FF2B5EF4-FFF2-40B4-BE49-F238E27FC236}">
                    <a16:creationId xmlns:a16="http://schemas.microsoft.com/office/drawing/2014/main" id="{FAA22D36-D68C-4A3E-A335-6FED4940D00F}"/>
                  </a:ext>
                </a:extLst>
              </p:cNvPr>
              <p:cNvSpPr/>
              <p:nvPr/>
            </p:nvSpPr>
            <p:spPr>
              <a:xfrm rot="9329568">
                <a:off x="79557" y="79556"/>
                <a:ext cx="1362942" cy="1362944"/>
              </a:xfrm>
              <a:prstGeom prst="ellipse">
                <a:avLst/>
              </a:prstGeom>
              <a:gradFill flip="none" rotWithShape="1">
                <a:gsLst>
                  <a:gs pos="0">
                    <a:srgbClr val="A3AAAB"/>
                  </a:gs>
                  <a:gs pos="100000">
                    <a:srgbClr val="DFE1E1"/>
                  </a:gs>
                </a:gsLst>
                <a:path path="circle">
                  <a:fillToRect l="62278" t="119636" r="37721" b="-19636"/>
                </a:path>
              </a:gra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sp>
            <p:nvSpPr>
              <p:cNvPr id="192" name="Полилиния 51">
                <a:extLst>
                  <a:ext uri="{FF2B5EF4-FFF2-40B4-BE49-F238E27FC236}">
                    <a16:creationId xmlns:a16="http://schemas.microsoft.com/office/drawing/2014/main" id="{9E60A65B-F7A0-449B-9961-DE40A8518D96}"/>
                  </a:ext>
                </a:extLst>
              </p:cNvPr>
              <p:cNvSpPr/>
              <p:nvPr/>
            </p:nvSpPr>
            <p:spPr>
              <a:xfrm rot="4970797">
                <a:off x="1024876" y="849491"/>
                <a:ext cx="465394" cy="355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50" y="468"/>
                    </a:lnTo>
                    <a:cubicBezTo>
                      <a:pt x="10458" y="2931"/>
                      <a:pt x="17520" y="10439"/>
                      <a:pt x="21211" y="20474"/>
                    </a:cubicBezTo>
                    <a:lnTo>
                      <a:pt x="21600" y="21600"/>
                    </a:lnTo>
                    <a:lnTo>
                      <a:pt x="21431" y="21500"/>
                    </a:lnTo>
                    <a:cubicBezTo>
                      <a:pt x="18065" y="19635"/>
                      <a:pt x="14365" y="18604"/>
                      <a:pt x="10480" y="18604"/>
                    </a:cubicBezTo>
                    <a:cubicBezTo>
                      <a:pt x="9994" y="18604"/>
                      <a:pt x="9512" y="18620"/>
                      <a:pt x="9032" y="18652"/>
                    </a:cubicBezTo>
                    <a:lnTo>
                      <a:pt x="8101" y="18745"/>
                    </a:lnTo>
                    <a:lnTo>
                      <a:pt x="7883" y="17506"/>
                    </a:lnTo>
                    <a:cubicBezTo>
                      <a:pt x="6611" y="11031"/>
                      <a:pt x="4028" y="5244"/>
                      <a:pt x="528" y="659"/>
                    </a:cubicBezTo>
                    <a:lnTo>
                      <a:pt x="0" y="0"/>
                    </a:lnTo>
                    <a:close/>
                  </a:path>
                </a:pathLst>
              </a:custGeom>
              <a:solidFill>
                <a:srgbClr val="FFFFFF"/>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sz="600">
                    <a:solidFill>
                      <a:srgbClr val="FFFFFF"/>
                    </a:solidFill>
                    <a:latin typeface="Calibri Light"/>
                    <a:ea typeface="Calibri Light"/>
                    <a:cs typeface="Calibri Light"/>
                    <a:sym typeface="Calibri Light"/>
                  </a:defRPr>
                </a:pPr>
                <a:endParaRPr kumimoji="0" sz="2000" b="0" i="0" u="none" strike="noStrike" kern="0" cap="none" spc="0" normalizeH="0" baseline="0" noProof="0" dirty="0">
                  <a:ln>
                    <a:noFill/>
                  </a:ln>
                  <a:solidFill>
                    <a:srgbClr val="FFFFFF"/>
                  </a:solidFill>
                  <a:effectLst/>
                  <a:uLnTx/>
                  <a:uFillTx/>
                  <a:latin typeface="Calibri Light"/>
                  <a:cs typeface="Calibri Light"/>
                  <a:sym typeface="Calibri Light"/>
                </a:endParaRPr>
              </a:p>
            </p:txBody>
          </p:sp>
        </p:grpSp>
      </p:grpSp>
      <p:sp>
        <p:nvSpPr>
          <p:cNvPr id="188" name="TextBox 187">
            <a:extLst>
              <a:ext uri="{FF2B5EF4-FFF2-40B4-BE49-F238E27FC236}">
                <a16:creationId xmlns:a16="http://schemas.microsoft.com/office/drawing/2014/main" id="{94812A47-7669-44B2-93BF-BB9B138792B2}"/>
              </a:ext>
            </a:extLst>
          </p:cNvPr>
          <p:cNvSpPr txBox="1"/>
          <p:nvPr/>
        </p:nvSpPr>
        <p:spPr>
          <a:xfrm>
            <a:off x="11297142" y="5949151"/>
            <a:ext cx="327334" cy="400110"/>
          </a:xfrm>
          <a:prstGeom prst="rect">
            <a:avLst/>
          </a:prstGeom>
          <a:noFill/>
        </p:spPr>
        <p:txBody>
          <a:bodyPr wrap="none" rtlCol="0" anchor="ctr" anchorCtr="0">
            <a:spAutoFit/>
          </a:bodyPr>
          <a:lstStyle/>
          <a:p>
            <a:pPr algn="ctr"/>
            <a:r>
              <a:rPr lang="en-US" sz="2000" dirty="0">
                <a:solidFill>
                  <a:schemeClr val="bg2"/>
                </a:solidFill>
                <a:latin typeface="Century Gothic" panose="020B0502020202020204" pitchFamily="34" charset="0"/>
              </a:rPr>
              <a:t>7</a:t>
            </a:r>
          </a:p>
        </p:txBody>
      </p:sp>
      <p:sp>
        <p:nvSpPr>
          <p:cNvPr id="195" name="Titel 1">
            <a:extLst>
              <a:ext uri="{FF2B5EF4-FFF2-40B4-BE49-F238E27FC236}">
                <a16:creationId xmlns:a16="http://schemas.microsoft.com/office/drawing/2014/main" id="{7FAFE513-6832-471F-87F1-887BC2843C4E}"/>
              </a:ext>
            </a:extLst>
          </p:cNvPr>
          <p:cNvSpPr txBox="1">
            <a:spLocks/>
          </p:cNvSpPr>
          <p:nvPr/>
        </p:nvSpPr>
        <p:spPr bwMode="gray">
          <a:xfrm>
            <a:off x="1370816" y="477490"/>
            <a:ext cx="9450368" cy="525874"/>
          </a:xfrm>
          <a:prstGeom prst="rect">
            <a:avLst/>
          </a:prstGeom>
        </p:spPr>
        <p:txBody>
          <a:bodyPr vert="horz" lIns="91440" tIns="45720" rIns="91440" bIns="45720" rtlCol="0" anchor="ctr">
            <a:noAutofit/>
          </a:bodyPr>
          <a:lstStyle>
            <a:defPPr>
              <a:defRPr lang="en-US"/>
            </a:defPPr>
            <a:lvl1pPr>
              <a:lnSpc>
                <a:spcPts val="3500"/>
              </a:lnSpc>
              <a:spcBef>
                <a:spcPct val="0"/>
              </a:spcBef>
              <a:buNone/>
              <a:defRPr sz="2600" b="1">
                <a:latin typeface="Century Gothic" panose="020B0502020202020204" pitchFamily="34" charset="0"/>
                <a:ea typeface="+mj-ea"/>
                <a:cs typeface="+mj-cs"/>
              </a:defRPr>
            </a:lvl1pPr>
          </a:lstStyle>
          <a:p>
            <a:pPr algn="ctr"/>
            <a:r>
              <a:rPr lang="en-US" dirty="0"/>
              <a:t>MCKINSEY’S 7 DEGREES OF STRATEGIC FREEDOM:</a:t>
            </a:r>
          </a:p>
          <a:p>
            <a:pPr algn="ctr"/>
            <a:r>
              <a:rPr lang="en-US" dirty="0"/>
              <a:t>OPPORTUNITY PIPELINE</a:t>
            </a:r>
          </a:p>
        </p:txBody>
      </p:sp>
    </p:spTree>
    <p:extLst>
      <p:ext uri="{BB962C8B-B14F-4D97-AF65-F5344CB8AC3E}">
        <p14:creationId xmlns:p14="http://schemas.microsoft.com/office/powerpoint/2010/main" val="368866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p:cTn id="7" dur="1500" fill="hold"/>
                                        <p:tgtEl>
                                          <p:spTgt spid="138"/>
                                        </p:tgtEl>
                                        <p:attrNameLst>
                                          <p:attrName>ppt_w</p:attrName>
                                        </p:attrNameLst>
                                      </p:cBhvr>
                                      <p:tavLst>
                                        <p:tav tm="0">
                                          <p:val>
                                            <p:fltVal val="0"/>
                                          </p:val>
                                        </p:tav>
                                        <p:tav tm="100000">
                                          <p:val>
                                            <p:strVal val="#ppt_w"/>
                                          </p:val>
                                        </p:tav>
                                      </p:tavLst>
                                    </p:anim>
                                    <p:anim calcmode="lin" valueType="num">
                                      <p:cBhvr>
                                        <p:cTn id="8" dur="1500" fill="hold"/>
                                        <p:tgtEl>
                                          <p:spTgt spid="138"/>
                                        </p:tgtEl>
                                        <p:attrNameLst>
                                          <p:attrName>ppt_h</p:attrName>
                                        </p:attrNameLst>
                                      </p:cBhvr>
                                      <p:tavLst>
                                        <p:tav tm="0">
                                          <p:val>
                                            <p:fltVal val="0"/>
                                          </p:val>
                                        </p:tav>
                                        <p:tav tm="100000">
                                          <p:val>
                                            <p:strVal val="#ppt_h"/>
                                          </p:val>
                                        </p:tav>
                                      </p:tavLst>
                                    </p:anim>
                                    <p:anim calcmode="lin" valueType="num">
                                      <p:cBhvr>
                                        <p:cTn id="9" dur="1500" fill="hold"/>
                                        <p:tgtEl>
                                          <p:spTgt spid="138"/>
                                        </p:tgtEl>
                                        <p:attrNameLst>
                                          <p:attrName>style.rotation</p:attrName>
                                        </p:attrNameLst>
                                      </p:cBhvr>
                                      <p:tavLst>
                                        <p:tav tm="0">
                                          <p:val>
                                            <p:fltVal val="360"/>
                                          </p:val>
                                        </p:tav>
                                        <p:tav tm="100000">
                                          <p:val>
                                            <p:fltVal val="0"/>
                                          </p:val>
                                        </p:tav>
                                      </p:tavLst>
                                    </p:anim>
                                    <p:animEffect transition="in" filter="fade">
                                      <p:cBhvr>
                                        <p:cTn id="10" dur="1500"/>
                                        <p:tgtEl>
                                          <p:spTgt spid="138"/>
                                        </p:tgtEl>
                                      </p:cBhvr>
                                    </p:animEffect>
                                  </p:childTnLst>
                                </p:cTn>
                              </p:par>
                              <p:par>
                                <p:cTn id="11" presetID="42" presetClass="path" presetSubtype="0" accel="50000" decel="50000" fill="hold" nodeType="withEffect">
                                  <p:stCondLst>
                                    <p:cond delay="0"/>
                                  </p:stCondLst>
                                  <p:childTnLst>
                                    <p:animMotion origin="layout" path="M 0.44063 -0.0007 L 5E-6 4.44444E-6 " pathEditMode="relative" rAng="0" ptsTypes="AA">
                                      <p:cBhvr>
                                        <p:cTn id="12" dur="1750" fill="hold"/>
                                        <p:tgtEl>
                                          <p:spTgt spid="138"/>
                                        </p:tgtEl>
                                        <p:attrNameLst>
                                          <p:attrName>ppt_x</p:attrName>
                                          <p:attrName>ppt_y</p:attrName>
                                        </p:attrNameLst>
                                      </p:cBhvr>
                                      <p:rCtr x="-22031" y="23"/>
                                    </p:animMotion>
                                  </p:childTnLst>
                                </p:cTn>
                              </p:par>
                              <p:par>
                                <p:cTn id="13" presetID="49" presetClass="entr" presetSubtype="0" decel="100000" fill="hold" nodeType="withEffect">
                                  <p:stCondLst>
                                    <p:cond delay="0"/>
                                  </p:stCondLst>
                                  <p:childTnLst>
                                    <p:set>
                                      <p:cBhvr>
                                        <p:cTn id="14" dur="1" fill="hold">
                                          <p:stCondLst>
                                            <p:cond delay="0"/>
                                          </p:stCondLst>
                                        </p:cTn>
                                        <p:tgtEl>
                                          <p:spTgt spid="152"/>
                                        </p:tgtEl>
                                        <p:attrNameLst>
                                          <p:attrName>style.visibility</p:attrName>
                                        </p:attrNameLst>
                                      </p:cBhvr>
                                      <p:to>
                                        <p:strVal val="visible"/>
                                      </p:to>
                                    </p:set>
                                    <p:anim calcmode="lin" valueType="num">
                                      <p:cBhvr>
                                        <p:cTn id="15" dur="1500" fill="hold"/>
                                        <p:tgtEl>
                                          <p:spTgt spid="152"/>
                                        </p:tgtEl>
                                        <p:attrNameLst>
                                          <p:attrName>ppt_w</p:attrName>
                                        </p:attrNameLst>
                                      </p:cBhvr>
                                      <p:tavLst>
                                        <p:tav tm="0">
                                          <p:val>
                                            <p:fltVal val="0"/>
                                          </p:val>
                                        </p:tav>
                                        <p:tav tm="100000">
                                          <p:val>
                                            <p:strVal val="#ppt_w"/>
                                          </p:val>
                                        </p:tav>
                                      </p:tavLst>
                                    </p:anim>
                                    <p:anim calcmode="lin" valueType="num">
                                      <p:cBhvr>
                                        <p:cTn id="16" dur="1500" fill="hold"/>
                                        <p:tgtEl>
                                          <p:spTgt spid="152"/>
                                        </p:tgtEl>
                                        <p:attrNameLst>
                                          <p:attrName>ppt_h</p:attrName>
                                        </p:attrNameLst>
                                      </p:cBhvr>
                                      <p:tavLst>
                                        <p:tav tm="0">
                                          <p:val>
                                            <p:fltVal val="0"/>
                                          </p:val>
                                        </p:tav>
                                        <p:tav tm="100000">
                                          <p:val>
                                            <p:strVal val="#ppt_h"/>
                                          </p:val>
                                        </p:tav>
                                      </p:tavLst>
                                    </p:anim>
                                    <p:anim calcmode="lin" valueType="num">
                                      <p:cBhvr>
                                        <p:cTn id="17" dur="1500" fill="hold"/>
                                        <p:tgtEl>
                                          <p:spTgt spid="152"/>
                                        </p:tgtEl>
                                        <p:attrNameLst>
                                          <p:attrName>style.rotation</p:attrName>
                                        </p:attrNameLst>
                                      </p:cBhvr>
                                      <p:tavLst>
                                        <p:tav tm="0">
                                          <p:val>
                                            <p:fltVal val="360"/>
                                          </p:val>
                                        </p:tav>
                                        <p:tav tm="100000">
                                          <p:val>
                                            <p:fltVal val="0"/>
                                          </p:val>
                                        </p:tav>
                                      </p:tavLst>
                                    </p:anim>
                                    <p:animEffect transition="in" filter="fade">
                                      <p:cBhvr>
                                        <p:cTn id="18" dur="1500"/>
                                        <p:tgtEl>
                                          <p:spTgt spid="152"/>
                                        </p:tgtEl>
                                      </p:cBhvr>
                                    </p:animEffect>
                                  </p:childTnLst>
                                </p:cTn>
                              </p:par>
                              <p:par>
                                <p:cTn id="19" presetID="42" presetClass="path" presetSubtype="0" accel="50000" decel="50000" fill="hold" nodeType="withEffect">
                                  <p:stCondLst>
                                    <p:cond delay="0"/>
                                  </p:stCondLst>
                                  <p:childTnLst>
                                    <p:animMotion origin="layout" path="M 0.44063 -0.0007 L 5E-6 4.44444E-6 " pathEditMode="relative" rAng="0" ptsTypes="AA">
                                      <p:cBhvr>
                                        <p:cTn id="20" dur="1750" fill="hold"/>
                                        <p:tgtEl>
                                          <p:spTgt spid="152"/>
                                        </p:tgtEl>
                                        <p:attrNameLst>
                                          <p:attrName>ppt_x</p:attrName>
                                          <p:attrName>ppt_y</p:attrName>
                                        </p:attrNameLst>
                                      </p:cBhvr>
                                      <p:rCtr x="-22031" y="23"/>
                                    </p:animMotion>
                                  </p:childTnLst>
                                </p:cTn>
                              </p:par>
                              <p:par>
                                <p:cTn id="21" presetID="49" presetClass="entr" presetSubtype="0" decel="100000" fill="hold" nodeType="withEffect">
                                  <p:stCondLst>
                                    <p:cond delay="0"/>
                                  </p:stCondLst>
                                  <p:childTnLst>
                                    <p:set>
                                      <p:cBhvr>
                                        <p:cTn id="22" dur="1" fill="hold">
                                          <p:stCondLst>
                                            <p:cond delay="0"/>
                                          </p:stCondLst>
                                        </p:cTn>
                                        <p:tgtEl>
                                          <p:spTgt spid="159"/>
                                        </p:tgtEl>
                                        <p:attrNameLst>
                                          <p:attrName>style.visibility</p:attrName>
                                        </p:attrNameLst>
                                      </p:cBhvr>
                                      <p:to>
                                        <p:strVal val="visible"/>
                                      </p:to>
                                    </p:set>
                                    <p:anim calcmode="lin" valueType="num">
                                      <p:cBhvr>
                                        <p:cTn id="23" dur="1500" fill="hold"/>
                                        <p:tgtEl>
                                          <p:spTgt spid="159"/>
                                        </p:tgtEl>
                                        <p:attrNameLst>
                                          <p:attrName>ppt_w</p:attrName>
                                        </p:attrNameLst>
                                      </p:cBhvr>
                                      <p:tavLst>
                                        <p:tav tm="0">
                                          <p:val>
                                            <p:fltVal val="0"/>
                                          </p:val>
                                        </p:tav>
                                        <p:tav tm="100000">
                                          <p:val>
                                            <p:strVal val="#ppt_w"/>
                                          </p:val>
                                        </p:tav>
                                      </p:tavLst>
                                    </p:anim>
                                    <p:anim calcmode="lin" valueType="num">
                                      <p:cBhvr>
                                        <p:cTn id="24" dur="1500" fill="hold"/>
                                        <p:tgtEl>
                                          <p:spTgt spid="159"/>
                                        </p:tgtEl>
                                        <p:attrNameLst>
                                          <p:attrName>ppt_h</p:attrName>
                                        </p:attrNameLst>
                                      </p:cBhvr>
                                      <p:tavLst>
                                        <p:tav tm="0">
                                          <p:val>
                                            <p:fltVal val="0"/>
                                          </p:val>
                                        </p:tav>
                                        <p:tav tm="100000">
                                          <p:val>
                                            <p:strVal val="#ppt_h"/>
                                          </p:val>
                                        </p:tav>
                                      </p:tavLst>
                                    </p:anim>
                                    <p:anim calcmode="lin" valueType="num">
                                      <p:cBhvr>
                                        <p:cTn id="25" dur="1500" fill="hold"/>
                                        <p:tgtEl>
                                          <p:spTgt spid="159"/>
                                        </p:tgtEl>
                                        <p:attrNameLst>
                                          <p:attrName>style.rotation</p:attrName>
                                        </p:attrNameLst>
                                      </p:cBhvr>
                                      <p:tavLst>
                                        <p:tav tm="0">
                                          <p:val>
                                            <p:fltVal val="360"/>
                                          </p:val>
                                        </p:tav>
                                        <p:tav tm="100000">
                                          <p:val>
                                            <p:fltVal val="0"/>
                                          </p:val>
                                        </p:tav>
                                      </p:tavLst>
                                    </p:anim>
                                    <p:animEffect transition="in" filter="fade">
                                      <p:cBhvr>
                                        <p:cTn id="26" dur="1500"/>
                                        <p:tgtEl>
                                          <p:spTgt spid="159"/>
                                        </p:tgtEl>
                                      </p:cBhvr>
                                    </p:animEffect>
                                  </p:childTnLst>
                                </p:cTn>
                              </p:par>
                              <p:par>
                                <p:cTn id="27" presetID="42" presetClass="path" presetSubtype="0" accel="50000" decel="50000" fill="hold" nodeType="withEffect">
                                  <p:stCondLst>
                                    <p:cond delay="0"/>
                                  </p:stCondLst>
                                  <p:childTnLst>
                                    <p:animMotion origin="layout" path="M 0.44063 -0.0007 L 5E-6 4.44444E-6 " pathEditMode="relative" rAng="0" ptsTypes="AA">
                                      <p:cBhvr>
                                        <p:cTn id="28" dur="1750" fill="hold"/>
                                        <p:tgtEl>
                                          <p:spTgt spid="159"/>
                                        </p:tgtEl>
                                        <p:attrNameLst>
                                          <p:attrName>ppt_x</p:attrName>
                                          <p:attrName>ppt_y</p:attrName>
                                        </p:attrNameLst>
                                      </p:cBhvr>
                                      <p:rCtr x="-22031" y="23"/>
                                    </p:animMotion>
                                  </p:childTnLst>
                                </p:cTn>
                              </p:par>
                              <p:par>
                                <p:cTn id="29" presetID="49" presetClass="entr" presetSubtype="0" decel="100000" fill="hold" nodeType="withEffect">
                                  <p:stCondLst>
                                    <p:cond delay="0"/>
                                  </p:stCondLst>
                                  <p:childTnLst>
                                    <p:set>
                                      <p:cBhvr>
                                        <p:cTn id="30" dur="1" fill="hold">
                                          <p:stCondLst>
                                            <p:cond delay="0"/>
                                          </p:stCondLst>
                                        </p:cTn>
                                        <p:tgtEl>
                                          <p:spTgt spid="166"/>
                                        </p:tgtEl>
                                        <p:attrNameLst>
                                          <p:attrName>style.visibility</p:attrName>
                                        </p:attrNameLst>
                                      </p:cBhvr>
                                      <p:to>
                                        <p:strVal val="visible"/>
                                      </p:to>
                                    </p:set>
                                    <p:anim calcmode="lin" valueType="num">
                                      <p:cBhvr>
                                        <p:cTn id="31" dur="1500" fill="hold"/>
                                        <p:tgtEl>
                                          <p:spTgt spid="166"/>
                                        </p:tgtEl>
                                        <p:attrNameLst>
                                          <p:attrName>ppt_w</p:attrName>
                                        </p:attrNameLst>
                                      </p:cBhvr>
                                      <p:tavLst>
                                        <p:tav tm="0">
                                          <p:val>
                                            <p:fltVal val="0"/>
                                          </p:val>
                                        </p:tav>
                                        <p:tav tm="100000">
                                          <p:val>
                                            <p:strVal val="#ppt_w"/>
                                          </p:val>
                                        </p:tav>
                                      </p:tavLst>
                                    </p:anim>
                                    <p:anim calcmode="lin" valueType="num">
                                      <p:cBhvr>
                                        <p:cTn id="32" dur="1500" fill="hold"/>
                                        <p:tgtEl>
                                          <p:spTgt spid="166"/>
                                        </p:tgtEl>
                                        <p:attrNameLst>
                                          <p:attrName>ppt_h</p:attrName>
                                        </p:attrNameLst>
                                      </p:cBhvr>
                                      <p:tavLst>
                                        <p:tav tm="0">
                                          <p:val>
                                            <p:fltVal val="0"/>
                                          </p:val>
                                        </p:tav>
                                        <p:tav tm="100000">
                                          <p:val>
                                            <p:strVal val="#ppt_h"/>
                                          </p:val>
                                        </p:tav>
                                      </p:tavLst>
                                    </p:anim>
                                    <p:anim calcmode="lin" valueType="num">
                                      <p:cBhvr>
                                        <p:cTn id="33" dur="1500" fill="hold"/>
                                        <p:tgtEl>
                                          <p:spTgt spid="166"/>
                                        </p:tgtEl>
                                        <p:attrNameLst>
                                          <p:attrName>style.rotation</p:attrName>
                                        </p:attrNameLst>
                                      </p:cBhvr>
                                      <p:tavLst>
                                        <p:tav tm="0">
                                          <p:val>
                                            <p:fltVal val="360"/>
                                          </p:val>
                                        </p:tav>
                                        <p:tav tm="100000">
                                          <p:val>
                                            <p:fltVal val="0"/>
                                          </p:val>
                                        </p:tav>
                                      </p:tavLst>
                                    </p:anim>
                                    <p:animEffect transition="in" filter="fade">
                                      <p:cBhvr>
                                        <p:cTn id="34" dur="1500"/>
                                        <p:tgtEl>
                                          <p:spTgt spid="166"/>
                                        </p:tgtEl>
                                      </p:cBhvr>
                                    </p:animEffect>
                                  </p:childTnLst>
                                </p:cTn>
                              </p:par>
                              <p:par>
                                <p:cTn id="35" presetID="42" presetClass="path" presetSubtype="0" accel="50000" decel="50000" fill="hold" nodeType="withEffect">
                                  <p:stCondLst>
                                    <p:cond delay="0"/>
                                  </p:stCondLst>
                                  <p:childTnLst>
                                    <p:animMotion origin="layout" path="M -0.44063 1.11111E-6 L 5E-6 1.11111E-6 " pathEditMode="relative" rAng="0" ptsTypes="AA">
                                      <p:cBhvr>
                                        <p:cTn id="36" dur="1750" fill="hold"/>
                                        <p:tgtEl>
                                          <p:spTgt spid="166"/>
                                        </p:tgtEl>
                                        <p:attrNameLst>
                                          <p:attrName>ppt_x</p:attrName>
                                          <p:attrName>ppt_y</p:attrName>
                                        </p:attrNameLst>
                                      </p:cBhvr>
                                      <p:rCtr x="22031" y="0"/>
                                    </p:animMotion>
                                  </p:childTnLst>
                                </p:cTn>
                              </p:par>
                              <p:par>
                                <p:cTn id="37" presetID="49" presetClass="entr" presetSubtype="0" decel="100000" fill="hold" nodeType="withEffect">
                                  <p:stCondLst>
                                    <p:cond delay="0"/>
                                  </p:stCondLst>
                                  <p:childTnLst>
                                    <p:set>
                                      <p:cBhvr>
                                        <p:cTn id="38" dur="1" fill="hold">
                                          <p:stCondLst>
                                            <p:cond delay="0"/>
                                          </p:stCondLst>
                                        </p:cTn>
                                        <p:tgtEl>
                                          <p:spTgt spid="173"/>
                                        </p:tgtEl>
                                        <p:attrNameLst>
                                          <p:attrName>style.visibility</p:attrName>
                                        </p:attrNameLst>
                                      </p:cBhvr>
                                      <p:to>
                                        <p:strVal val="visible"/>
                                      </p:to>
                                    </p:set>
                                    <p:anim calcmode="lin" valueType="num">
                                      <p:cBhvr>
                                        <p:cTn id="39" dur="1500" fill="hold"/>
                                        <p:tgtEl>
                                          <p:spTgt spid="173"/>
                                        </p:tgtEl>
                                        <p:attrNameLst>
                                          <p:attrName>ppt_w</p:attrName>
                                        </p:attrNameLst>
                                      </p:cBhvr>
                                      <p:tavLst>
                                        <p:tav tm="0">
                                          <p:val>
                                            <p:fltVal val="0"/>
                                          </p:val>
                                        </p:tav>
                                        <p:tav tm="100000">
                                          <p:val>
                                            <p:strVal val="#ppt_w"/>
                                          </p:val>
                                        </p:tav>
                                      </p:tavLst>
                                    </p:anim>
                                    <p:anim calcmode="lin" valueType="num">
                                      <p:cBhvr>
                                        <p:cTn id="40" dur="1500" fill="hold"/>
                                        <p:tgtEl>
                                          <p:spTgt spid="173"/>
                                        </p:tgtEl>
                                        <p:attrNameLst>
                                          <p:attrName>ppt_h</p:attrName>
                                        </p:attrNameLst>
                                      </p:cBhvr>
                                      <p:tavLst>
                                        <p:tav tm="0">
                                          <p:val>
                                            <p:fltVal val="0"/>
                                          </p:val>
                                        </p:tav>
                                        <p:tav tm="100000">
                                          <p:val>
                                            <p:strVal val="#ppt_h"/>
                                          </p:val>
                                        </p:tav>
                                      </p:tavLst>
                                    </p:anim>
                                    <p:anim calcmode="lin" valueType="num">
                                      <p:cBhvr>
                                        <p:cTn id="41" dur="1500" fill="hold"/>
                                        <p:tgtEl>
                                          <p:spTgt spid="173"/>
                                        </p:tgtEl>
                                        <p:attrNameLst>
                                          <p:attrName>style.rotation</p:attrName>
                                        </p:attrNameLst>
                                      </p:cBhvr>
                                      <p:tavLst>
                                        <p:tav tm="0">
                                          <p:val>
                                            <p:fltVal val="360"/>
                                          </p:val>
                                        </p:tav>
                                        <p:tav tm="100000">
                                          <p:val>
                                            <p:fltVal val="0"/>
                                          </p:val>
                                        </p:tav>
                                      </p:tavLst>
                                    </p:anim>
                                    <p:animEffect transition="in" filter="fade">
                                      <p:cBhvr>
                                        <p:cTn id="42" dur="1500"/>
                                        <p:tgtEl>
                                          <p:spTgt spid="173"/>
                                        </p:tgtEl>
                                      </p:cBhvr>
                                    </p:animEffect>
                                  </p:childTnLst>
                                </p:cTn>
                              </p:par>
                              <p:par>
                                <p:cTn id="43" presetID="42" presetClass="path" presetSubtype="0" accel="50000" decel="50000" fill="hold" nodeType="withEffect">
                                  <p:stCondLst>
                                    <p:cond delay="0"/>
                                  </p:stCondLst>
                                  <p:childTnLst>
                                    <p:animMotion origin="layout" path="M -0.44063 1.11111E-6 L 5E-6 1.11111E-6 " pathEditMode="relative" rAng="0" ptsTypes="AA">
                                      <p:cBhvr>
                                        <p:cTn id="44" dur="1750" fill="hold"/>
                                        <p:tgtEl>
                                          <p:spTgt spid="173"/>
                                        </p:tgtEl>
                                        <p:attrNameLst>
                                          <p:attrName>ppt_x</p:attrName>
                                          <p:attrName>ppt_y</p:attrName>
                                        </p:attrNameLst>
                                      </p:cBhvr>
                                      <p:rCtr x="22031" y="0"/>
                                    </p:animMotion>
                                  </p:childTnLst>
                                </p:cTn>
                              </p:par>
                              <p:par>
                                <p:cTn id="45" presetID="49" presetClass="entr" presetSubtype="0" decel="100000" fill="hold" nodeType="withEffect">
                                  <p:stCondLst>
                                    <p:cond delay="0"/>
                                  </p:stCondLst>
                                  <p:childTnLst>
                                    <p:set>
                                      <p:cBhvr>
                                        <p:cTn id="46" dur="1" fill="hold">
                                          <p:stCondLst>
                                            <p:cond delay="0"/>
                                          </p:stCondLst>
                                        </p:cTn>
                                        <p:tgtEl>
                                          <p:spTgt spid="180"/>
                                        </p:tgtEl>
                                        <p:attrNameLst>
                                          <p:attrName>style.visibility</p:attrName>
                                        </p:attrNameLst>
                                      </p:cBhvr>
                                      <p:to>
                                        <p:strVal val="visible"/>
                                      </p:to>
                                    </p:set>
                                    <p:anim calcmode="lin" valueType="num">
                                      <p:cBhvr>
                                        <p:cTn id="47" dur="1500" fill="hold"/>
                                        <p:tgtEl>
                                          <p:spTgt spid="180"/>
                                        </p:tgtEl>
                                        <p:attrNameLst>
                                          <p:attrName>ppt_w</p:attrName>
                                        </p:attrNameLst>
                                      </p:cBhvr>
                                      <p:tavLst>
                                        <p:tav tm="0">
                                          <p:val>
                                            <p:fltVal val="0"/>
                                          </p:val>
                                        </p:tav>
                                        <p:tav tm="100000">
                                          <p:val>
                                            <p:strVal val="#ppt_w"/>
                                          </p:val>
                                        </p:tav>
                                      </p:tavLst>
                                    </p:anim>
                                    <p:anim calcmode="lin" valueType="num">
                                      <p:cBhvr>
                                        <p:cTn id="48" dur="1500" fill="hold"/>
                                        <p:tgtEl>
                                          <p:spTgt spid="180"/>
                                        </p:tgtEl>
                                        <p:attrNameLst>
                                          <p:attrName>ppt_h</p:attrName>
                                        </p:attrNameLst>
                                      </p:cBhvr>
                                      <p:tavLst>
                                        <p:tav tm="0">
                                          <p:val>
                                            <p:fltVal val="0"/>
                                          </p:val>
                                        </p:tav>
                                        <p:tav tm="100000">
                                          <p:val>
                                            <p:strVal val="#ppt_h"/>
                                          </p:val>
                                        </p:tav>
                                      </p:tavLst>
                                    </p:anim>
                                    <p:anim calcmode="lin" valueType="num">
                                      <p:cBhvr>
                                        <p:cTn id="49" dur="1500" fill="hold"/>
                                        <p:tgtEl>
                                          <p:spTgt spid="180"/>
                                        </p:tgtEl>
                                        <p:attrNameLst>
                                          <p:attrName>style.rotation</p:attrName>
                                        </p:attrNameLst>
                                      </p:cBhvr>
                                      <p:tavLst>
                                        <p:tav tm="0">
                                          <p:val>
                                            <p:fltVal val="360"/>
                                          </p:val>
                                        </p:tav>
                                        <p:tav tm="100000">
                                          <p:val>
                                            <p:fltVal val="0"/>
                                          </p:val>
                                        </p:tav>
                                      </p:tavLst>
                                    </p:anim>
                                    <p:animEffect transition="in" filter="fade">
                                      <p:cBhvr>
                                        <p:cTn id="50" dur="1500"/>
                                        <p:tgtEl>
                                          <p:spTgt spid="180"/>
                                        </p:tgtEl>
                                      </p:cBhvr>
                                    </p:animEffect>
                                  </p:childTnLst>
                                </p:cTn>
                              </p:par>
                              <p:par>
                                <p:cTn id="51" presetID="42" presetClass="path" presetSubtype="0" accel="50000" decel="50000" fill="hold" nodeType="withEffect">
                                  <p:stCondLst>
                                    <p:cond delay="0"/>
                                  </p:stCondLst>
                                  <p:childTnLst>
                                    <p:animMotion origin="layout" path="M -0.44063 1.11111E-6 L 5E-6 1.11111E-6 " pathEditMode="relative" rAng="0" ptsTypes="AA">
                                      <p:cBhvr>
                                        <p:cTn id="52" dur="1750" fill="hold"/>
                                        <p:tgtEl>
                                          <p:spTgt spid="180"/>
                                        </p:tgtEl>
                                        <p:attrNameLst>
                                          <p:attrName>ppt_x</p:attrName>
                                          <p:attrName>ppt_y</p:attrName>
                                        </p:attrNameLst>
                                      </p:cBhvr>
                                      <p:rCtr x="22031" y="0"/>
                                    </p:animMotion>
                                  </p:childTnLst>
                                </p:cTn>
                              </p:par>
                              <p:par>
                                <p:cTn id="53" presetID="49" presetClass="entr" presetSubtype="0" decel="100000" fill="hold" nodeType="withEffect">
                                  <p:stCondLst>
                                    <p:cond delay="0"/>
                                  </p:stCondLst>
                                  <p:childTnLst>
                                    <p:set>
                                      <p:cBhvr>
                                        <p:cTn id="54" dur="1" fill="hold">
                                          <p:stCondLst>
                                            <p:cond delay="0"/>
                                          </p:stCondLst>
                                        </p:cTn>
                                        <p:tgtEl>
                                          <p:spTgt spid="187"/>
                                        </p:tgtEl>
                                        <p:attrNameLst>
                                          <p:attrName>style.visibility</p:attrName>
                                        </p:attrNameLst>
                                      </p:cBhvr>
                                      <p:to>
                                        <p:strVal val="visible"/>
                                      </p:to>
                                    </p:set>
                                    <p:anim calcmode="lin" valueType="num">
                                      <p:cBhvr>
                                        <p:cTn id="55" dur="1500" fill="hold"/>
                                        <p:tgtEl>
                                          <p:spTgt spid="187"/>
                                        </p:tgtEl>
                                        <p:attrNameLst>
                                          <p:attrName>ppt_w</p:attrName>
                                        </p:attrNameLst>
                                      </p:cBhvr>
                                      <p:tavLst>
                                        <p:tav tm="0">
                                          <p:val>
                                            <p:fltVal val="0"/>
                                          </p:val>
                                        </p:tav>
                                        <p:tav tm="100000">
                                          <p:val>
                                            <p:strVal val="#ppt_w"/>
                                          </p:val>
                                        </p:tav>
                                      </p:tavLst>
                                    </p:anim>
                                    <p:anim calcmode="lin" valueType="num">
                                      <p:cBhvr>
                                        <p:cTn id="56" dur="1500" fill="hold"/>
                                        <p:tgtEl>
                                          <p:spTgt spid="187"/>
                                        </p:tgtEl>
                                        <p:attrNameLst>
                                          <p:attrName>ppt_h</p:attrName>
                                        </p:attrNameLst>
                                      </p:cBhvr>
                                      <p:tavLst>
                                        <p:tav tm="0">
                                          <p:val>
                                            <p:fltVal val="0"/>
                                          </p:val>
                                        </p:tav>
                                        <p:tav tm="100000">
                                          <p:val>
                                            <p:strVal val="#ppt_h"/>
                                          </p:val>
                                        </p:tav>
                                      </p:tavLst>
                                    </p:anim>
                                    <p:anim calcmode="lin" valueType="num">
                                      <p:cBhvr>
                                        <p:cTn id="57" dur="1500" fill="hold"/>
                                        <p:tgtEl>
                                          <p:spTgt spid="187"/>
                                        </p:tgtEl>
                                        <p:attrNameLst>
                                          <p:attrName>style.rotation</p:attrName>
                                        </p:attrNameLst>
                                      </p:cBhvr>
                                      <p:tavLst>
                                        <p:tav tm="0">
                                          <p:val>
                                            <p:fltVal val="360"/>
                                          </p:val>
                                        </p:tav>
                                        <p:tav tm="100000">
                                          <p:val>
                                            <p:fltVal val="0"/>
                                          </p:val>
                                        </p:tav>
                                      </p:tavLst>
                                    </p:anim>
                                    <p:animEffect transition="in" filter="fade">
                                      <p:cBhvr>
                                        <p:cTn id="58" dur="1500"/>
                                        <p:tgtEl>
                                          <p:spTgt spid="187"/>
                                        </p:tgtEl>
                                      </p:cBhvr>
                                    </p:animEffect>
                                  </p:childTnLst>
                                </p:cTn>
                              </p:par>
                              <p:par>
                                <p:cTn id="59" presetID="42" presetClass="path" presetSubtype="0" accel="50000" decel="50000" fill="hold" nodeType="withEffect">
                                  <p:stCondLst>
                                    <p:cond delay="0"/>
                                  </p:stCondLst>
                                  <p:childTnLst>
                                    <p:animMotion origin="layout" path="M -0.44063 1.11111E-6 L 5E-6 1.11111E-6 " pathEditMode="relative" rAng="0" ptsTypes="AA">
                                      <p:cBhvr>
                                        <p:cTn id="60" dur="1750" fill="hold"/>
                                        <p:tgtEl>
                                          <p:spTgt spid="187"/>
                                        </p:tgtEl>
                                        <p:attrNameLst>
                                          <p:attrName>ppt_x</p:attrName>
                                          <p:attrName>ppt_y</p:attrName>
                                        </p:attrNameLst>
                                      </p:cBhvr>
                                      <p:rCtr x="22031" y="0"/>
                                    </p:animMotion>
                                  </p:childTnLst>
                                </p:cTn>
                              </p:par>
                              <p:par>
                                <p:cTn id="61" presetID="55"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1500" fill="hold"/>
                                        <p:tgtEl>
                                          <p:spTgt spid="3"/>
                                        </p:tgtEl>
                                        <p:attrNameLst>
                                          <p:attrName>ppt_w</p:attrName>
                                        </p:attrNameLst>
                                      </p:cBhvr>
                                      <p:tavLst>
                                        <p:tav tm="0">
                                          <p:val>
                                            <p:strVal val="#ppt_w*0.70"/>
                                          </p:val>
                                        </p:tav>
                                        <p:tav tm="100000">
                                          <p:val>
                                            <p:strVal val="#ppt_w"/>
                                          </p:val>
                                        </p:tav>
                                      </p:tavLst>
                                    </p:anim>
                                    <p:anim calcmode="lin" valueType="num">
                                      <p:cBhvr>
                                        <p:cTn id="64" dur="1500" fill="hold"/>
                                        <p:tgtEl>
                                          <p:spTgt spid="3"/>
                                        </p:tgtEl>
                                        <p:attrNameLst>
                                          <p:attrName>ppt_h</p:attrName>
                                        </p:attrNameLst>
                                      </p:cBhvr>
                                      <p:tavLst>
                                        <p:tav tm="0">
                                          <p:val>
                                            <p:strVal val="#ppt_h"/>
                                          </p:val>
                                        </p:tav>
                                        <p:tav tm="100000">
                                          <p:val>
                                            <p:strVal val="#ppt_h"/>
                                          </p:val>
                                        </p:tav>
                                      </p:tavLst>
                                    </p:anim>
                                    <p:animEffect transition="in" filter="fade">
                                      <p:cBhvr>
                                        <p:cTn id="65" dur="1500"/>
                                        <p:tgtEl>
                                          <p:spTgt spid="3"/>
                                        </p:tgtEl>
                                      </p:cBhvr>
                                    </p:animEffect>
                                  </p:childTnLst>
                                </p:cTn>
                              </p:par>
                              <p:par>
                                <p:cTn id="66" presetID="55"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p:cTn id="68" dur="1500" fill="hold"/>
                                        <p:tgtEl>
                                          <p:spTgt spid="5"/>
                                        </p:tgtEl>
                                        <p:attrNameLst>
                                          <p:attrName>ppt_w</p:attrName>
                                        </p:attrNameLst>
                                      </p:cBhvr>
                                      <p:tavLst>
                                        <p:tav tm="0">
                                          <p:val>
                                            <p:strVal val="#ppt_w*0.70"/>
                                          </p:val>
                                        </p:tav>
                                        <p:tav tm="100000">
                                          <p:val>
                                            <p:strVal val="#ppt_w"/>
                                          </p:val>
                                        </p:tav>
                                      </p:tavLst>
                                    </p:anim>
                                    <p:anim calcmode="lin" valueType="num">
                                      <p:cBhvr>
                                        <p:cTn id="69" dur="1500" fill="hold"/>
                                        <p:tgtEl>
                                          <p:spTgt spid="5"/>
                                        </p:tgtEl>
                                        <p:attrNameLst>
                                          <p:attrName>ppt_h</p:attrName>
                                        </p:attrNameLst>
                                      </p:cBhvr>
                                      <p:tavLst>
                                        <p:tav tm="0">
                                          <p:val>
                                            <p:strVal val="#ppt_h"/>
                                          </p:val>
                                        </p:tav>
                                        <p:tav tm="100000">
                                          <p:val>
                                            <p:strVal val="#ppt_h"/>
                                          </p:val>
                                        </p:tav>
                                      </p:tavLst>
                                    </p:anim>
                                    <p:animEffect transition="in" filter="fade">
                                      <p:cBhvr>
                                        <p:cTn id="70" dur="1500"/>
                                        <p:tgtEl>
                                          <p:spTgt spid="5"/>
                                        </p:tgtEl>
                                      </p:cBhvr>
                                    </p:animEffect>
                                  </p:childTnLst>
                                </p:cTn>
                              </p:par>
                              <p:par>
                                <p:cTn id="71" presetID="55"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1500" fill="hold"/>
                                        <p:tgtEl>
                                          <p:spTgt spid="6"/>
                                        </p:tgtEl>
                                        <p:attrNameLst>
                                          <p:attrName>ppt_w</p:attrName>
                                        </p:attrNameLst>
                                      </p:cBhvr>
                                      <p:tavLst>
                                        <p:tav tm="0">
                                          <p:val>
                                            <p:strVal val="#ppt_w*0.70"/>
                                          </p:val>
                                        </p:tav>
                                        <p:tav tm="100000">
                                          <p:val>
                                            <p:strVal val="#ppt_w"/>
                                          </p:val>
                                        </p:tav>
                                      </p:tavLst>
                                    </p:anim>
                                    <p:anim calcmode="lin" valueType="num">
                                      <p:cBhvr>
                                        <p:cTn id="74" dur="1500" fill="hold"/>
                                        <p:tgtEl>
                                          <p:spTgt spid="6"/>
                                        </p:tgtEl>
                                        <p:attrNameLst>
                                          <p:attrName>ppt_h</p:attrName>
                                        </p:attrNameLst>
                                      </p:cBhvr>
                                      <p:tavLst>
                                        <p:tav tm="0">
                                          <p:val>
                                            <p:strVal val="#ppt_h"/>
                                          </p:val>
                                        </p:tav>
                                        <p:tav tm="100000">
                                          <p:val>
                                            <p:strVal val="#ppt_h"/>
                                          </p:val>
                                        </p:tav>
                                      </p:tavLst>
                                    </p:anim>
                                    <p:animEffect transition="in" filter="fade">
                                      <p:cBhvr>
                                        <p:cTn id="75" dur="1500"/>
                                        <p:tgtEl>
                                          <p:spTgt spid="6"/>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p:cTn id="78" dur="1500" fill="hold"/>
                                        <p:tgtEl>
                                          <p:spTgt spid="7"/>
                                        </p:tgtEl>
                                        <p:attrNameLst>
                                          <p:attrName>ppt_w</p:attrName>
                                        </p:attrNameLst>
                                      </p:cBhvr>
                                      <p:tavLst>
                                        <p:tav tm="0">
                                          <p:val>
                                            <p:strVal val="#ppt_w*0.70"/>
                                          </p:val>
                                        </p:tav>
                                        <p:tav tm="100000">
                                          <p:val>
                                            <p:strVal val="#ppt_w"/>
                                          </p:val>
                                        </p:tav>
                                      </p:tavLst>
                                    </p:anim>
                                    <p:anim calcmode="lin" valueType="num">
                                      <p:cBhvr>
                                        <p:cTn id="79" dur="1500" fill="hold"/>
                                        <p:tgtEl>
                                          <p:spTgt spid="7"/>
                                        </p:tgtEl>
                                        <p:attrNameLst>
                                          <p:attrName>ppt_h</p:attrName>
                                        </p:attrNameLst>
                                      </p:cBhvr>
                                      <p:tavLst>
                                        <p:tav tm="0">
                                          <p:val>
                                            <p:strVal val="#ppt_h"/>
                                          </p:val>
                                        </p:tav>
                                        <p:tav tm="100000">
                                          <p:val>
                                            <p:strVal val="#ppt_h"/>
                                          </p:val>
                                        </p:tav>
                                      </p:tavLst>
                                    </p:anim>
                                    <p:animEffect transition="in" filter="fade">
                                      <p:cBhvr>
                                        <p:cTn id="80" dur="1500"/>
                                        <p:tgtEl>
                                          <p:spTgt spid="7"/>
                                        </p:tgtEl>
                                      </p:cBhvr>
                                    </p:animEffect>
                                  </p:childTnLst>
                                </p:cTn>
                              </p:par>
                              <p:par>
                                <p:cTn id="81" presetID="55" presetClass="entr" presetSubtype="0"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p:cTn id="83" dur="1500" fill="hold"/>
                                        <p:tgtEl>
                                          <p:spTgt spid="8"/>
                                        </p:tgtEl>
                                        <p:attrNameLst>
                                          <p:attrName>ppt_w</p:attrName>
                                        </p:attrNameLst>
                                      </p:cBhvr>
                                      <p:tavLst>
                                        <p:tav tm="0">
                                          <p:val>
                                            <p:strVal val="#ppt_w*0.70"/>
                                          </p:val>
                                        </p:tav>
                                        <p:tav tm="100000">
                                          <p:val>
                                            <p:strVal val="#ppt_w"/>
                                          </p:val>
                                        </p:tav>
                                      </p:tavLst>
                                    </p:anim>
                                    <p:anim calcmode="lin" valueType="num">
                                      <p:cBhvr>
                                        <p:cTn id="84" dur="1500" fill="hold"/>
                                        <p:tgtEl>
                                          <p:spTgt spid="8"/>
                                        </p:tgtEl>
                                        <p:attrNameLst>
                                          <p:attrName>ppt_h</p:attrName>
                                        </p:attrNameLst>
                                      </p:cBhvr>
                                      <p:tavLst>
                                        <p:tav tm="0">
                                          <p:val>
                                            <p:strVal val="#ppt_h"/>
                                          </p:val>
                                        </p:tav>
                                        <p:tav tm="100000">
                                          <p:val>
                                            <p:strVal val="#ppt_h"/>
                                          </p:val>
                                        </p:tav>
                                      </p:tavLst>
                                    </p:anim>
                                    <p:animEffect transition="in" filter="fade">
                                      <p:cBhvr>
                                        <p:cTn id="85" dur="1500"/>
                                        <p:tgtEl>
                                          <p:spTgt spid="8"/>
                                        </p:tgtEl>
                                      </p:cBhvr>
                                    </p:animEffect>
                                  </p:childTnLst>
                                </p:cTn>
                              </p:par>
                              <p:par>
                                <p:cTn id="86" presetID="55" presetClass="entr" presetSubtype="0" fill="hold" grpId="0" nodeType="withEffect">
                                  <p:stCondLst>
                                    <p:cond delay="0"/>
                                  </p:stCondLst>
                                  <p:childTnLst>
                                    <p:set>
                                      <p:cBhvr>
                                        <p:cTn id="87" dur="1" fill="hold">
                                          <p:stCondLst>
                                            <p:cond delay="0"/>
                                          </p:stCondLst>
                                        </p:cTn>
                                        <p:tgtEl>
                                          <p:spTgt spid="9"/>
                                        </p:tgtEl>
                                        <p:attrNameLst>
                                          <p:attrName>style.visibility</p:attrName>
                                        </p:attrNameLst>
                                      </p:cBhvr>
                                      <p:to>
                                        <p:strVal val="visible"/>
                                      </p:to>
                                    </p:set>
                                    <p:anim calcmode="lin" valueType="num">
                                      <p:cBhvr>
                                        <p:cTn id="88" dur="1500" fill="hold"/>
                                        <p:tgtEl>
                                          <p:spTgt spid="9"/>
                                        </p:tgtEl>
                                        <p:attrNameLst>
                                          <p:attrName>ppt_w</p:attrName>
                                        </p:attrNameLst>
                                      </p:cBhvr>
                                      <p:tavLst>
                                        <p:tav tm="0">
                                          <p:val>
                                            <p:strVal val="#ppt_w*0.70"/>
                                          </p:val>
                                        </p:tav>
                                        <p:tav tm="100000">
                                          <p:val>
                                            <p:strVal val="#ppt_w"/>
                                          </p:val>
                                        </p:tav>
                                      </p:tavLst>
                                    </p:anim>
                                    <p:anim calcmode="lin" valueType="num">
                                      <p:cBhvr>
                                        <p:cTn id="89" dur="1500" fill="hold"/>
                                        <p:tgtEl>
                                          <p:spTgt spid="9"/>
                                        </p:tgtEl>
                                        <p:attrNameLst>
                                          <p:attrName>ppt_h</p:attrName>
                                        </p:attrNameLst>
                                      </p:cBhvr>
                                      <p:tavLst>
                                        <p:tav tm="0">
                                          <p:val>
                                            <p:strVal val="#ppt_h"/>
                                          </p:val>
                                        </p:tav>
                                        <p:tav tm="100000">
                                          <p:val>
                                            <p:strVal val="#ppt_h"/>
                                          </p:val>
                                        </p:tav>
                                      </p:tavLst>
                                    </p:anim>
                                    <p:animEffect transition="in" filter="fade">
                                      <p:cBhvr>
                                        <p:cTn id="90" dur="1500"/>
                                        <p:tgtEl>
                                          <p:spTgt spid="9"/>
                                        </p:tgtEl>
                                      </p:cBhvr>
                                    </p:animEffect>
                                  </p:childTnLst>
                                </p:cTn>
                              </p:par>
                              <p:par>
                                <p:cTn id="91" presetID="55" presetClass="entr" presetSubtype="0" fill="hold" grpId="0" nodeType="with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p:cTn id="93" dur="1500" fill="hold"/>
                                        <p:tgtEl>
                                          <p:spTgt spid="10"/>
                                        </p:tgtEl>
                                        <p:attrNameLst>
                                          <p:attrName>ppt_w</p:attrName>
                                        </p:attrNameLst>
                                      </p:cBhvr>
                                      <p:tavLst>
                                        <p:tav tm="0">
                                          <p:val>
                                            <p:strVal val="#ppt_w*0.70"/>
                                          </p:val>
                                        </p:tav>
                                        <p:tav tm="100000">
                                          <p:val>
                                            <p:strVal val="#ppt_w"/>
                                          </p:val>
                                        </p:tav>
                                      </p:tavLst>
                                    </p:anim>
                                    <p:anim calcmode="lin" valueType="num">
                                      <p:cBhvr>
                                        <p:cTn id="94" dur="1500" fill="hold"/>
                                        <p:tgtEl>
                                          <p:spTgt spid="10"/>
                                        </p:tgtEl>
                                        <p:attrNameLst>
                                          <p:attrName>ppt_h</p:attrName>
                                        </p:attrNameLst>
                                      </p:cBhvr>
                                      <p:tavLst>
                                        <p:tav tm="0">
                                          <p:val>
                                            <p:strVal val="#ppt_h"/>
                                          </p:val>
                                        </p:tav>
                                        <p:tav tm="100000">
                                          <p:val>
                                            <p:strVal val="#ppt_h"/>
                                          </p:val>
                                        </p:tav>
                                      </p:tavLst>
                                    </p:anim>
                                    <p:animEffect transition="in" filter="fade">
                                      <p:cBhvr>
                                        <p:cTn id="95" dur="1500"/>
                                        <p:tgtEl>
                                          <p:spTgt spid="10"/>
                                        </p:tgtEl>
                                      </p:cBhvr>
                                    </p:animEffect>
                                  </p:childTnLst>
                                </p:cTn>
                              </p:par>
                              <p:par>
                                <p:cTn id="96" presetID="10" presetClass="entr" presetSubtype="0" fill="hold" grpId="0" nodeType="withEffect">
                                  <p:stCondLst>
                                    <p:cond delay="1500"/>
                                  </p:stCondLst>
                                  <p:childTnLst>
                                    <p:set>
                                      <p:cBhvr>
                                        <p:cTn id="97" dur="1" fill="hold">
                                          <p:stCondLst>
                                            <p:cond delay="0"/>
                                          </p:stCondLst>
                                        </p:cTn>
                                        <p:tgtEl>
                                          <p:spTgt spid="139"/>
                                        </p:tgtEl>
                                        <p:attrNameLst>
                                          <p:attrName>style.visibility</p:attrName>
                                        </p:attrNameLst>
                                      </p:cBhvr>
                                      <p:to>
                                        <p:strVal val="visible"/>
                                      </p:to>
                                    </p:set>
                                    <p:animEffect transition="in" filter="fade">
                                      <p:cBhvr>
                                        <p:cTn id="98" dur="750"/>
                                        <p:tgtEl>
                                          <p:spTgt spid="139"/>
                                        </p:tgtEl>
                                      </p:cBhvr>
                                    </p:animEffect>
                                  </p:childTnLst>
                                </p:cTn>
                              </p:par>
                              <p:par>
                                <p:cTn id="99" presetID="10" presetClass="entr" presetSubtype="0" fill="hold" grpId="0" nodeType="withEffect">
                                  <p:stCondLst>
                                    <p:cond delay="1500"/>
                                  </p:stCondLst>
                                  <p:childTnLst>
                                    <p:set>
                                      <p:cBhvr>
                                        <p:cTn id="100" dur="1" fill="hold">
                                          <p:stCondLst>
                                            <p:cond delay="0"/>
                                          </p:stCondLst>
                                        </p:cTn>
                                        <p:tgtEl>
                                          <p:spTgt spid="153"/>
                                        </p:tgtEl>
                                        <p:attrNameLst>
                                          <p:attrName>style.visibility</p:attrName>
                                        </p:attrNameLst>
                                      </p:cBhvr>
                                      <p:to>
                                        <p:strVal val="visible"/>
                                      </p:to>
                                    </p:set>
                                    <p:animEffect transition="in" filter="fade">
                                      <p:cBhvr>
                                        <p:cTn id="101" dur="750"/>
                                        <p:tgtEl>
                                          <p:spTgt spid="153"/>
                                        </p:tgtEl>
                                      </p:cBhvr>
                                    </p:animEffect>
                                  </p:childTnLst>
                                </p:cTn>
                              </p:par>
                              <p:par>
                                <p:cTn id="102" presetID="10" presetClass="entr" presetSubtype="0" fill="hold" grpId="0" nodeType="withEffect">
                                  <p:stCondLst>
                                    <p:cond delay="1500"/>
                                  </p:stCondLst>
                                  <p:childTnLst>
                                    <p:set>
                                      <p:cBhvr>
                                        <p:cTn id="103" dur="1" fill="hold">
                                          <p:stCondLst>
                                            <p:cond delay="0"/>
                                          </p:stCondLst>
                                        </p:cTn>
                                        <p:tgtEl>
                                          <p:spTgt spid="160"/>
                                        </p:tgtEl>
                                        <p:attrNameLst>
                                          <p:attrName>style.visibility</p:attrName>
                                        </p:attrNameLst>
                                      </p:cBhvr>
                                      <p:to>
                                        <p:strVal val="visible"/>
                                      </p:to>
                                    </p:set>
                                    <p:animEffect transition="in" filter="fade">
                                      <p:cBhvr>
                                        <p:cTn id="104" dur="750"/>
                                        <p:tgtEl>
                                          <p:spTgt spid="160"/>
                                        </p:tgtEl>
                                      </p:cBhvr>
                                    </p:animEffect>
                                  </p:childTnLst>
                                </p:cTn>
                              </p:par>
                              <p:par>
                                <p:cTn id="105" presetID="22" presetClass="entr" presetSubtype="8" fill="hold" grpId="0" nodeType="withEffect">
                                  <p:stCondLst>
                                    <p:cond delay="1500"/>
                                  </p:stCondLst>
                                  <p:childTnLst>
                                    <p:set>
                                      <p:cBhvr>
                                        <p:cTn id="106" dur="1" fill="hold">
                                          <p:stCondLst>
                                            <p:cond delay="0"/>
                                          </p:stCondLst>
                                        </p:cTn>
                                        <p:tgtEl>
                                          <p:spTgt spid="110"/>
                                        </p:tgtEl>
                                        <p:attrNameLst>
                                          <p:attrName>style.visibility</p:attrName>
                                        </p:attrNameLst>
                                      </p:cBhvr>
                                      <p:to>
                                        <p:strVal val="visible"/>
                                      </p:to>
                                    </p:set>
                                    <p:animEffect transition="in" filter="wipe(left)">
                                      <p:cBhvr>
                                        <p:cTn id="107" dur="1500"/>
                                        <p:tgtEl>
                                          <p:spTgt spid="110"/>
                                        </p:tgtEl>
                                      </p:cBhvr>
                                    </p:animEffect>
                                  </p:childTnLst>
                                </p:cTn>
                              </p:par>
                              <p:par>
                                <p:cTn id="108" presetID="22" presetClass="entr" presetSubtype="8" fill="hold" grpId="0" nodeType="withEffect">
                                  <p:stCondLst>
                                    <p:cond delay="1500"/>
                                  </p:stCondLst>
                                  <p:childTnLst>
                                    <p:set>
                                      <p:cBhvr>
                                        <p:cTn id="109" dur="1" fill="hold">
                                          <p:stCondLst>
                                            <p:cond delay="0"/>
                                          </p:stCondLst>
                                        </p:cTn>
                                        <p:tgtEl>
                                          <p:spTgt spid="111"/>
                                        </p:tgtEl>
                                        <p:attrNameLst>
                                          <p:attrName>style.visibility</p:attrName>
                                        </p:attrNameLst>
                                      </p:cBhvr>
                                      <p:to>
                                        <p:strVal val="visible"/>
                                      </p:to>
                                    </p:set>
                                    <p:animEffect transition="in" filter="wipe(left)">
                                      <p:cBhvr>
                                        <p:cTn id="110" dur="1500"/>
                                        <p:tgtEl>
                                          <p:spTgt spid="111"/>
                                        </p:tgtEl>
                                      </p:cBhvr>
                                    </p:animEffect>
                                  </p:childTnLst>
                                </p:cTn>
                              </p:par>
                              <p:par>
                                <p:cTn id="111" presetID="22" presetClass="entr" presetSubtype="8" fill="hold" grpId="0" nodeType="withEffect">
                                  <p:stCondLst>
                                    <p:cond delay="1500"/>
                                  </p:stCondLst>
                                  <p:childTnLst>
                                    <p:set>
                                      <p:cBhvr>
                                        <p:cTn id="112" dur="1" fill="hold">
                                          <p:stCondLst>
                                            <p:cond delay="0"/>
                                          </p:stCondLst>
                                        </p:cTn>
                                        <p:tgtEl>
                                          <p:spTgt spid="113"/>
                                        </p:tgtEl>
                                        <p:attrNameLst>
                                          <p:attrName>style.visibility</p:attrName>
                                        </p:attrNameLst>
                                      </p:cBhvr>
                                      <p:to>
                                        <p:strVal val="visible"/>
                                      </p:to>
                                    </p:set>
                                    <p:animEffect transition="in" filter="wipe(left)">
                                      <p:cBhvr>
                                        <p:cTn id="113" dur="1500"/>
                                        <p:tgtEl>
                                          <p:spTgt spid="113"/>
                                        </p:tgtEl>
                                      </p:cBhvr>
                                    </p:animEffect>
                                  </p:childTnLst>
                                </p:cTn>
                              </p:par>
                              <p:par>
                                <p:cTn id="114" presetID="22" presetClass="entr" presetSubtype="2" fill="hold" grpId="0" nodeType="withEffect">
                                  <p:stCondLst>
                                    <p:cond delay="1500"/>
                                  </p:stCondLst>
                                  <p:childTnLst>
                                    <p:set>
                                      <p:cBhvr>
                                        <p:cTn id="115" dur="1" fill="hold">
                                          <p:stCondLst>
                                            <p:cond delay="0"/>
                                          </p:stCondLst>
                                        </p:cTn>
                                        <p:tgtEl>
                                          <p:spTgt spid="104"/>
                                        </p:tgtEl>
                                        <p:attrNameLst>
                                          <p:attrName>style.visibility</p:attrName>
                                        </p:attrNameLst>
                                      </p:cBhvr>
                                      <p:to>
                                        <p:strVal val="visible"/>
                                      </p:to>
                                    </p:set>
                                    <p:animEffect transition="in" filter="wipe(right)">
                                      <p:cBhvr>
                                        <p:cTn id="116" dur="1500"/>
                                        <p:tgtEl>
                                          <p:spTgt spid="104"/>
                                        </p:tgtEl>
                                      </p:cBhvr>
                                    </p:animEffect>
                                  </p:childTnLst>
                                </p:cTn>
                              </p:par>
                              <p:par>
                                <p:cTn id="117" presetID="22" presetClass="entr" presetSubtype="2" fill="hold" grpId="0" nodeType="withEffect">
                                  <p:stCondLst>
                                    <p:cond delay="1500"/>
                                  </p:stCondLst>
                                  <p:childTnLst>
                                    <p:set>
                                      <p:cBhvr>
                                        <p:cTn id="118" dur="1" fill="hold">
                                          <p:stCondLst>
                                            <p:cond delay="0"/>
                                          </p:stCondLst>
                                        </p:cTn>
                                        <p:tgtEl>
                                          <p:spTgt spid="105"/>
                                        </p:tgtEl>
                                        <p:attrNameLst>
                                          <p:attrName>style.visibility</p:attrName>
                                        </p:attrNameLst>
                                      </p:cBhvr>
                                      <p:to>
                                        <p:strVal val="visible"/>
                                      </p:to>
                                    </p:set>
                                    <p:animEffect transition="in" filter="wipe(right)">
                                      <p:cBhvr>
                                        <p:cTn id="119" dur="1500"/>
                                        <p:tgtEl>
                                          <p:spTgt spid="105"/>
                                        </p:tgtEl>
                                      </p:cBhvr>
                                    </p:animEffect>
                                  </p:childTnLst>
                                </p:cTn>
                              </p:par>
                              <p:par>
                                <p:cTn id="120" presetID="22" presetClass="entr" presetSubtype="2" fill="hold" grpId="0" nodeType="withEffect">
                                  <p:stCondLst>
                                    <p:cond delay="1500"/>
                                  </p:stCondLst>
                                  <p:childTnLst>
                                    <p:set>
                                      <p:cBhvr>
                                        <p:cTn id="121" dur="1" fill="hold">
                                          <p:stCondLst>
                                            <p:cond delay="0"/>
                                          </p:stCondLst>
                                        </p:cTn>
                                        <p:tgtEl>
                                          <p:spTgt spid="107"/>
                                        </p:tgtEl>
                                        <p:attrNameLst>
                                          <p:attrName>style.visibility</p:attrName>
                                        </p:attrNameLst>
                                      </p:cBhvr>
                                      <p:to>
                                        <p:strVal val="visible"/>
                                      </p:to>
                                    </p:set>
                                    <p:animEffect transition="in" filter="wipe(right)">
                                      <p:cBhvr>
                                        <p:cTn id="122" dur="1500"/>
                                        <p:tgtEl>
                                          <p:spTgt spid="107"/>
                                        </p:tgtEl>
                                      </p:cBhvr>
                                    </p:animEffect>
                                  </p:childTnLst>
                                </p:cTn>
                              </p:par>
                              <p:par>
                                <p:cTn id="123" presetID="22" presetClass="entr" presetSubtype="2" fill="hold" grpId="0" nodeType="withEffect">
                                  <p:stCondLst>
                                    <p:cond delay="1500"/>
                                  </p:stCondLst>
                                  <p:childTnLst>
                                    <p:set>
                                      <p:cBhvr>
                                        <p:cTn id="124" dur="1" fill="hold">
                                          <p:stCondLst>
                                            <p:cond delay="0"/>
                                          </p:stCondLst>
                                        </p:cTn>
                                        <p:tgtEl>
                                          <p:spTgt spid="108"/>
                                        </p:tgtEl>
                                        <p:attrNameLst>
                                          <p:attrName>style.visibility</p:attrName>
                                        </p:attrNameLst>
                                      </p:cBhvr>
                                      <p:to>
                                        <p:strVal val="visible"/>
                                      </p:to>
                                    </p:set>
                                    <p:animEffect transition="in" filter="wipe(right)">
                                      <p:cBhvr>
                                        <p:cTn id="125" dur="1500"/>
                                        <p:tgtEl>
                                          <p:spTgt spid="108"/>
                                        </p:tgtEl>
                                      </p:cBhvr>
                                    </p:animEffect>
                                  </p:childTnLst>
                                </p:cTn>
                              </p:par>
                              <p:par>
                                <p:cTn id="126" presetID="10" presetClass="entr" presetSubtype="0" fill="hold" grpId="0" nodeType="withEffect">
                                  <p:stCondLst>
                                    <p:cond delay="1500"/>
                                  </p:stCondLst>
                                  <p:childTnLst>
                                    <p:set>
                                      <p:cBhvr>
                                        <p:cTn id="127" dur="1" fill="hold">
                                          <p:stCondLst>
                                            <p:cond delay="0"/>
                                          </p:stCondLst>
                                        </p:cTn>
                                        <p:tgtEl>
                                          <p:spTgt spid="167"/>
                                        </p:tgtEl>
                                        <p:attrNameLst>
                                          <p:attrName>style.visibility</p:attrName>
                                        </p:attrNameLst>
                                      </p:cBhvr>
                                      <p:to>
                                        <p:strVal val="visible"/>
                                      </p:to>
                                    </p:set>
                                    <p:animEffect transition="in" filter="fade">
                                      <p:cBhvr>
                                        <p:cTn id="128" dur="750"/>
                                        <p:tgtEl>
                                          <p:spTgt spid="167"/>
                                        </p:tgtEl>
                                      </p:cBhvr>
                                    </p:animEffect>
                                  </p:childTnLst>
                                </p:cTn>
                              </p:par>
                              <p:par>
                                <p:cTn id="129" presetID="10" presetClass="entr" presetSubtype="0" fill="hold" grpId="0" nodeType="withEffect">
                                  <p:stCondLst>
                                    <p:cond delay="1500"/>
                                  </p:stCondLst>
                                  <p:childTnLst>
                                    <p:set>
                                      <p:cBhvr>
                                        <p:cTn id="130" dur="1" fill="hold">
                                          <p:stCondLst>
                                            <p:cond delay="0"/>
                                          </p:stCondLst>
                                        </p:cTn>
                                        <p:tgtEl>
                                          <p:spTgt spid="174"/>
                                        </p:tgtEl>
                                        <p:attrNameLst>
                                          <p:attrName>style.visibility</p:attrName>
                                        </p:attrNameLst>
                                      </p:cBhvr>
                                      <p:to>
                                        <p:strVal val="visible"/>
                                      </p:to>
                                    </p:set>
                                    <p:animEffect transition="in" filter="fade">
                                      <p:cBhvr>
                                        <p:cTn id="131" dur="750"/>
                                        <p:tgtEl>
                                          <p:spTgt spid="174"/>
                                        </p:tgtEl>
                                      </p:cBhvr>
                                    </p:animEffect>
                                  </p:childTnLst>
                                </p:cTn>
                              </p:par>
                              <p:par>
                                <p:cTn id="132" presetID="10" presetClass="entr" presetSubtype="0" fill="hold" grpId="0" nodeType="withEffect">
                                  <p:stCondLst>
                                    <p:cond delay="1500"/>
                                  </p:stCondLst>
                                  <p:childTnLst>
                                    <p:set>
                                      <p:cBhvr>
                                        <p:cTn id="133" dur="1" fill="hold">
                                          <p:stCondLst>
                                            <p:cond delay="0"/>
                                          </p:stCondLst>
                                        </p:cTn>
                                        <p:tgtEl>
                                          <p:spTgt spid="181"/>
                                        </p:tgtEl>
                                        <p:attrNameLst>
                                          <p:attrName>style.visibility</p:attrName>
                                        </p:attrNameLst>
                                      </p:cBhvr>
                                      <p:to>
                                        <p:strVal val="visible"/>
                                      </p:to>
                                    </p:set>
                                    <p:animEffect transition="in" filter="fade">
                                      <p:cBhvr>
                                        <p:cTn id="134" dur="750"/>
                                        <p:tgtEl>
                                          <p:spTgt spid="181"/>
                                        </p:tgtEl>
                                      </p:cBhvr>
                                    </p:animEffect>
                                  </p:childTnLst>
                                </p:cTn>
                              </p:par>
                              <p:par>
                                <p:cTn id="135" presetID="10" presetClass="entr" presetSubtype="0" fill="hold" grpId="0" nodeType="withEffect">
                                  <p:stCondLst>
                                    <p:cond delay="1500"/>
                                  </p:stCondLst>
                                  <p:childTnLst>
                                    <p:set>
                                      <p:cBhvr>
                                        <p:cTn id="136" dur="1" fill="hold">
                                          <p:stCondLst>
                                            <p:cond delay="0"/>
                                          </p:stCondLst>
                                        </p:cTn>
                                        <p:tgtEl>
                                          <p:spTgt spid="188"/>
                                        </p:tgtEl>
                                        <p:attrNameLst>
                                          <p:attrName>style.visibility</p:attrName>
                                        </p:attrNameLst>
                                      </p:cBhvr>
                                      <p:to>
                                        <p:strVal val="visible"/>
                                      </p:to>
                                    </p:set>
                                    <p:animEffect transition="in" filter="fade">
                                      <p:cBhvr>
                                        <p:cTn id="137" dur="750"/>
                                        <p:tgtEl>
                                          <p:spTgt spid="188"/>
                                        </p:tgtEl>
                                      </p:cBhvr>
                                    </p:animEffect>
                                  </p:childTnLst>
                                </p:cTn>
                              </p:par>
                              <p:par>
                                <p:cTn id="138" presetID="55" presetClass="entr" presetSubtype="0" fill="hold" grpId="0" nodeType="withEffect">
                                  <p:stCondLst>
                                    <p:cond delay="225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1000" fill="hold"/>
                                        <p:tgtEl>
                                          <p:spTgt spid="22"/>
                                        </p:tgtEl>
                                        <p:attrNameLst>
                                          <p:attrName>ppt_w</p:attrName>
                                        </p:attrNameLst>
                                      </p:cBhvr>
                                      <p:tavLst>
                                        <p:tav tm="0">
                                          <p:val>
                                            <p:strVal val="#ppt_w*0.70"/>
                                          </p:val>
                                        </p:tav>
                                        <p:tav tm="100000">
                                          <p:val>
                                            <p:strVal val="#ppt_w"/>
                                          </p:val>
                                        </p:tav>
                                      </p:tavLst>
                                    </p:anim>
                                    <p:anim calcmode="lin" valueType="num">
                                      <p:cBhvr>
                                        <p:cTn id="141" dur="1000" fill="hold"/>
                                        <p:tgtEl>
                                          <p:spTgt spid="22"/>
                                        </p:tgtEl>
                                        <p:attrNameLst>
                                          <p:attrName>ppt_h</p:attrName>
                                        </p:attrNameLst>
                                      </p:cBhvr>
                                      <p:tavLst>
                                        <p:tav tm="0">
                                          <p:val>
                                            <p:strVal val="#ppt_h"/>
                                          </p:val>
                                        </p:tav>
                                        <p:tav tm="100000">
                                          <p:val>
                                            <p:strVal val="#ppt_h"/>
                                          </p:val>
                                        </p:tav>
                                      </p:tavLst>
                                    </p:anim>
                                    <p:animEffect transition="in" filter="fade">
                                      <p:cBhvr>
                                        <p:cTn id="142" dur="1000"/>
                                        <p:tgtEl>
                                          <p:spTgt spid="22"/>
                                        </p:tgtEl>
                                      </p:cBhvr>
                                    </p:animEffect>
                                  </p:childTnLst>
                                </p:cTn>
                              </p:par>
                              <p:par>
                                <p:cTn id="143" presetID="22" presetClass="entr" presetSubtype="8" fill="hold" nodeType="withEffect">
                                  <p:stCondLst>
                                    <p:cond delay="3000"/>
                                  </p:stCondLst>
                                  <p:childTnLst>
                                    <p:set>
                                      <p:cBhvr>
                                        <p:cTn id="144" dur="1" fill="hold">
                                          <p:stCondLst>
                                            <p:cond delay="0"/>
                                          </p:stCondLst>
                                        </p:cTn>
                                        <p:tgtEl>
                                          <p:spTgt spid="2"/>
                                        </p:tgtEl>
                                        <p:attrNameLst>
                                          <p:attrName>style.visibility</p:attrName>
                                        </p:attrNameLst>
                                      </p:cBhvr>
                                      <p:to>
                                        <p:strVal val="visible"/>
                                      </p:to>
                                    </p:set>
                                    <p:animEffect transition="in" filter="wipe(left)">
                                      <p:cBhvr>
                                        <p:cTn id="145" dur="500"/>
                                        <p:tgtEl>
                                          <p:spTgt spid="2"/>
                                        </p:tgtEl>
                                      </p:cBhvr>
                                    </p:animEffect>
                                  </p:childTnLst>
                                </p:cTn>
                              </p:par>
                              <p:par>
                                <p:cTn id="146" presetID="12" presetClass="entr" presetSubtype="8" fill="hold" grpId="0" nodeType="withEffect">
                                  <p:stCondLst>
                                    <p:cond delay="3250"/>
                                  </p:stCondLst>
                                  <p:childTnLst>
                                    <p:set>
                                      <p:cBhvr>
                                        <p:cTn id="147" dur="1" fill="hold">
                                          <p:stCondLst>
                                            <p:cond delay="0"/>
                                          </p:stCondLst>
                                        </p:cTn>
                                        <p:tgtEl>
                                          <p:spTgt spid="31"/>
                                        </p:tgtEl>
                                        <p:attrNameLst>
                                          <p:attrName>style.visibility</p:attrName>
                                        </p:attrNameLst>
                                      </p:cBhvr>
                                      <p:to>
                                        <p:strVal val="visible"/>
                                      </p:to>
                                    </p:set>
                                    <p:anim calcmode="lin" valueType="num">
                                      <p:cBhvr additive="base">
                                        <p:cTn id="148" dur="750"/>
                                        <p:tgtEl>
                                          <p:spTgt spid="31"/>
                                        </p:tgtEl>
                                        <p:attrNameLst>
                                          <p:attrName>ppt_x</p:attrName>
                                        </p:attrNameLst>
                                      </p:cBhvr>
                                      <p:tavLst>
                                        <p:tav tm="0">
                                          <p:val>
                                            <p:strVal val="#ppt_x-#ppt_w*1.125000"/>
                                          </p:val>
                                        </p:tav>
                                        <p:tav tm="100000">
                                          <p:val>
                                            <p:strVal val="#ppt_x"/>
                                          </p:val>
                                        </p:tav>
                                      </p:tavLst>
                                    </p:anim>
                                    <p:animEffect transition="in" filter="wipe(right)">
                                      <p:cBhvr>
                                        <p:cTn id="149" dur="750"/>
                                        <p:tgtEl>
                                          <p:spTgt spid="31"/>
                                        </p:tgtEl>
                                      </p:cBhvr>
                                    </p:animEffect>
                                  </p:childTnLst>
                                </p:cTn>
                              </p:par>
                              <p:par>
                                <p:cTn id="150" presetID="12" presetClass="entr" presetSubtype="8" fill="hold" grpId="0" nodeType="withEffect">
                                  <p:stCondLst>
                                    <p:cond delay="3250"/>
                                  </p:stCondLst>
                                  <p:childTnLst>
                                    <p:set>
                                      <p:cBhvr>
                                        <p:cTn id="151" dur="1" fill="hold">
                                          <p:stCondLst>
                                            <p:cond delay="0"/>
                                          </p:stCondLst>
                                        </p:cTn>
                                        <p:tgtEl>
                                          <p:spTgt spid="23"/>
                                        </p:tgtEl>
                                        <p:attrNameLst>
                                          <p:attrName>style.visibility</p:attrName>
                                        </p:attrNameLst>
                                      </p:cBhvr>
                                      <p:to>
                                        <p:strVal val="visible"/>
                                      </p:to>
                                    </p:set>
                                    <p:anim calcmode="lin" valueType="num">
                                      <p:cBhvr additive="base">
                                        <p:cTn id="152" dur="750"/>
                                        <p:tgtEl>
                                          <p:spTgt spid="23"/>
                                        </p:tgtEl>
                                        <p:attrNameLst>
                                          <p:attrName>ppt_x</p:attrName>
                                        </p:attrNameLst>
                                      </p:cBhvr>
                                      <p:tavLst>
                                        <p:tav tm="0">
                                          <p:val>
                                            <p:strVal val="#ppt_x-#ppt_w*1.125000"/>
                                          </p:val>
                                        </p:tav>
                                        <p:tav tm="100000">
                                          <p:val>
                                            <p:strVal val="#ppt_x"/>
                                          </p:val>
                                        </p:tav>
                                      </p:tavLst>
                                    </p:anim>
                                    <p:animEffect transition="in" filter="wipe(right)">
                                      <p:cBhvr>
                                        <p:cTn id="153" dur="750"/>
                                        <p:tgtEl>
                                          <p:spTgt spid="23"/>
                                        </p:tgtEl>
                                      </p:cBhvr>
                                    </p:animEffect>
                                  </p:childTnLst>
                                </p:cTn>
                              </p:par>
                              <p:par>
                                <p:cTn id="154" presetID="12" presetClass="entr" presetSubtype="8" fill="hold" grpId="0" nodeType="withEffect">
                                  <p:stCondLst>
                                    <p:cond delay="3250"/>
                                  </p:stCondLst>
                                  <p:childTnLst>
                                    <p:set>
                                      <p:cBhvr>
                                        <p:cTn id="155" dur="1" fill="hold">
                                          <p:stCondLst>
                                            <p:cond delay="0"/>
                                          </p:stCondLst>
                                        </p:cTn>
                                        <p:tgtEl>
                                          <p:spTgt spid="13"/>
                                        </p:tgtEl>
                                        <p:attrNameLst>
                                          <p:attrName>style.visibility</p:attrName>
                                        </p:attrNameLst>
                                      </p:cBhvr>
                                      <p:to>
                                        <p:strVal val="visible"/>
                                      </p:to>
                                    </p:set>
                                    <p:anim calcmode="lin" valueType="num">
                                      <p:cBhvr additive="base">
                                        <p:cTn id="156" dur="750"/>
                                        <p:tgtEl>
                                          <p:spTgt spid="13"/>
                                        </p:tgtEl>
                                        <p:attrNameLst>
                                          <p:attrName>ppt_x</p:attrName>
                                        </p:attrNameLst>
                                      </p:cBhvr>
                                      <p:tavLst>
                                        <p:tav tm="0">
                                          <p:val>
                                            <p:strVal val="#ppt_x-#ppt_w*1.125000"/>
                                          </p:val>
                                        </p:tav>
                                        <p:tav tm="100000">
                                          <p:val>
                                            <p:strVal val="#ppt_x"/>
                                          </p:val>
                                        </p:tav>
                                      </p:tavLst>
                                    </p:anim>
                                    <p:animEffect transition="in" filter="wipe(right)">
                                      <p:cBhvr>
                                        <p:cTn id="157" dur="750"/>
                                        <p:tgtEl>
                                          <p:spTgt spid="13"/>
                                        </p:tgtEl>
                                      </p:cBhvr>
                                    </p:animEffect>
                                  </p:childTnLst>
                                </p:cTn>
                              </p:par>
                              <p:par>
                                <p:cTn id="158" presetID="22" presetClass="entr" presetSubtype="8" fill="hold" nodeType="withEffect">
                                  <p:stCondLst>
                                    <p:cond delay="3750"/>
                                  </p:stCondLst>
                                  <p:childTnLst>
                                    <p:set>
                                      <p:cBhvr>
                                        <p:cTn id="159" dur="1" fill="hold">
                                          <p:stCondLst>
                                            <p:cond delay="0"/>
                                          </p:stCondLst>
                                        </p:cTn>
                                        <p:tgtEl>
                                          <p:spTgt spid="4"/>
                                        </p:tgtEl>
                                        <p:attrNameLst>
                                          <p:attrName>style.visibility</p:attrName>
                                        </p:attrNameLst>
                                      </p:cBhvr>
                                      <p:to>
                                        <p:strVal val="visible"/>
                                      </p:to>
                                    </p:set>
                                    <p:animEffect transition="in" filter="wipe(left)">
                                      <p:cBhvr>
                                        <p:cTn id="160" dur="500"/>
                                        <p:tgtEl>
                                          <p:spTgt spid="4"/>
                                        </p:tgtEl>
                                      </p:cBhvr>
                                    </p:animEffect>
                                  </p:childTnLst>
                                </p:cTn>
                              </p:par>
                              <p:par>
                                <p:cTn id="161" presetID="12" presetClass="entr" presetSubtype="8" fill="hold" grpId="0" nodeType="withEffect">
                                  <p:stCondLst>
                                    <p:cond delay="4000"/>
                                  </p:stCondLst>
                                  <p:childTnLst>
                                    <p:set>
                                      <p:cBhvr>
                                        <p:cTn id="162" dur="1" fill="hold">
                                          <p:stCondLst>
                                            <p:cond delay="0"/>
                                          </p:stCondLst>
                                        </p:cTn>
                                        <p:tgtEl>
                                          <p:spTgt spid="40"/>
                                        </p:tgtEl>
                                        <p:attrNameLst>
                                          <p:attrName>style.visibility</p:attrName>
                                        </p:attrNameLst>
                                      </p:cBhvr>
                                      <p:to>
                                        <p:strVal val="visible"/>
                                      </p:to>
                                    </p:set>
                                    <p:anim calcmode="lin" valueType="num">
                                      <p:cBhvr additive="base">
                                        <p:cTn id="163" dur="750"/>
                                        <p:tgtEl>
                                          <p:spTgt spid="40"/>
                                        </p:tgtEl>
                                        <p:attrNameLst>
                                          <p:attrName>ppt_x</p:attrName>
                                        </p:attrNameLst>
                                      </p:cBhvr>
                                      <p:tavLst>
                                        <p:tav tm="0">
                                          <p:val>
                                            <p:strVal val="#ppt_x-#ppt_w*1.125000"/>
                                          </p:val>
                                        </p:tav>
                                        <p:tav tm="100000">
                                          <p:val>
                                            <p:strVal val="#ppt_x"/>
                                          </p:val>
                                        </p:tav>
                                      </p:tavLst>
                                    </p:anim>
                                    <p:animEffect transition="in" filter="wipe(right)">
                                      <p:cBhvr>
                                        <p:cTn id="164" dur="750"/>
                                        <p:tgtEl>
                                          <p:spTgt spid="40"/>
                                        </p:tgtEl>
                                      </p:cBhvr>
                                    </p:animEffect>
                                  </p:childTnLst>
                                </p:cTn>
                              </p:par>
                              <p:par>
                                <p:cTn id="165" presetID="12" presetClass="entr" presetSubtype="8" fill="hold" grpId="0" nodeType="withEffect">
                                  <p:stCondLst>
                                    <p:cond delay="4000"/>
                                  </p:stCondLst>
                                  <p:childTnLst>
                                    <p:set>
                                      <p:cBhvr>
                                        <p:cTn id="166" dur="1" fill="hold">
                                          <p:stCondLst>
                                            <p:cond delay="0"/>
                                          </p:stCondLst>
                                        </p:cTn>
                                        <p:tgtEl>
                                          <p:spTgt spid="32"/>
                                        </p:tgtEl>
                                        <p:attrNameLst>
                                          <p:attrName>style.visibility</p:attrName>
                                        </p:attrNameLst>
                                      </p:cBhvr>
                                      <p:to>
                                        <p:strVal val="visible"/>
                                      </p:to>
                                    </p:set>
                                    <p:anim calcmode="lin" valueType="num">
                                      <p:cBhvr additive="base">
                                        <p:cTn id="167" dur="750"/>
                                        <p:tgtEl>
                                          <p:spTgt spid="32"/>
                                        </p:tgtEl>
                                        <p:attrNameLst>
                                          <p:attrName>ppt_x</p:attrName>
                                        </p:attrNameLst>
                                      </p:cBhvr>
                                      <p:tavLst>
                                        <p:tav tm="0">
                                          <p:val>
                                            <p:strVal val="#ppt_x-#ppt_w*1.125000"/>
                                          </p:val>
                                        </p:tav>
                                        <p:tav tm="100000">
                                          <p:val>
                                            <p:strVal val="#ppt_x"/>
                                          </p:val>
                                        </p:tav>
                                      </p:tavLst>
                                    </p:anim>
                                    <p:animEffect transition="in" filter="wipe(right)">
                                      <p:cBhvr>
                                        <p:cTn id="168" dur="750"/>
                                        <p:tgtEl>
                                          <p:spTgt spid="32"/>
                                        </p:tgtEl>
                                      </p:cBhvr>
                                    </p:animEffect>
                                  </p:childTnLst>
                                </p:cTn>
                              </p:par>
                              <p:par>
                                <p:cTn id="169" presetID="12" presetClass="entr" presetSubtype="8" fill="hold" grpId="0" nodeType="withEffect">
                                  <p:stCondLst>
                                    <p:cond delay="4000"/>
                                  </p:stCondLst>
                                  <p:childTnLst>
                                    <p:set>
                                      <p:cBhvr>
                                        <p:cTn id="170" dur="1" fill="hold">
                                          <p:stCondLst>
                                            <p:cond delay="0"/>
                                          </p:stCondLst>
                                        </p:cTn>
                                        <p:tgtEl>
                                          <p:spTgt spid="24"/>
                                        </p:tgtEl>
                                        <p:attrNameLst>
                                          <p:attrName>style.visibility</p:attrName>
                                        </p:attrNameLst>
                                      </p:cBhvr>
                                      <p:to>
                                        <p:strVal val="visible"/>
                                      </p:to>
                                    </p:set>
                                    <p:anim calcmode="lin" valueType="num">
                                      <p:cBhvr additive="base">
                                        <p:cTn id="171" dur="750"/>
                                        <p:tgtEl>
                                          <p:spTgt spid="24"/>
                                        </p:tgtEl>
                                        <p:attrNameLst>
                                          <p:attrName>ppt_x</p:attrName>
                                        </p:attrNameLst>
                                      </p:cBhvr>
                                      <p:tavLst>
                                        <p:tav tm="0">
                                          <p:val>
                                            <p:strVal val="#ppt_x-#ppt_w*1.125000"/>
                                          </p:val>
                                        </p:tav>
                                        <p:tav tm="100000">
                                          <p:val>
                                            <p:strVal val="#ppt_x"/>
                                          </p:val>
                                        </p:tav>
                                      </p:tavLst>
                                    </p:anim>
                                    <p:animEffect transition="in" filter="wipe(right)">
                                      <p:cBhvr>
                                        <p:cTn id="172" dur="750"/>
                                        <p:tgtEl>
                                          <p:spTgt spid="24"/>
                                        </p:tgtEl>
                                      </p:cBhvr>
                                    </p:animEffect>
                                  </p:childTnLst>
                                </p:cTn>
                              </p:par>
                              <p:par>
                                <p:cTn id="173" presetID="22" presetClass="entr" presetSubtype="8" fill="hold" nodeType="withEffect">
                                  <p:stCondLst>
                                    <p:cond delay="4500"/>
                                  </p:stCondLst>
                                  <p:childTnLst>
                                    <p:set>
                                      <p:cBhvr>
                                        <p:cTn id="174" dur="1" fill="hold">
                                          <p:stCondLst>
                                            <p:cond delay="0"/>
                                          </p:stCondLst>
                                        </p:cTn>
                                        <p:tgtEl>
                                          <p:spTgt spid="11"/>
                                        </p:tgtEl>
                                        <p:attrNameLst>
                                          <p:attrName>style.visibility</p:attrName>
                                        </p:attrNameLst>
                                      </p:cBhvr>
                                      <p:to>
                                        <p:strVal val="visible"/>
                                      </p:to>
                                    </p:set>
                                    <p:animEffect transition="in" filter="wipe(left)">
                                      <p:cBhvr>
                                        <p:cTn id="175" dur="500"/>
                                        <p:tgtEl>
                                          <p:spTgt spid="11"/>
                                        </p:tgtEl>
                                      </p:cBhvr>
                                    </p:animEffect>
                                  </p:childTnLst>
                                </p:cTn>
                              </p:par>
                              <p:par>
                                <p:cTn id="176" presetID="12" presetClass="entr" presetSubtype="8" fill="hold" grpId="0" nodeType="withEffect">
                                  <p:stCondLst>
                                    <p:cond delay="4750"/>
                                  </p:stCondLst>
                                  <p:childTnLst>
                                    <p:set>
                                      <p:cBhvr>
                                        <p:cTn id="177" dur="1" fill="hold">
                                          <p:stCondLst>
                                            <p:cond delay="0"/>
                                          </p:stCondLst>
                                        </p:cTn>
                                        <p:tgtEl>
                                          <p:spTgt spid="49"/>
                                        </p:tgtEl>
                                        <p:attrNameLst>
                                          <p:attrName>style.visibility</p:attrName>
                                        </p:attrNameLst>
                                      </p:cBhvr>
                                      <p:to>
                                        <p:strVal val="visible"/>
                                      </p:to>
                                    </p:set>
                                    <p:anim calcmode="lin" valueType="num">
                                      <p:cBhvr additive="base">
                                        <p:cTn id="178" dur="750"/>
                                        <p:tgtEl>
                                          <p:spTgt spid="49"/>
                                        </p:tgtEl>
                                        <p:attrNameLst>
                                          <p:attrName>ppt_x</p:attrName>
                                        </p:attrNameLst>
                                      </p:cBhvr>
                                      <p:tavLst>
                                        <p:tav tm="0">
                                          <p:val>
                                            <p:strVal val="#ppt_x-#ppt_w*1.125000"/>
                                          </p:val>
                                        </p:tav>
                                        <p:tav tm="100000">
                                          <p:val>
                                            <p:strVal val="#ppt_x"/>
                                          </p:val>
                                        </p:tav>
                                      </p:tavLst>
                                    </p:anim>
                                    <p:animEffect transition="in" filter="wipe(right)">
                                      <p:cBhvr>
                                        <p:cTn id="179" dur="750"/>
                                        <p:tgtEl>
                                          <p:spTgt spid="49"/>
                                        </p:tgtEl>
                                      </p:cBhvr>
                                    </p:animEffect>
                                  </p:childTnLst>
                                </p:cTn>
                              </p:par>
                              <p:par>
                                <p:cTn id="180" presetID="12" presetClass="entr" presetSubtype="8" fill="hold" grpId="0" nodeType="withEffect">
                                  <p:stCondLst>
                                    <p:cond delay="4750"/>
                                  </p:stCondLst>
                                  <p:childTnLst>
                                    <p:set>
                                      <p:cBhvr>
                                        <p:cTn id="181" dur="1" fill="hold">
                                          <p:stCondLst>
                                            <p:cond delay="0"/>
                                          </p:stCondLst>
                                        </p:cTn>
                                        <p:tgtEl>
                                          <p:spTgt spid="41"/>
                                        </p:tgtEl>
                                        <p:attrNameLst>
                                          <p:attrName>style.visibility</p:attrName>
                                        </p:attrNameLst>
                                      </p:cBhvr>
                                      <p:to>
                                        <p:strVal val="visible"/>
                                      </p:to>
                                    </p:set>
                                    <p:anim calcmode="lin" valueType="num">
                                      <p:cBhvr additive="base">
                                        <p:cTn id="182" dur="750"/>
                                        <p:tgtEl>
                                          <p:spTgt spid="41"/>
                                        </p:tgtEl>
                                        <p:attrNameLst>
                                          <p:attrName>ppt_x</p:attrName>
                                        </p:attrNameLst>
                                      </p:cBhvr>
                                      <p:tavLst>
                                        <p:tav tm="0">
                                          <p:val>
                                            <p:strVal val="#ppt_x-#ppt_w*1.125000"/>
                                          </p:val>
                                        </p:tav>
                                        <p:tav tm="100000">
                                          <p:val>
                                            <p:strVal val="#ppt_x"/>
                                          </p:val>
                                        </p:tav>
                                      </p:tavLst>
                                    </p:anim>
                                    <p:animEffect transition="in" filter="wipe(right)">
                                      <p:cBhvr>
                                        <p:cTn id="183" dur="750"/>
                                        <p:tgtEl>
                                          <p:spTgt spid="41"/>
                                        </p:tgtEl>
                                      </p:cBhvr>
                                    </p:animEffect>
                                  </p:childTnLst>
                                </p:cTn>
                              </p:par>
                              <p:par>
                                <p:cTn id="184" presetID="12" presetClass="entr" presetSubtype="8" fill="hold" grpId="0" nodeType="withEffect">
                                  <p:stCondLst>
                                    <p:cond delay="4750"/>
                                  </p:stCondLst>
                                  <p:childTnLst>
                                    <p:set>
                                      <p:cBhvr>
                                        <p:cTn id="185" dur="1" fill="hold">
                                          <p:stCondLst>
                                            <p:cond delay="0"/>
                                          </p:stCondLst>
                                        </p:cTn>
                                        <p:tgtEl>
                                          <p:spTgt spid="33"/>
                                        </p:tgtEl>
                                        <p:attrNameLst>
                                          <p:attrName>style.visibility</p:attrName>
                                        </p:attrNameLst>
                                      </p:cBhvr>
                                      <p:to>
                                        <p:strVal val="visible"/>
                                      </p:to>
                                    </p:set>
                                    <p:anim calcmode="lin" valueType="num">
                                      <p:cBhvr additive="base">
                                        <p:cTn id="186" dur="750"/>
                                        <p:tgtEl>
                                          <p:spTgt spid="33"/>
                                        </p:tgtEl>
                                        <p:attrNameLst>
                                          <p:attrName>ppt_x</p:attrName>
                                        </p:attrNameLst>
                                      </p:cBhvr>
                                      <p:tavLst>
                                        <p:tav tm="0">
                                          <p:val>
                                            <p:strVal val="#ppt_x-#ppt_w*1.125000"/>
                                          </p:val>
                                        </p:tav>
                                        <p:tav tm="100000">
                                          <p:val>
                                            <p:strVal val="#ppt_x"/>
                                          </p:val>
                                        </p:tav>
                                      </p:tavLst>
                                    </p:anim>
                                    <p:animEffect transition="in" filter="wipe(right)">
                                      <p:cBhvr>
                                        <p:cTn id="187" dur="750"/>
                                        <p:tgtEl>
                                          <p:spTgt spid="33"/>
                                        </p:tgtEl>
                                      </p:cBhvr>
                                    </p:animEffect>
                                  </p:childTnLst>
                                </p:cTn>
                              </p:par>
                              <p:par>
                                <p:cTn id="188" presetID="22" presetClass="entr" presetSubtype="8" fill="hold" nodeType="withEffect">
                                  <p:stCondLst>
                                    <p:cond delay="5250"/>
                                  </p:stCondLst>
                                  <p:childTnLst>
                                    <p:set>
                                      <p:cBhvr>
                                        <p:cTn id="189" dur="1" fill="hold">
                                          <p:stCondLst>
                                            <p:cond delay="0"/>
                                          </p:stCondLst>
                                        </p:cTn>
                                        <p:tgtEl>
                                          <p:spTgt spid="12"/>
                                        </p:tgtEl>
                                        <p:attrNameLst>
                                          <p:attrName>style.visibility</p:attrName>
                                        </p:attrNameLst>
                                      </p:cBhvr>
                                      <p:to>
                                        <p:strVal val="visible"/>
                                      </p:to>
                                    </p:set>
                                    <p:animEffect transition="in" filter="wipe(left)">
                                      <p:cBhvr>
                                        <p:cTn id="190" dur="500"/>
                                        <p:tgtEl>
                                          <p:spTgt spid="12"/>
                                        </p:tgtEl>
                                      </p:cBhvr>
                                    </p:animEffect>
                                  </p:childTnLst>
                                </p:cTn>
                              </p:par>
                              <p:par>
                                <p:cTn id="191" presetID="12" presetClass="entr" presetSubtype="8" fill="hold" grpId="0" nodeType="withEffect">
                                  <p:stCondLst>
                                    <p:cond delay="5500"/>
                                  </p:stCondLst>
                                  <p:childTnLst>
                                    <p:set>
                                      <p:cBhvr>
                                        <p:cTn id="192" dur="1" fill="hold">
                                          <p:stCondLst>
                                            <p:cond delay="0"/>
                                          </p:stCondLst>
                                        </p:cTn>
                                        <p:tgtEl>
                                          <p:spTgt spid="58"/>
                                        </p:tgtEl>
                                        <p:attrNameLst>
                                          <p:attrName>style.visibility</p:attrName>
                                        </p:attrNameLst>
                                      </p:cBhvr>
                                      <p:to>
                                        <p:strVal val="visible"/>
                                      </p:to>
                                    </p:set>
                                    <p:anim calcmode="lin" valueType="num">
                                      <p:cBhvr additive="base">
                                        <p:cTn id="193" dur="750"/>
                                        <p:tgtEl>
                                          <p:spTgt spid="58"/>
                                        </p:tgtEl>
                                        <p:attrNameLst>
                                          <p:attrName>ppt_x</p:attrName>
                                        </p:attrNameLst>
                                      </p:cBhvr>
                                      <p:tavLst>
                                        <p:tav tm="0">
                                          <p:val>
                                            <p:strVal val="#ppt_x-#ppt_w*1.125000"/>
                                          </p:val>
                                        </p:tav>
                                        <p:tav tm="100000">
                                          <p:val>
                                            <p:strVal val="#ppt_x"/>
                                          </p:val>
                                        </p:tav>
                                      </p:tavLst>
                                    </p:anim>
                                    <p:animEffect transition="in" filter="wipe(right)">
                                      <p:cBhvr>
                                        <p:cTn id="194" dur="750"/>
                                        <p:tgtEl>
                                          <p:spTgt spid="58"/>
                                        </p:tgtEl>
                                      </p:cBhvr>
                                    </p:animEffect>
                                  </p:childTnLst>
                                </p:cTn>
                              </p:par>
                              <p:par>
                                <p:cTn id="195" presetID="12" presetClass="entr" presetSubtype="8" fill="hold" grpId="0" nodeType="withEffect">
                                  <p:stCondLst>
                                    <p:cond delay="5500"/>
                                  </p:stCondLst>
                                  <p:childTnLst>
                                    <p:set>
                                      <p:cBhvr>
                                        <p:cTn id="196" dur="1" fill="hold">
                                          <p:stCondLst>
                                            <p:cond delay="0"/>
                                          </p:stCondLst>
                                        </p:cTn>
                                        <p:tgtEl>
                                          <p:spTgt spid="50"/>
                                        </p:tgtEl>
                                        <p:attrNameLst>
                                          <p:attrName>style.visibility</p:attrName>
                                        </p:attrNameLst>
                                      </p:cBhvr>
                                      <p:to>
                                        <p:strVal val="visible"/>
                                      </p:to>
                                    </p:set>
                                    <p:anim calcmode="lin" valueType="num">
                                      <p:cBhvr additive="base">
                                        <p:cTn id="197" dur="750"/>
                                        <p:tgtEl>
                                          <p:spTgt spid="50"/>
                                        </p:tgtEl>
                                        <p:attrNameLst>
                                          <p:attrName>ppt_x</p:attrName>
                                        </p:attrNameLst>
                                      </p:cBhvr>
                                      <p:tavLst>
                                        <p:tav tm="0">
                                          <p:val>
                                            <p:strVal val="#ppt_x-#ppt_w*1.125000"/>
                                          </p:val>
                                        </p:tav>
                                        <p:tav tm="100000">
                                          <p:val>
                                            <p:strVal val="#ppt_x"/>
                                          </p:val>
                                        </p:tav>
                                      </p:tavLst>
                                    </p:anim>
                                    <p:animEffect transition="in" filter="wipe(right)">
                                      <p:cBhvr>
                                        <p:cTn id="198" dur="750"/>
                                        <p:tgtEl>
                                          <p:spTgt spid="50"/>
                                        </p:tgtEl>
                                      </p:cBhvr>
                                    </p:animEffect>
                                  </p:childTnLst>
                                </p:cTn>
                              </p:par>
                              <p:par>
                                <p:cTn id="199" presetID="12" presetClass="entr" presetSubtype="8" fill="hold" grpId="0" nodeType="withEffect">
                                  <p:stCondLst>
                                    <p:cond delay="5500"/>
                                  </p:stCondLst>
                                  <p:childTnLst>
                                    <p:set>
                                      <p:cBhvr>
                                        <p:cTn id="200" dur="1" fill="hold">
                                          <p:stCondLst>
                                            <p:cond delay="0"/>
                                          </p:stCondLst>
                                        </p:cTn>
                                        <p:tgtEl>
                                          <p:spTgt spid="42"/>
                                        </p:tgtEl>
                                        <p:attrNameLst>
                                          <p:attrName>style.visibility</p:attrName>
                                        </p:attrNameLst>
                                      </p:cBhvr>
                                      <p:to>
                                        <p:strVal val="visible"/>
                                      </p:to>
                                    </p:set>
                                    <p:anim calcmode="lin" valueType="num">
                                      <p:cBhvr additive="base">
                                        <p:cTn id="201" dur="750"/>
                                        <p:tgtEl>
                                          <p:spTgt spid="42"/>
                                        </p:tgtEl>
                                        <p:attrNameLst>
                                          <p:attrName>ppt_x</p:attrName>
                                        </p:attrNameLst>
                                      </p:cBhvr>
                                      <p:tavLst>
                                        <p:tav tm="0">
                                          <p:val>
                                            <p:strVal val="#ppt_x-#ppt_w*1.125000"/>
                                          </p:val>
                                        </p:tav>
                                        <p:tav tm="100000">
                                          <p:val>
                                            <p:strVal val="#ppt_x"/>
                                          </p:val>
                                        </p:tav>
                                      </p:tavLst>
                                    </p:anim>
                                    <p:animEffect transition="in" filter="wipe(right)">
                                      <p:cBhvr>
                                        <p:cTn id="202" dur="750"/>
                                        <p:tgtEl>
                                          <p:spTgt spid="42"/>
                                        </p:tgtEl>
                                      </p:cBhvr>
                                    </p:animEffect>
                                  </p:childTnLst>
                                </p:cTn>
                              </p:par>
                              <p:par>
                                <p:cTn id="203" presetID="22" presetClass="entr" presetSubtype="8" fill="hold" nodeType="withEffect">
                                  <p:stCondLst>
                                    <p:cond delay="6000"/>
                                  </p:stCondLst>
                                  <p:childTnLst>
                                    <p:set>
                                      <p:cBhvr>
                                        <p:cTn id="204" dur="1" fill="hold">
                                          <p:stCondLst>
                                            <p:cond delay="0"/>
                                          </p:stCondLst>
                                        </p:cTn>
                                        <p:tgtEl>
                                          <p:spTgt spid="14"/>
                                        </p:tgtEl>
                                        <p:attrNameLst>
                                          <p:attrName>style.visibility</p:attrName>
                                        </p:attrNameLst>
                                      </p:cBhvr>
                                      <p:to>
                                        <p:strVal val="visible"/>
                                      </p:to>
                                    </p:set>
                                    <p:animEffect transition="in" filter="wipe(left)">
                                      <p:cBhvr>
                                        <p:cTn id="205" dur="500"/>
                                        <p:tgtEl>
                                          <p:spTgt spid="14"/>
                                        </p:tgtEl>
                                      </p:cBhvr>
                                    </p:animEffect>
                                  </p:childTnLst>
                                </p:cTn>
                              </p:par>
                              <p:par>
                                <p:cTn id="206" presetID="12" presetClass="entr" presetSubtype="8" fill="hold" grpId="0" nodeType="withEffect">
                                  <p:stCondLst>
                                    <p:cond delay="6250"/>
                                  </p:stCondLst>
                                  <p:childTnLst>
                                    <p:set>
                                      <p:cBhvr>
                                        <p:cTn id="207" dur="1" fill="hold">
                                          <p:stCondLst>
                                            <p:cond delay="0"/>
                                          </p:stCondLst>
                                        </p:cTn>
                                        <p:tgtEl>
                                          <p:spTgt spid="67"/>
                                        </p:tgtEl>
                                        <p:attrNameLst>
                                          <p:attrName>style.visibility</p:attrName>
                                        </p:attrNameLst>
                                      </p:cBhvr>
                                      <p:to>
                                        <p:strVal val="visible"/>
                                      </p:to>
                                    </p:set>
                                    <p:anim calcmode="lin" valueType="num">
                                      <p:cBhvr additive="base">
                                        <p:cTn id="208" dur="750"/>
                                        <p:tgtEl>
                                          <p:spTgt spid="67"/>
                                        </p:tgtEl>
                                        <p:attrNameLst>
                                          <p:attrName>ppt_x</p:attrName>
                                        </p:attrNameLst>
                                      </p:cBhvr>
                                      <p:tavLst>
                                        <p:tav tm="0">
                                          <p:val>
                                            <p:strVal val="#ppt_x-#ppt_w*1.125000"/>
                                          </p:val>
                                        </p:tav>
                                        <p:tav tm="100000">
                                          <p:val>
                                            <p:strVal val="#ppt_x"/>
                                          </p:val>
                                        </p:tav>
                                      </p:tavLst>
                                    </p:anim>
                                    <p:animEffect transition="in" filter="wipe(right)">
                                      <p:cBhvr>
                                        <p:cTn id="209" dur="750"/>
                                        <p:tgtEl>
                                          <p:spTgt spid="67"/>
                                        </p:tgtEl>
                                      </p:cBhvr>
                                    </p:animEffect>
                                  </p:childTnLst>
                                </p:cTn>
                              </p:par>
                              <p:par>
                                <p:cTn id="210" presetID="12" presetClass="entr" presetSubtype="8" fill="hold" grpId="0" nodeType="withEffect">
                                  <p:stCondLst>
                                    <p:cond delay="6250"/>
                                  </p:stCondLst>
                                  <p:childTnLst>
                                    <p:set>
                                      <p:cBhvr>
                                        <p:cTn id="211" dur="1" fill="hold">
                                          <p:stCondLst>
                                            <p:cond delay="0"/>
                                          </p:stCondLst>
                                        </p:cTn>
                                        <p:tgtEl>
                                          <p:spTgt spid="59"/>
                                        </p:tgtEl>
                                        <p:attrNameLst>
                                          <p:attrName>style.visibility</p:attrName>
                                        </p:attrNameLst>
                                      </p:cBhvr>
                                      <p:to>
                                        <p:strVal val="visible"/>
                                      </p:to>
                                    </p:set>
                                    <p:anim calcmode="lin" valueType="num">
                                      <p:cBhvr additive="base">
                                        <p:cTn id="212" dur="750"/>
                                        <p:tgtEl>
                                          <p:spTgt spid="59"/>
                                        </p:tgtEl>
                                        <p:attrNameLst>
                                          <p:attrName>ppt_x</p:attrName>
                                        </p:attrNameLst>
                                      </p:cBhvr>
                                      <p:tavLst>
                                        <p:tav tm="0">
                                          <p:val>
                                            <p:strVal val="#ppt_x-#ppt_w*1.125000"/>
                                          </p:val>
                                        </p:tav>
                                        <p:tav tm="100000">
                                          <p:val>
                                            <p:strVal val="#ppt_x"/>
                                          </p:val>
                                        </p:tav>
                                      </p:tavLst>
                                    </p:anim>
                                    <p:animEffect transition="in" filter="wipe(right)">
                                      <p:cBhvr>
                                        <p:cTn id="213" dur="750"/>
                                        <p:tgtEl>
                                          <p:spTgt spid="59"/>
                                        </p:tgtEl>
                                      </p:cBhvr>
                                    </p:animEffect>
                                  </p:childTnLst>
                                </p:cTn>
                              </p:par>
                              <p:par>
                                <p:cTn id="214" presetID="12" presetClass="entr" presetSubtype="8" fill="hold" grpId="0" nodeType="withEffect">
                                  <p:stCondLst>
                                    <p:cond delay="6250"/>
                                  </p:stCondLst>
                                  <p:childTnLst>
                                    <p:set>
                                      <p:cBhvr>
                                        <p:cTn id="215" dur="1" fill="hold">
                                          <p:stCondLst>
                                            <p:cond delay="0"/>
                                          </p:stCondLst>
                                        </p:cTn>
                                        <p:tgtEl>
                                          <p:spTgt spid="51"/>
                                        </p:tgtEl>
                                        <p:attrNameLst>
                                          <p:attrName>style.visibility</p:attrName>
                                        </p:attrNameLst>
                                      </p:cBhvr>
                                      <p:to>
                                        <p:strVal val="visible"/>
                                      </p:to>
                                    </p:set>
                                    <p:anim calcmode="lin" valueType="num">
                                      <p:cBhvr additive="base">
                                        <p:cTn id="216" dur="750"/>
                                        <p:tgtEl>
                                          <p:spTgt spid="51"/>
                                        </p:tgtEl>
                                        <p:attrNameLst>
                                          <p:attrName>ppt_x</p:attrName>
                                        </p:attrNameLst>
                                      </p:cBhvr>
                                      <p:tavLst>
                                        <p:tav tm="0">
                                          <p:val>
                                            <p:strVal val="#ppt_x-#ppt_w*1.125000"/>
                                          </p:val>
                                        </p:tav>
                                        <p:tav tm="100000">
                                          <p:val>
                                            <p:strVal val="#ppt_x"/>
                                          </p:val>
                                        </p:tav>
                                      </p:tavLst>
                                    </p:anim>
                                    <p:animEffect transition="in" filter="wipe(right)">
                                      <p:cBhvr>
                                        <p:cTn id="217" dur="750"/>
                                        <p:tgtEl>
                                          <p:spTgt spid="51"/>
                                        </p:tgtEl>
                                      </p:cBhvr>
                                    </p:animEffect>
                                  </p:childTnLst>
                                </p:cTn>
                              </p:par>
                              <p:par>
                                <p:cTn id="218" presetID="22" presetClass="entr" presetSubtype="8" fill="hold" nodeType="withEffect">
                                  <p:stCondLst>
                                    <p:cond delay="6750"/>
                                  </p:stCondLst>
                                  <p:childTnLst>
                                    <p:set>
                                      <p:cBhvr>
                                        <p:cTn id="219" dur="1" fill="hold">
                                          <p:stCondLst>
                                            <p:cond delay="0"/>
                                          </p:stCondLst>
                                        </p:cTn>
                                        <p:tgtEl>
                                          <p:spTgt spid="15"/>
                                        </p:tgtEl>
                                        <p:attrNameLst>
                                          <p:attrName>style.visibility</p:attrName>
                                        </p:attrNameLst>
                                      </p:cBhvr>
                                      <p:to>
                                        <p:strVal val="visible"/>
                                      </p:to>
                                    </p:set>
                                    <p:animEffect transition="in" filter="wipe(left)">
                                      <p:cBhvr>
                                        <p:cTn id="220" dur="500"/>
                                        <p:tgtEl>
                                          <p:spTgt spid="15"/>
                                        </p:tgtEl>
                                      </p:cBhvr>
                                    </p:animEffect>
                                  </p:childTnLst>
                                </p:cTn>
                              </p:par>
                              <p:par>
                                <p:cTn id="221" presetID="12" presetClass="entr" presetSubtype="8" fill="hold" grpId="0" nodeType="withEffect">
                                  <p:stCondLst>
                                    <p:cond delay="7000"/>
                                  </p:stCondLst>
                                  <p:childTnLst>
                                    <p:set>
                                      <p:cBhvr>
                                        <p:cTn id="222" dur="1" fill="hold">
                                          <p:stCondLst>
                                            <p:cond delay="0"/>
                                          </p:stCondLst>
                                        </p:cTn>
                                        <p:tgtEl>
                                          <p:spTgt spid="68"/>
                                        </p:tgtEl>
                                        <p:attrNameLst>
                                          <p:attrName>style.visibility</p:attrName>
                                        </p:attrNameLst>
                                      </p:cBhvr>
                                      <p:to>
                                        <p:strVal val="visible"/>
                                      </p:to>
                                    </p:set>
                                    <p:anim calcmode="lin" valueType="num">
                                      <p:cBhvr additive="base">
                                        <p:cTn id="223" dur="750"/>
                                        <p:tgtEl>
                                          <p:spTgt spid="68"/>
                                        </p:tgtEl>
                                        <p:attrNameLst>
                                          <p:attrName>ppt_x</p:attrName>
                                        </p:attrNameLst>
                                      </p:cBhvr>
                                      <p:tavLst>
                                        <p:tav tm="0">
                                          <p:val>
                                            <p:strVal val="#ppt_x-#ppt_w*1.125000"/>
                                          </p:val>
                                        </p:tav>
                                        <p:tav tm="100000">
                                          <p:val>
                                            <p:strVal val="#ppt_x"/>
                                          </p:val>
                                        </p:tav>
                                      </p:tavLst>
                                    </p:anim>
                                    <p:animEffect transition="in" filter="wipe(right)">
                                      <p:cBhvr>
                                        <p:cTn id="224" dur="750"/>
                                        <p:tgtEl>
                                          <p:spTgt spid="68"/>
                                        </p:tgtEl>
                                      </p:cBhvr>
                                    </p:animEffect>
                                  </p:childTnLst>
                                </p:cTn>
                              </p:par>
                              <p:par>
                                <p:cTn id="225" presetID="12" presetClass="entr" presetSubtype="8" fill="hold" grpId="0" nodeType="withEffect">
                                  <p:stCondLst>
                                    <p:cond delay="7000"/>
                                  </p:stCondLst>
                                  <p:childTnLst>
                                    <p:set>
                                      <p:cBhvr>
                                        <p:cTn id="226" dur="1" fill="hold">
                                          <p:stCondLst>
                                            <p:cond delay="0"/>
                                          </p:stCondLst>
                                        </p:cTn>
                                        <p:tgtEl>
                                          <p:spTgt spid="60"/>
                                        </p:tgtEl>
                                        <p:attrNameLst>
                                          <p:attrName>style.visibility</p:attrName>
                                        </p:attrNameLst>
                                      </p:cBhvr>
                                      <p:to>
                                        <p:strVal val="visible"/>
                                      </p:to>
                                    </p:set>
                                    <p:anim calcmode="lin" valueType="num">
                                      <p:cBhvr additive="base">
                                        <p:cTn id="227" dur="750"/>
                                        <p:tgtEl>
                                          <p:spTgt spid="60"/>
                                        </p:tgtEl>
                                        <p:attrNameLst>
                                          <p:attrName>ppt_x</p:attrName>
                                        </p:attrNameLst>
                                      </p:cBhvr>
                                      <p:tavLst>
                                        <p:tav tm="0">
                                          <p:val>
                                            <p:strVal val="#ppt_x-#ppt_w*1.125000"/>
                                          </p:val>
                                        </p:tav>
                                        <p:tav tm="100000">
                                          <p:val>
                                            <p:strVal val="#ppt_x"/>
                                          </p:val>
                                        </p:tav>
                                      </p:tavLst>
                                    </p:anim>
                                    <p:animEffect transition="in" filter="wipe(right)">
                                      <p:cBhvr>
                                        <p:cTn id="228"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10" grpId="0"/>
      <p:bldP spid="111" grpId="0"/>
      <p:bldP spid="113" grpId="0"/>
      <p:bldP spid="7" grpId="0" animBg="1"/>
      <p:bldP spid="8" grpId="0" animBg="1"/>
      <p:bldP spid="9" grpId="0" animBg="1"/>
      <p:bldP spid="10" grpId="0" animBg="1"/>
      <p:bldP spid="104" grpId="0"/>
      <p:bldP spid="105" grpId="0"/>
      <p:bldP spid="107" grpId="0"/>
      <p:bldP spid="108" grpId="0"/>
      <p:bldP spid="22" grpId="0" animBg="1"/>
      <p:bldP spid="23" grpId="0" animBg="1"/>
      <p:bldP spid="31" grpId="0" animBg="1"/>
      <p:bldP spid="32" grpId="0" animBg="1"/>
      <p:bldP spid="40" grpId="0" animBg="1"/>
      <p:bldP spid="41" grpId="0" animBg="1"/>
      <p:bldP spid="49" grpId="0" animBg="1"/>
      <p:bldP spid="50" grpId="0" animBg="1"/>
      <p:bldP spid="58" grpId="0" animBg="1"/>
      <p:bldP spid="59" grpId="0" animBg="1"/>
      <p:bldP spid="67" grpId="0" animBg="1"/>
      <p:bldP spid="13" grpId="0" animBg="1"/>
      <p:bldP spid="24" grpId="0" animBg="1"/>
      <p:bldP spid="33" grpId="0" animBg="1"/>
      <p:bldP spid="42" grpId="0" animBg="1"/>
      <p:bldP spid="51" grpId="0" animBg="1"/>
      <p:bldP spid="60" grpId="0" animBg="1"/>
      <p:bldP spid="68" grpId="0" animBg="1"/>
      <p:bldP spid="139" grpId="0"/>
      <p:bldP spid="153" grpId="0"/>
      <p:bldP spid="160" grpId="0"/>
      <p:bldP spid="167" grpId="0"/>
      <p:bldP spid="174" grpId="0"/>
      <p:bldP spid="181" grpId="0"/>
      <p:bldP spid="1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86">
            <a:extLst>
              <a:ext uri="{FF2B5EF4-FFF2-40B4-BE49-F238E27FC236}">
                <a16:creationId xmlns:a16="http://schemas.microsoft.com/office/drawing/2014/main" id="{90CFD63A-4D05-4C15-8F1E-71F5FE7D7C39}"/>
              </a:ext>
            </a:extLst>
          </p:cNvPr>
          <p:cNvSpPr/>
          <p:nvPr/>
        </p:nvSpPr>
        <p:spPr bwMode="gray">
          <a:xfrm>
            <a:off x="-428" y="3126"/>
            <a:ext cx="12179728" cy="1636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67" tIns="35967" rIns="35967" bIns="35967" rtlCol="0" anchor="ctr"/>
          <a:lstStyle/>
          <a:p>
            <a:pPr marL="0" marR="0" lvl="0" indent="0" algn="ctr" defTabSz="913577" rtl="0" eaLnBrk="1" fontAlgn="auto" latinLnBrk="0" hangingPunct="1">
              <a:lnSpc>
                <a:spcPct val="90000"/>
              </a:lnSpc>
              <a:spcBef>
                <a:spcPts val="0"/>
              </a:spcBef>
              <a:spcAft>
                <a:spcPts val="999"/>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Light"/>
              <a:ea typeface="+mn-ea"/>
              <a:cs typeface="+mn-cs"/>
              <a:sym typeface="Century Gothic"/>
            </a:endParaRPr>
          </a:p>
        </p:txBody>
      </p:sp>
      <p:sp>
        <p:nvSpPr>
          <p:cNvPr id="5" name="Titel 1">
            <a:extLst>
              <a:ext uri="{FF2B5EF4-FFF2-40B4-BE49-F238E27FC236}">
                <a16:creationId xmlns:a16="http://schemas.microsoft.com/office/drawing/2014/main" id="{A8C170F1-A080-4992-A480-08134BCD78E9}"/>
              </a:ext>
            </a:extLst>
          </p:cNvPr>
          <p:cNvSpPr txBox="1">
            <a:spLocks/>
          </p:cNvSpPr>
          <p:nvPr/>
        </p:nvSpPr>
        <p:spPr bwMode="gray">
          <a:xfrm>
            <a:off x="912833" y="558213"/>
            <a:ext cx="4852967" cy="525874"/>
          </a:xfrm>
          <a:prstGeom prst="rect">
            <a:avLst/>
          </a:prstGeom>
        </p:spPr>
        <p:txBody>
          <a:bodyPr vert="horz" lIns="91440" tIns="45720" rIns="91440" bIns="45720" rtlCol="0" anchor="ctr">
            <a:noAutofit/>
          </a:bodyPr>
          <a:lstStyle>
            <a:defPPr>
              <a:defRPr lang="en-US"/>
            </a:defPPr>
            <a:lvl1pPr>
              <a:lnSpc>
                <a:spcPts val="3500"/>
              </a:lnSpc>
              <a:spcBef>
                <a:spcPct val="0"/>
              </a:spcBef>
              <a:buNone/>
              <a:defRPr sz="2600" b="1">
                <a:latin typeface="Century Gothic" panose="020B0502020202020204" pitchFamily="34" charset="0"/>
                <a:ea typeface="+mj-ea"/>
                <a:cs typeface="+mj-cs"/>
              </a:defRPr>
            </a:lvl1pPr>
          </a:lstStyle>
          <a:p>
            <a:r>
              <a:rPr lang="en-US" dirty="0"/>
              <a:t>MCKINSEY’S 7 DEGREES OF STRATEGIC FREEDOM</a:t>
            </a:r>
          </a:p>
        </p:txBody>
      </p:sp>
      <p:sp>
        <p:nvSpPr>
          <p:cNvPr id="6" name="Rechteck 149">
            <a:extLst>
              <a:ext uri="{FF2B5EF4-FFF2-40B4-BE49-F238E27FC236}">
                <a16:creationId xmlns:a16="http://schemas.microsoft.com/office/drawing/2014/main" id="{F4DBBFDE-EA2D-40E1-912E-D3BA060AFB58}"/>
              </a:ext>
            </a:extLst>
          </p:cNvPr>
          <p:cNvSpPr/>
          <p:nvPr/>
        </p:nvSpPr>
        <p:spPr bwMode="gray">
          <a:xfrm>
            <a:off x="5930900" y="238191"/>
            <a:ext cx="5554822" cy="1165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869" tIns="143869" rIns="143869" bIns="143869" rtlCol="0" anchor="ctr"/>
          <a:lstStyle/>
          <a:p>
            <a:pPr marL="0" marR="0" lvl="0" indent="0" algn="l" defTabSz="913577" rtl="0" eaLnBrk="1" fontAlgn="auto" latinLnBrk="0" hangingPunct="1">
              <a:lnSpc>
                <a:spcPts val="1978"/>
              </a:lnSpc>
              <a:spcBef>
                <a:spcPts val="0"/>
              </a:spcBef>
              <a:spcAft>
                <a:spcPts val="999"/>
              </a:spcAft>
              <a:buClrTx/>
              <a:buSzTx/>
              <a:buFontTx/>
              <a:buNone/>
              <a:tabLst/>
              <a:defRPr/>
            </a:pPr>
            <a:r>
              <a:rPr lang="en-US" sz="1399" dirty="0">
                <a:solidFill>
                  <a:srgbClr val="000000"/>
                </a:solidFill>
                <a:latin typeface="Century Gothic" panose="020B0502020202020204" pitchFamily="34" charset="0"/>
                <a:sym typeface="Century Gothic"/>
              </a:rPr>
              <a:t>Used to develop ideas on where else to expand product sales to drive further growth. Developed by consultants at McKinsey, the tool helps business leaders identify which opportunities will contribute the greatest to further expansion.</a:t>
            </a:r>
          </a:p>
        </p:txBody>
      </p:sp>
      <p:grpSp>
        <p:nvGrpSpPr>
          <p:cNvPr id="38" name="Group 37">
            <a:extLst>
              <a:ext uri="{FF2B5EF4-FFF2-40B4-BE49-F238E27FC236}">
                <a16:creationId xmlns:a16="http://schemas.microsoft.com/office/drawing/2014/main" id="{D838CFAF-6A9C-41ED-AFF3-5B0EAF96B1E6}"/>
              </a:ext>
            </a:extLst>
          </p:cNvPr>
          <p:cNvGrpSpPr/>
          <p:nvPr/>
        </p:nvGrpSpPr>
        <p:grpSpPr>
          <a:xfrm>
            <a:off x="750289" y="1817157"/>
            <a:ext cx="10691423" cy="4723344"/>
            <a:chOff x="611577" y="1753657"/>
            <a:chExt cx="10691423" cy="4723344"/>
          </a:xfrm>
        </p:grpSpPr>
        <p:sp>
          <p:nvSpPr>
            <p:cNvPr id="60" name="Rectangle: Rounded Corners 59">
              <a:extLst>
                <a:ext uri="{FF2B5EF4-FFF2-40B4-BE49-F238E27FC236}">
                  <a16:creationId xmlns:a16="http://schemas.microsoft.com/office/drawing/2014/main" id="{30569748-D477-41BF-A3F9-04495F4C9906}"/>
                </a:ext>
              </a:extLst>
            </p:cNvPr>
            <p:cNvSpPr/>
            <p:nvPr/>
          </p:nvSpPr>
          <p:spPr>
            <a:xfrm>
              <a:off x="611577" y="2319154"/>
              <a:ext cx="721923" cy="4116571"/>
            </a:xfrm>
            <a:prstGeom prst="roundRect">
              <a:avLst>
                <a:gd name="adj" fmla="val 10518"/>
              </a:avLst>
            </a:prstGeom>
            <a:gradFill>
              <a:gsLst>
                <a:gs pos="0">
                  <a:srgbClr val="C9DBE7"/>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endParaRPr lang="en-US" sz="1200" b="1" dirty="0">
                <a:latin typeface="Century Gothic" panose="020B0502020202020204" pitchFamily="34" charset="0"/>
              </a:endParaRPr>
            </a:p>
          </p:txBody>
        </p:sp>
        <p:sp>
          <p:nvSpPr>
            <p:cNvPr id="3" name="Rectangle: Rounded Corners 2">
              <a:extLst>
                <a:ext uri="{FF2B5EF4-FFF2-40B4-BE49-F238E27FC236}">
                  <a16:creationId xmlns:a16="http://schemas.microsoft.com/office/drawing/2014/main" id="{F0D91705-430A-4653-A44B-5118B16D68AA}"/>
                </a:ext>
              </a:extLst>
            </p:cNvPr>
            <p:cNvSpPr/>
            <p:nvPr/>
          </p:nvSpPr>
          <p:spPr>
            <a:xfrm>
              <a:off x="4191000" y="2278379"/>
              <a:ext cx="7112000" cy="4198621"/>
            </a:xfrm>
            <a:prstGeom prst="roundRect">
              <a:avLst>
                <a:gd name="adj" fmla="val 3391"/>
              </a:avLst>
            </a:prstGeom>
            <a:gradFill flip="none" rotWithShape="1">
              <a:gsLst>
                <a:gs pos="0">
                  <a:schemeClr val="tx2">
                    <a:lumMod val="20000"/>
                    <a:lumOff val="80000"/>
                    <a:alpha val="0"/>
                  </a:schemeClr>
                </a:gs>
                <a:gs pos="100000">
                  <a:schemeClr val="tx2">
                    <a:lumMod val="40000"/>
                    <a:lumOff val="60000"/>
                    <a:alpha val="80000"/>
                  </a:schemeClr>
                </a:gs>
              </a:gsLst>
              <a:lin ang="0" scaled="0"/>
              <a:tileRect/>
            </a:gradFill>
            <a:ln w="12700" cap="rnd">
              <a:noFill/>
              <a:prstDash val="sysDash"/>
              <a:round/>
              <a:headEnd type="triangle" w="med" len="med"/>
              <a:tailEnd type="triangle" w="med" len="med"/>
            </a:ln>
            <a:effectLst/>
          </p:spPr>
          <p:txBody>
            <a:bodyPr rot="0" spcFirstLastPara="0" vertOverflow="overflow" horzOverflow="overflow" vert="horz" wrap="square" lIns="35966" tIns="35966" rIns="35966" bIns="35966" numCol="1" spcCol="0" rtlCol="0" fromWordArt="0" anchor="ctr" anchorCtr="0" forceAA="0" compatLnSpc="1">
              <a:prstTxWarp prst="textNoShape">
                <a:avLst/>
              </a:prstTxWarp>
              <a:noAutofit/>
            </a:bodyPr>
            <a:lstStyle/>
            <a:p>
              <a:pPr algn="ctr" defTabSz="913561" hangingPunct="0">
                <a:lnSpc>
                  <a:spcPct val="90000"/>
                </a:lnSpc>
                <a:spcBef>
                  <a:spcPts val="999"/>
                </a:spcBef>
                <a:tabLst>
                  <a:tab pos="647104" algn="l"/>
                  <a:tab pos="1306899" algn="l"/>
                  <a:tab pos="1966690" algn="l"/>
                </a:tabLst>
              </a:pPr>
              <a:endParaRPr lang="en-US" sz="1398" kern="0">
                <a:solidFill>
                  <a:srgbClr val="FFFFFF"/>
                </a:solidFill>
                <a:latin typeface="Bebas Neue"/>
              </a:endParaRPr>
            </a:p>
          </p:txBody>
        </p:sp>
        <p:grpSp>
          <p:nvGrpSpPr>
            <p:cNvPr id="17" name="Group 16">
              <a:extLst>
                <a:ext uri="{FF2B5EF4-FFF2-40B4-BE49-F238E27FC236}">
                  <a16:creationId xmlns:a16="http://schemas.microsoft.com/office/drawing/2014/main" id="{8366AD83-6EAA-4659-8512-DD6436BFB7BB}"/>
                </a:ext>
              </a:extLst>
            </p:cNvPr>
            <p:cNvGrpSpPr/>
            <p:nvPr/>
          </p:nvGrpSpPr>
          <p:grpSpPr>
            <a:xfrm>
              <a:off x="3204840" y="2877755"/>
              <a:ext cx="8018260" cy="2999370"/>
              <a:chOff x="1358899" y="2811342"/>
              <a:chExt cx="10267043" cy="3087975"/>
            </a:xfrm>
          </p:grpSpPr>
          <p:cxnSp>
            <p:nvCxnSpPr>
              <p:cNvPr id="18" name="Straight Connector 17">
                <a:extLst>
                  <a:ext uri="{FF2B5EF4-FFF2-40B4-BE49-F238E27FC236}">
                    <a16:creationId xmlns:a16="http://schemas.microsoft.com/office/drawing/2014/main" id="{D37A99F0-340A-485D-A442-EB6B8FA74C93}"/>
                  </a:ext>
                </a:extLst>
              </p:cNvPr>
              <p:cNvCxnSpPr>
                <a:cxnSpLocks/>
              </p:cNvCxnSpPr>
              <p:nvPr/>
            </p:nvCxnSpPr>
            <p:spPr>
              <a:xfrm>
                <a:off x="1358899" y="2811342"/>
                <a:ext cx="10267043" cy="0"/>
              </a:xfrm>
              <a:prstGeom prst="line">
                <a:avLst/>
              </a:prstGeom>
              <a:noFill/>
              <a:ln w="6350" cap="rnd">
                <a:solidFill>
                  <a:schemeClr val="tx2"/>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7E341619-1D92-449C-AD14-A9CD70A48276}"/>
                  </a:ext>
                </a:extLst>
              </p:cNvPr>
              <p:cNvCxnSpPr>
                <a:cxnSpLocks/>
              </p:cNvCxnSpPr>
              <p:nvPr/>
            </p:nvCxnSpPr>
            <p:spPr>
              <a:xfrm>
                <a:off x="1358899" y="3428937"/>
                <a:ext cx="10267043" cy="0"/>
              </a:xfrm>
              <a:prstGeom prst="line">
                <a:avLst/>
              </a:prstGeom>
              <a:noFill/>
              <a:ln w="6350" cap="rnd">
                <a:solidFill>
                  <a:schemeClr val="tx2"/>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F04E8394-6909-4446-BF9E-231579A2EB62}"/>
                  </a:ext>
                </a:extLst>
              </p:cNvPr>
              <p:cNvCxnSpPr>
                <a:cxnSpLocks/>
              </p:cNvCxnSpPr>
              <p:nvPr/>
            </p:nvCxnSpPr>
            <p:spPr>
              <a:xfrm>
                <a:off x="1358899" y="4046532"/>
                <a:ext cx="10267043" cy="0"/>
              </a:xfrm>
              <a:prstGeom prst="line">
                <a:avLst/>
              </a:prstGeom>
              <a:noFill/>
              <a:ln w="6350" cap="rnd">
                <a:solidFill>
                  <a:schemeClr val="tx2"/>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76596462-9665-4A98-B159-E840F7EAC9AE}"/>
                  </a:ext>
                </a:extLst>
              </p:cNvPr>
              <p:cNvCxnSpPr>
                <a:cxnSpLocks/>
              </p:cNvCxnSpPr>
              <p:nvPr/>
            </p:nvCxnSpPr>
            <p:spPr>
              <a:xfrm>
                <a:off x="1358899" y="4664127"/>
                <a:ext cx="10267043" cy="0"/>
              </a:xfrm>
              <a:prstGeom prst="line">
                <a:avLst/>
              </a:prstGeom>
              <a:noFill/>
              <a:ln w="6350" cap="rnd">
                <a:solidFill>
                  <a:schemeClr val="tx2"/>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B6E29215-57B5-4051-94B4-2C76FF333B63}"/>
                  </a:ext>
                </a:extLst>
              </p:cNvPr>
              <p:cNvCxnSpPr>
                <a:cxnSpLocks/>
              </p:cNvCxnSpPr>
              <p:nvPr/>
            </p:nvCxnSpPr>
            <p:spPr>
              <a:xfrm>
                <a:off x="1358899" y="5281722"/>
                <a:ext cx="10267043" cy="0"/>
              </a:xfrm>
              <a:prstGeom prst="line">
                <a:avLst/>
              </a:prstGeom>
              <a:noFill/>
              <a:ln w="6350" cap="rnd">
                <a:solidFill>
                  <a:schemeClr val="tx2"/>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a:extLst>
                  <a:ext uri="{FF2B5EF4-FFF2-40B4-BE49-F238E27FC236}">
                    <a16:creationId xmlns:a16="http://schemas.microsoft.com/office/drawing/2014/main" id="{8798BB50-CE5E-47A2-A443-1B66F89DD124}"/>
                  </a:ext>
                </a:extLst>
              </p:cNvPr>
              <p:cNvCxnSpPr>
                <a:cxnSpLocks/>
              </p:cNvCxnSpPr>
              <p:nvPr/>
            </p:nvCxnSpPr>
            <p:spPr>
              <a:xfrm>
                <a:off x="1358899" y="5899317"/>
                <a:ext cx="10267043" cy="0"/>
              </a:xfrm>
              <a:prstGeom prst="line">
                <a:avLst/>
              </a:prstGeom>
              <a:noFill/>
              <a:ln w="6350" cap="rnd">
                <a:solidFill>
                  <a:schemeClr val="tx2"/>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 name="Rectangle: Rounded Corners 25">
              <a:extLst>
                <a:ext uri="{FF2B5EF4-FFF2-40B4-BE49-F238E27FC236}">
                  <a16:creationId xmlns:a16="http://schemas.microsoft.com/office/drawing/2014/main" id="{F83BB075-15C1-4428-85DB-63CC799347F9}"/>
                </a:ext>
              </a:extLst>
            </p:cNvPr>
            <p:cNvSpPr/>
            <p:nvPr/>
          </p:nvSpPr>
          <p:spPr>
            <a:xfrm>
              <a:off x="3124939" y="2278379"/>
              <a:ext cx="4241553" cy="4198622"/>
            </a:xfrm>
            <a:prstGeom prst="roundRect">
              <a:avLst>
                <a:gd name="adj" fmla="val 3492"/>
              </a:avLst>
            </a:prstGeom>
            <a:solidFill>
              <a:schemeClr val="accent3">
                <a:alpha val="20000"/>
              </a:schemeClr>
            </a:solidFill>
            <a:ln w="9525">
              <a:no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endParaRPr lang="en-US" sz="1200">
                <a:solidFill>
                  <a:schemeClr val="tx1"/>
                </a:solidFill>
                <a:latin typeface="Century Gothic" panose="020B0502020202020204" pitchFamily="34" charset="0"/>
              </a:endParaRPr>
            </a:p>
          </p:txBody>
        </p:sp>
        <p:sp>
          <p:nvSpPr>
            <p:cNvPr id="30" name="Arrow: Pentagon 29">
              <a:extLst>
                <a:ext uri="{FF2B5EF4-FFF2-40B4-BE49-F238E27FC236}">
                  <a16:creationId xmlns:a16="http://schemas.microsoft.com/office/drawing/2014/main" id="{7A527712-5F69-48B9-9272-E4C7331952B3}"/>
                </a:ext>
              </a:extLst>
            </p:cNvPr>
            <p:cNvSpPr/>
            <p:nvPr/>
          </p:nvSpPr>
          <p:spPr>
            <a:xfrm>
              <a:off x="1203960" y="2319155"/>
              <a:ext cx="2134044" cy="517316"/>
            </a:xfrm>
            <a:prstGeom prst="homePlat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200" b="1" dirty="0">
                  <a:latin typeface="Century Gothic" panose="020B0502020202020204" pitchFamily="34" charset="0"/>
                </a:rPr>
                <a:t>New competitive arenas</a:t>
              </a:r>
            </a:p>
          </p:txBody>
        </p:sp>
        <p:sp>
          <p:nvSpPr>
            <p:cNvPr id="32" name="Arrow: Pentagon 31">
              <a:extLst>
                <a:ext uri="{FF2B5EF4-FFF2-40B4-BE49-F238E27FC236}">
                  <a16:creationId xmlns:a16="http://schemas.microsoft.com/office/drawing/2014/main" id="{5027266D-4D3D-403E-9FA0-EDE1CFFBE7EA}"/>
                </a:ext>
              </a:extLst>
            </p:cNvPr>
            <p:cNvSpPr/>
            <p:nvPr/>
          </p:nvSpPr>
          <p:spPr>
            <a:xfrm>
              <a:off x="1203960" y="2918788"/>
              <a:ext cx="2134044" cy="517316"/>
            </a:xfrm>
            <a:prstGeom prst="homePlat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200" b="1" dirty="0">
                  <a:latin typeface="Century Gothic" panose="020B0502020202020204" pitchFamily="34" charset="0"/>
                </a:rPr>
                <a:t>New industry structure</a:t>
              </a:r>
            </a:p>
          </p:txBody>
        </p:sp>
        <p:sp>
          <p:nvSpPr>
            <p:cNvPr id="33" name="Arrow: Pentagon 32">
              <a:extLst>
                <a:ext uri="{FF2B5EF4-FFF2-40B4-BE49-F238E27FC236}">
                  <a16:creationId xmlns:a16="http://schemas.microsoft.com/office/drawing/2014/main" id="{029B0192-3865-4B63-9E21-A47F50021D63}"/>
                </a:ext>
              </a:extLst>
            </p:cNvPr>
            <p:cNvSpPr/>
            <p:nvPr/>
          </p:nvSpPr>
          <p:spPr>
            <a:xfrm>
              <a:off x="1203960" y="3517921"/>
              <a:ext cx="2134044" cy="517316"/>
            </a:xfrm>
            <a:prstGeom prst="homePlat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200" b="1" dirty="0">
                  <a:latin typeface="Century Gothic" panose="020B0502020202020204" pitchFamily="34" charset="0"/>
                </a:rPr>
                <a:t>New geographies</a:t>
              </a:r>
            </a:p>
          </p:txBody>
        </p:sp>
        <p:sp>
          <p:nvSpPr>
            <p:cNvPr id="34" name="Arrow: Pentagon 33">
              <a:extLst>
                <a:ext uri="{FF2B5EF4-FFF2-40B4-BE49-F238E27FC236}">
                  <a16:creationId xmlns:a16="http://schemas.microsoft.com/office/drawing/2014/main" id="{CDBADCB4-989F-4A1C-BC00-D0A5C9948E7C}"/>
                </a:ext>
              </a:extLst>
            </p:cNvPr>
            <p:cNvSpPr/>
            <p:nvPr/>
          </p:nvSpPr>
          <p:spPr>
            <a:xfrm>
              <a:off x="1203960" y="4117554"/>
              <a:ext cx="2134044" cy="517316"/>
            </a:xfrm>
            <a:prstGeom prst="homePlat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200" b="1" dirty="0">
                  <a:latin typeface="Century Gothic" panose="020B0502020202020204" pitchFamily="34" charset="0"/>
                </a:rPr>
                <a:t>Value delivery</a:t>
              </a:r>
            </a:p>
          </p:txBody>
        </p:sp>
        <p:sp>
          <p:nvSpPr>
            <p:cNvPr id="35" name="Arrow: Pentagon 34">
              <a:extLst>
                <a:ext uri="{FF2B5EF4-FFF2-40B4-BE49-F238E27FC236}">
                  <a16:creationId xmlns:a16="http://schemas.microsoft.com/office/drawing/2014/main" id="{F18E04D4-3961-46CF-8565-F021280CBFF5}"/>
                </a:ext>
              </a:extLst>
            </p:cNvPr>
            <p:cNvSpPr/>
            <p:nvPr/>
          </p:nvSpPr>
          <p:spPr>
            <a:xfrm>
              <a:off x="1203960" y="4718901"/>
              <a:ext cx="2134044" cy="517316"/>
            </a:xfrm>
            <a:prstGeom prst="homePlat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200" b="1" dirty="0">
                  <a:latin typeface="Century Gothic" panose="020B0502020202020204" pitchFamily="34" charset="0"/>
                </a:rPr>
                <a:t>New products</a:t>
              </a:r>
            </a:p>
          </p:txBody>
        </p:sp>
        <p:sp>
          <p:nvSpPr>
            <p:cNvPr id="36" name="Arrow: Pentagon 35">
              <a:extLst>
                <a:ext uri="{FF2B5EF4-FFF2-40B4-BE49-F238E27FC236}">
                  <a16:creationId xmlns:a16="http://schemas.microsoft.com/office/drawing/2014/main" id="{96AC01F7-DA38-42FE-9BA2-048E74B4F701}"/>
                </a:ext>
              </a:extLst>
            </p:cNvPr>
            <p:cNvSpPr/>
            <p:nvPr/>
          </p:nvSpPr>
          <p:spPr>
            <a:xfrm>
              <a:off x="1203960" y="5318534"/>
              <a:ext cx="2134044" cy="517316"/>
            </a:xfrm>
            <a:prstGeom prst="homePlat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200" b="1" dirty="0">
                  <a:latin typeface="Century Gothic" panose="020B0502020202020204" pitchFamily="34" charset="0"/>
                </a:rPr>
                <a:t>Grow existing products</a:t>
              </a:r>
            </a:p>
          </p:txBody>
        </p:sp>
        <p:sp>
          <p:nvSpPr>
            <p:cNvPr id="37" name="Arrow: Pentagon 36">
              <a:extLst>
                <a:ext uri="{FF2B5EF4-FFF2-40B4-BE49-F238E27FC236}">
                  <a16:creationId xmlns:a16="http://schemas.microsoft.com/office/drawing/2014/main" id="{6FD62D44-4FAE-4198-A2EA-4AC66EDC2AC6}"/>
                </a:ext>
              </a:extLst>
            </p:cNvPr>
            <p:cNvSpPr/>
            <p:nvPr/>
          </p:nvSpPr>
          <p:spPr>
            <a:xfrm>
              <a:off x="1203960" y="5918410"/>
              <a:ext cx="2134044" cy="517316"/>
            </a:xfrm>
            <a:prstGeom prst="homePlate">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200" b="1" dirty="0">
                  <a:latin typeface="Century Gothic" panose="020B0502020202020204" pitchFamily="34" charset="0"/>
                </a:rPr>
                <a:t>Maximize existing customers</a:t>
              </a:r>
            </a:p>
          </p:txBody>
        </p:sp>
        <p:sp>
          <p:nvSpPr>
            <p:cNvPr id="40" name="Rectangle 39">
              <a:extLst>
                <a:ext uri="{FF2B5EF4-FFF2-40B4-BE49-F238E27FC236}">
                  <a16:creationId xmlns:a16="http://schemas.microsoft.com/office/drawing/2014/main" id="{B45EF6E6-7F0D-4460-9846-D8351E9102CF}"/>
                </a:ext>
              </a:extLst>
            </p:cNvPr>
            <p:cNvSpPr/>
            <p:nvPr/>
          </p:nvSpPr>
          <p:spPr>
            <a:xfrm>
              <a:off x="3590687" y="2319155"/>
              <a:ext cx="3775806"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nSpc>
                  <a:spcPts val="1600"/>
                </a:lnSpc>
              </a:pPr>
              <a:r>
                <a:rPr lang="en-US" sz="1100" dirty="0">
                  <a:solidFill>
                    <a:schemeClr val="tx1"/>
                  </a:solidFill>
                  <a:latin typeface="Century Gothic" panose="020B0502020202020204" pitchFamily="34" charset="0"/>
                </a:rPr>
                <a:t>How will you diversify opportunities?</a:t>
              </a:r>
            </a:p>
          </p:txBody>
        </p:sp>
        <p:sp>
          <p:nvSpPr>
            <p:cNvPr id="41" name="Rectangle 40">
              <a:extLst>
                <a:ext uri="{FF2B5EF4-FFF2-40B4-BE49-F238E27FC236}">
                  <a16:creationId xmlns:a16="http://schemas.microsoft.com/office/drawing/2014/main" id="{E765306A-03C9-4983-8A5E-0667C98B6B77}"/>
                </a:ext>
              </a:extLst>
            </p:cNvPr>
            <p:cNvSpPr/>
            <p:nvPr/>
          </p:nvSpPr>
          <p:spPr>
            <a:xfrm>
              <a:off x="3590687" y="2918788"/>
              <a:ext cx="3775806"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nSpc>
                  <a:spcPts val="1600"/>
                </a:lnSpc>
              </a:pPr>
              <a:r>
                <a:rPr lang="en-US" sz="1100" dirty="0">
                  <a:solidFill>
                    <a:schemeClr val="tx1"/>
                  </a:solidFill>
                  <a:latin typeface="Century Gothic" panose="020B0502020202020204" pitchFamily="34" charset="0"/>
                </a:rPr>
                <a:t>How will you create new alliances and acquisitions to grow business?</a:t>
              </a:r>
            </a:p>
          </p:txBody>
        </p:sp>
        <p:sp>
          <p:nvSpPr>
            <p:cNvPr id="42" name="Rectangle 41">
              <a:extLst>
                <a:ext uri="{FF2B5EF4-FFF2-40B4-BE49-F238E27FC236}">
                  <a16:creationId xmlns:a16="http://schemas.microsoft.com/office/drawing/2014/main" id="{172DE4DB-31AF-48AE-87CD-F81CAD65C932}"/>
                </a:ext>
              </a:extLst>
            </p:cNvPr>
            <p:cNvSpPr/>
            <p:nvPr/>
          </p:nvSpPr>
          <p:spPr>
            <a:xfrm>
              <a:off x="3590687" y="3517921"/>
              <a:ext cx="3775806"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nSpc>
                  <a:spcPts val="1600"/>
                </a:lnSpc>
              </a:pPr>
              <a:r>
                <a:rPr lang="en-US" sz="1100" dirty="0">
                  <a:solidFill>
                    <a:schemeClr val="tx1"/>
                  </a:solidFill>
                  <a:latin typeface="Century Gothic" panose="020B0502020202020204" pitchFamily="34" charset="0"/>
                </a:rPr>
                <a:t>How will you move into new geographic markets?</a:t>
              </a:r>
            </a:p>
          </p:txBody>
        </p:sp>
        <p:sp>
          <p:nvSpPr>
            <p:cNvPr id="43" name="Rectangle 42">
              <a:extLst>
                <a:ext uri="{FF2B5EF4-FFF2-40B4-BE49-F238E27FC236}">
                  <a16:creationId xmlns:a16="http://schemas.microsoft.com/office/drawing/2014/main" id="{240C791A-EFEA-4829-B33B-E79E1F26847F}"/>
                </a:ext>
              </a:extLst>
            </p:cNvPr>
            <p:cNvSpPr/>
            <p:nvPr/>
          </p:nvSpPr>
          <p:spPr>
            <a:xfrm>
              <a:off x="3590687" y="4117554"/>
              <a:ext cx="3775806"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nSpc>
                  <a:spcPts val="1600"/>
                </a:lnSpc>
              </a:pPr>
              <a:r>
                <a:rPr lang="en-US" sz="1100" dirty="0">
                  <a:solidFill>
                    <a:schemeClr val="tx1"/>
                  </a:solidFill>
                  <a:latin typeface="Century Gothic" panose="020B0502020202020204" pitchFamily="34" charset="0"/>
                </a:rPr>
                <a:t>How will you improve delivery of your product?</a:t>
              </a:r>
            </a:p>
          </p:txBody>
        </p:sp>
        <p:sp>
          <p:nvSpPr>
            <p:cNvPr id="44" name="Rectangle 43">
              <a:extLst>
                <a:ext uri="{FF2B5EF4-FFF2-40B4-BE49-F238E27FC236}">
                  <a16:creationId xmlns:a16="http://schemas.microsoft.com/office/drawing/2014/main" id="{FC22072D-D23F-48FD-8F83-967C7FF5473D}"/>
                </a:ext>
              </a:extLst>
            </p:cNvPr>
            <p:cNvSpPr/>
            <p:nvPr/>
          </p:nvSpPr>
          <p:spPr>
            <a:xfrm>
              <a:off x="3590687" y="4718901"/>
              <a:ext cx="3775806"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nSpc>
                  <a:spcPts val="1600"/>
                </a:lnSpc>
              </a:pPr>
              <a:r>
                <a:rPr lang="en-US" sz="1100" dirty="0">
                  <a:solidFill>
                    <a:schemeClr val="tx1"/>
                  </a:solidFill>
                  <a:latin typeface="Century Gothic" panose="020B0502020202020204" pitchFamily="34" charset="0"/>
                </a:rPr>
                <a:t>What new products/services you could introduce?</a:t>
              </a:r>
            </a:p>
          </p:txBody>
        </p:sp>
        <p:sp>
          <p:nvSpPr>
            <p:cNvPr id="45" name="Rectangle 44">
              <a:extLst>
                <a:ext uri="{FF2B5EF4-FFF2-40B4-BE49-F238E27FC236}">
                  <a16:creationId xmlns:a16="http://schemas.microsoft.com/office/drawing/2014/main" id="{5FD7F7D3-76EB-4583-87F1-B091B4637D77}"/>
                </a:ext>
              </a:extLst>
            </p:cNvPr>
            <p:cNvSpPr/>
            <p:nvPr/>
          </p:nvSpPr>
          <p:spPr>
            <a:xfrm>
              <a:off x="3590687" y="5318534"/>
              <a:ext cx="3775806"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nSpc>
                  <a:spcPts val="1600"/>
                </a:lnSpc>
              </a:pPr>
              <a:r>
                <a:rPr lang="en-US" sz="1100" dirty="0">
                  <a:solidFill>
                    <a:schemeClr val="tx1"/>
                  </a:solidFill>
                  <a:latin typeface="Century Gothic" panose="020B0502020202020204" pitchFamily="34" charset="0"/>
                </a:rPr>
                <a:t>How will you continue to grow existing products?</a:t>
              </a:r>
            </a:p>
          </p:txBody>
        </p:sp>
        <p:sp>
          <p:nvSpPr>
            <p:cNvPr id="46" name="Rectangle 45">
              <a:extLst>
                <a:ext uri="{FF2B5EF4-FFF2-40B4-BE49-F238E27FC236}">
                  <a16:creationId xmlns:a16="http://schemas.microsoft.com/office/drawing/2014/main" id="{B51DDA7E-C892-42FB-9242-645C6D8A3E85}"/>
                </a:ext>
              </a:extLst>
            </p:cNvPr>
            <p:cNvSpPr/>
            <p:nvPr/>
          </p:nvSpPr>
          <p:spPr>
            <a:xfrm>
              <a:off x="3590687" y="5918410"/>
              <a:ext cx="3775806"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rtlCol="0" anchor="ctr"/>
            <a:lstStyle/>
            <a:p>
              <a:pPr>
                <a:lnSpc>
                  <a:spcPts val="1600"/>
                </a:lnSpc>
              </a:pPr>
              <a:r>
                <a:rPr lang="en-US" sz="1100" dirty="0">
                  <a:solidFill>
                    <a:schemeClr val="tx1"/>
                  </a:solidFill>
                  <a:latin typeface="Century Gothic" panose="020B0502020202020204" pitchFamily="34" charset="0"/>
                </a:rPr>
                <a:t>How will you sell more of your products to existing customers?</a:t>
              </a:r>
            </a:p>
          </p:txBody>
        </p:sp>
        <p:sp>
          <p:nvSpPr>
            <p:cNvPr id="47" name="Rectangle 46">
              <a:extLst>
                <a:ext uri="{FF2B5EF4-FFF2-40B4-BE49-F238E27FC236}">
                  <a16:creationId xmlns:a16="http://schemas.microsoft.com/office/drawing/2014/main" id="{2D485DE2-23C1-4924-ACCD-6C25F6521F96}"/>
                </a:ext>
              </a:extLst>
            </p:cNvPr>
            <p:cNvSpPr/>
            <p:nvPr/>
          </p:nvSpPr>
          <p:spPr>
            <a:xfrm>
              <a:off x="7615874" y="2319155"/>
              <a:ext cx="3547425"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numCol="2" rtlCol="0" anchor="ctr"/>
            <a:lstStyle/>
            <a:p>
              <a:pPr marL="171450" indent="-171450">
                <a:lnSpc>
                  <a:spcPts val="1600"/>
                </a:lnSpc>
                <a:buFont typeface="Arial" panose="020B0604020202020204" pitchFamily="34" charset="0"/>
                <a:buChar char="•"/>
              </a:pPr>
              <a:r>
                <a:rPr lang="en-US" sz="1100" dirty="0">
                  <a:solidFill>
                    <a:schemeClr val="tx1"/>
                  </a:solidFill>
                  <a:latin typeface="Century Gothic" panose="020B0502020202020204" pitchFamily="34" charset="0"/>
                </a:rPr>
                <a:t>Enter strategy here</a:t>
              </a:r>
            </a:p>
          </p:txBody>
        </p:sp>
        <p:sp>
          <p:nvSpPr>
            <p:cNvPr id="48" name="Rectangle 47">
              <a:extLst>
                <a:ext uri="{FF2B5EF4-FFF2-40B4-BE49-F238E27FC236}">
                  <a16:creationId xmlns:a16="http://schemas.microsoft.com/office/drawing/2014/main" id="{44D38BC2-ADB6-4C61-88FC-E60D129C61C6}"/>
                </a:ext>
              </a:extLst>
            </p:cNvPr>
            <p:cNvSpPr/>
            <p:nvPr/>
          </p:nvSpPr>
          <p:spPr>
            <a:xfrm>
              <a:off x="7615874" y="2918788"/>
              <a:ext cx="3547425"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numCol="2" rtlCol="0" anchor="ctr"/>
            <a:lstStyle/>
            <a:p>
              <a:pPr marL="171450" indent="-171450">
                <a:lnSpc>
                  <a:spcPts val="1600"/>
                </a:lnSpc>
                <a:buFont typeface="Arial" panose="020B0604020202020204" pitchFamily="34" charset="0"/>
                <a:buChar char="•"/>
              </a:pPr>
              <a:r>
                <a:rPr lang="en-US" sz="1100" dirty="0">
                  <a:solidFill>
                    <a:schemeClr val="tx1"/>
                  </a:solidFill>
                  <a:latin typeface="Century Gothic" panose="020B0502020202020204" pitchFamily="34" charset="0"/>
                </a:rPr>
                <a:t>Enter strategy here</a:t>
              </a:r>
            </a:p>
          </p:txBody>
        </p:sp>
        <p:sp>
          <p:nvSpPr>
            <p:cNvPr id="49" name="Rectangle 48">
              <a:extLst>
                <a:ext uri="{FF2B5EF4-FFF2-40B4-BE49-F238E27FC236}">
                  <a16:creationId xmlns:a16="http://schemas.microsoft.com/office/drawing/2014/main" id="{C8A5182C-5FCB-4706-A157-CB8A72CC7866}"/>
                </a:ext>
              </a:extLst>
            </p:cNvPr>
            <p:cNvSpPr/>
            <p:nvPr/>
          </p:nvSpPr>
          <p:spPr>
            <a:xfrm>
              <a:off x="7615874" y="3517921"/>
              <a:ext cx="3547425"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numCol="2" rtlCol="0" anchor="ctr"/>
            <a:lstStyle/>
            <a:p>
              <a:pPr marL="171450" indent="-171450">
                <a:lnSpc>
                  <a:spcPts val="1600"/>
                </a:lnSpc>
                <a:buFont typeface="Arial" panose="020B0604020202020204" pitchFamily="34" charset="0"/>
                <a:buChar char="•"/>
              </a:pPr>
              <a:r>
                <a:rPr lang="en-US" sz="1100" dirty="0">
                  <a:solidFill>
                    <a:schemeClr val="tx1"/>
                  </a:solidFill>
                  <a:latin typeface="Century Gothic" panose="020B0502020202020204" pitchFamily="34" charset="0"/>
                </a:rPr>
                <a:t>Enter strategy here</a:t>
              </a:r>
            </a:p>
          </p:txBody>
        </p:sp>
        <p:sp>
          <p:nvSpPr>
            <p:cNvPr id="50" name="Rectangle 49">
              <a:extLst>
                <a:ext uri="{FF2B5EF4-FFF2-40B4-BE49-F238E27FC236}">
                  <a16:creationId xmlns:a16="http://schemas.microsoft.com/office/drawing/2014/main" id="{FDCE6A91-8D01-4D08-B8DF-852BAF2D9D94}"/>
                </a:ext>
              </a:extLst>
            </p:cNvPr>
            <p:cNvSpPr/>
            <p:nvPr/>
          </p:nvSpPr>
          <p:spPr>
            <a:xfrm>
              <a:off x="7615874" y="4117554"/>
              <a:ext cx="3547425"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numCol="2" rtlCol="0" anchor="ctr"/>
            <a:lstStyle/>
            <a:p>
              <a:pPr marL="171450" indent="-171450">
                <a:lnSpc>
                  <a:spcPts val="1600"/>
                </a:lnSpc>
                <a:buFont typeface="Arial" panose="020B0604020202020204" pitchFamily="34" charset="0"/>
                <a:buChar char="•"/>
              </a:pPr>
              <a:r>
                <a:rPr lang="en-US" sz="1100" dirty="0">
                  <a:solidFill>
                    <a:schemeClr val="tx1"/>
                  </a:solidFill>
                  <a:latin typeface="Century Gothic" panose="020B0502020202020204" pitchFamily="34" charset="0"/>
                </a:rPr>
                <a:t>Enter strategy here</a:t>
              </a:r>
            </a:p>
          </p:txBody>
        </p:sp>
        <p:sp>
          <p:nvSpPr>
            <p:cNvPr id="51" name="Rectangle 50">
              <a:extLst>
                <a:ext uri="{FF2B5EF4-FFF2-40B4-BE49-F238E27FC236}">
                  <a16:creationId xmlns:a16="http://schemas.microsoft.com/office/drawing/2014/main" id="{C1782A91-0BA8-49D0-AB05-AD67DF6B7513}"/>
                </a:ext>
              </a:extLst>
            </p:cNvPr>
            <p:cNvSpPr/>
            <p:nvPr/>
          </p:nvSpPr>
          <p:spPr>
            <a:xfrm>
              <a:off x="7615874" y="4718901"/>
              <a:ext cx="3547425"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numCol="2" rtlCol="0" anchor="ctr"/>
            <a:lstStyle/>
            <a:p>
              <a:pPr marL="171450" indent="-171450">
                <a:lnSpc>
                  <a:spcPts val="1600"/>
                </a:lnSpc>
                <a:buFont typeface="Arial" panose="020B0604020202020204" pitchFamily="34" charset="0"/>
                <a:buChar char="•"/>
              </a:pPr>
              <a:r>
                <a:rPr lang="en-US" sz="1100" dirty="0">
                  <a:solidFill>
                    <a:schemeClr val="tx1"/>
                  </a:solidFill>
                  <a:latin typeface="Century Gothic" panose="020B0502020202020204" pitchFamily="34" charset="0"/>
                </a:rPr>
                <a:t>Enter strategy here</a:t>
              </a:r>
            </a:p>
          </p:txBody>
        </p:sp>
        <p:sp>
          <p:nvSpPr>
            <p:cNvPr id="52" name="Rectangle 51">
              <a:extLst>
                <a:ext uri="{FF2B5EF4-FFF2-40B4-BE49-F238E27FC236}">
                  <a16:creationId xmlns:a16="http://schemas.microsoft.com/office/drawing/2014/main" id="{DFD2DD94-68D7-4E01-8447-C97C1AE3B96B}"/>
                </a:ext>
              </a:extLst>
            </p:cNvPr>
            <p:cNvSpPr/>
            <p:nvPr/>
          </p:nvSpPr>
          <p:spPr>
            <a:xfrm>
              <a:off x="7615874" y="5318534"/>
              <a:ext cx="3547425"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numCol="2" rtlCol="0" anchor="ctr"/>
            <a:lstStyle/>
            <a:p>
              <a:pPr marL="171450" indent="-171450">
                <a:lnSpc>
                  <a:spcPts val="1600"/>
                </a:lnSpc>
                <a:buFont typeface="Arial" panose="020B0604020202020204" pitchFamily="34" charset="0"/>
                <a:buChar char="•"/>
              </a:pPr>
              <a:r>
                <a:rPr lang="en-US" sz="1100" dirty="0">
                  <a:solidFill>
                    <a:schemeClr val="tx1"/>
                  </a:solidFill>
                  <a:latin typeface="Century Gothic" panose="020B0502020202020204" pitchFamily="34" charset="0"/>
                </a:rPr>
                <a:t>Enter strategy here</a:t>
              </a:r>
            </a:p>
          </p:txBody>
        </p:sp>
        <p:sp>
          <p:nvSpPr>
            <p:cNvPr id="53" name="Rectangle 52">
              <a:extLst>
                <a:ext uri="{FF2B5EF4-FFF2-40B4-BE49-F238E27FC236}">
                  <a16:creationId xmlns:a16="http://schemas.microsoft.com/office/drawing/2014/main" id="{FD41676C-9000-4DB2-83E6-08035BAD0D14}"/>
                </a:ext>
              </a:extLst>
            </p:cNvPr>
            <p:cNvSpPr/>
            <p:nvPr/>
          </p:nvSpPr>
          <p:spPr>
            <a:xfrm>
              <a:off x="7615874" y="5918410"/>
              <a:ext cx="3547425"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182880" numCol="2" rtlCol="0" anchor="ctr"/>
            <a:lstStyle/>
            <a:p>
              <a:pPr marL="171450" indent="-171450">
                <a:lnSpc>
                  <a:spcPts val="1600"/>
                </a:lnSpc>
                <a:buFont typeface="Arial" panose="020B0604020202020204" pitchFamily="34" charset="0"/>
                <a:buChar char="•"/>
              </a:pPr>
              <a:r>
                <a:rPr lang="en-US" sz="1100" dirty="0">
                  <a:solidFill>
                    <a:schemeClr val="tx1"/>
                  </a:solidFill>
                  <a:latin typeface="Century Gothic" panose="020B0502020202020204" pitchFamily="34" charset="0"/>
                </a:rPr>
                <a:t>Enter strategy here</a:t>
              </a:r>
            </a:p>
          </p:txBody>
        </p:sp>
        <p:sp>
          <p:nvSpPr>
            <p:cNvPr id="55" name="Arrow: Pentagon 54">
              <a:extLst>
                <a:ext uri="{FF2B5EF4-FFF2-40B4-BE49-F238E27FC236}">
                  <a16:creationId xmlns:a16="http://schemas.microsoft.com/office/drawing/2014/main" id="{704B2087-AFE6-459E-8C87-CFDF284AFB2E}"/>
                </a:ext>
              </a:extLst>
            </p:cNvPr>
            <p:cNvSpPr/>
            <p:nvPr/>
          </p:nvSpPr>
          <p:spPr>
            <a:xfrm>
              <a:off x="1203960" y="1753657"/>
              <a:ext cx="2134044" cy="517316"/>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r>
                <a:rPr lang="en-US" sz="1300" b="1" dirty="0">
                  <a:solidFill>
                    <a:srgbClr val="29719F"/>
                  </a:solidFill>
                  <a:latin typeface="Century Gothic" panose="020B0502020202020204" pitchFamily="34" charset="0"/>
                </a:rPr>
                <a:t>GROWTH STRATEGY</a:t>
              </a:r>
            </a:p>
          </p:txBody>
        </p:sp>
        <p:sp>
          <p:nvSpPr>
            <p:cNvPr id="56" name="Rectangle 55">
              <a:extLst>
                <a:ext uri="{FF2B5EF4-FFF2-40B4-BE49-F238E27FC236}">
                  <a16:creationId xmlns:a16="http://schemas.microsoft.com/office/drawing/2014/main" id="{9552ED45-2713-4CB4-B8DC-B6056E8458EA}"/>
                </a:ext>
              </a:extLst>
            </p:cNvPr>
            <p:cNvSpPr/>
            <p:nvPr/>
          </p:nvSpPr>
          <p:spPr>
            <a:xfrm>
              <a:off x="3866717" y="1753657"/>
              <a:ext cx="2757996"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r>
                <a:rPr lang="en-US" sz="1300" b="1" dirty="0">
                  <a:solidFill>
                    <a:schemeClr val="accent2"/>
                  </a:solidFill>
                  <a:latin typeface="Century Gothic" panose="020B0502020202020204" pitchFamily="34" charset="0"/>
                </a:rPr>
                <a:t>FOCUS</a:t>
              </a:r>
            </a:p>
          </p:txBody>
        </p:sp>
        <p:sp>
          <p:nvSpPr>
            <p:cNvPr id="57" name="Rectangle 56">
              <a:extLst>
                <a:ext uri="{FF2B5EF4-FFF2-40B4-BE49-F238E27FC236}">
                  <a16:creationId xmlns:a16="http://schemas.microsoft.com/office/drawing/2014/main" id="{1462324F-5E98-495A-A194-F13511AF7FB1}"/>
                </a:ext>
              </a:extLst>
            </p:cNvPr>
            <p:cNvSpPr/>
            <p:nvPr/>
          </p:nvSpPr>
          <p:spPr>
            <a:xfrm>
              <a:off x="7653738" y="1753657"/>
              <a:ext cx="3649262" cy="517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r>
                <a:rPr lang="en-US" sz="1300" b="1" dirty="0">
                  <a:solidFill>
                    <a:schemeClr val="tx1"/>
                  </a:solidFill>
                  <a:latin typeface="Century Gothic" panose="020B0502020202020204" pitchFamily="34" charset="0"/>
                </a:rPr>
                <a:t>KEY STRATEGIES</a:t>
              </a:r>
            </a:p>
          </p:txBody>
        </p:sp>
        <p:sp>
          <p:nvSpPr>
            <p:cNvPr id="59" name="Rectangle 58">
              <a:extLst>
                <a:ext uri="{FF2B5EF4-FFF2-40B4-BE49-F238E27FC236}">
                  <a16:creationId xmlns:a16="http://schemas.microsoft.com/office/drawing/2014/main" id="{076A4F69-2AE6-42D9-B30A-0AD3E74FE2CA}"/>
                </a:ext>
              </a:extLst>
            </p:cNvPr>
            <p:cNvSpPr/>
            <p:nvPr/>
          </p:nvSpPr>
          <p:spPr>
            <a:xfrm rot="16200000">
              <a:off x="-1169286" y="4181718"/>
              <a:ext cx="4116571" cy="391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600"/>
                </a:lnSpc>
              </a:pPr>
              <a:r>
                <a:rPr lang="en-US" sz="1300" dirty="0">
                  <a:solidFill>
                    <a:srgbClr val="29719F"/>
                  </a:solidFill>
                  <a:latin typeface="Century Gothic" panose="020B0502020202020204" pitchFamily="34" charset="0"/>
                </a:rPr>
                <a:t>Challenge level</a:t>
              </a:r>
            </a:p>
          </p:txBody>
        </p:sp>
        <p:sp>
          <p:nvSpPr>
            <p:cNvPr id="61" name="Rectangle 60">
              <a:extLst>
                <a:ext uri="{FF2B5EF4-FFF2-40B4-BE49-F238E27FC236}">
                  <a16:creationId xmlns:a16="http://schemas.microsoft.com/office/drawing/2014/main" id="{2860E679-7EED-4887-910D-D674AAE3BF6A}"/>
                </a:ext>
              </a:extLst>
            </p:cNvPr>
            <p:cNvSpPr/>
            <p:nvPr/>
          </p:nvSpPr>
          <p:spPr>
            <a:xfrm rot="16200000">
              <a:off x="501716" y="2510717"/>
              <a:ext cx="774567" cy="391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r">
                <a:lnSpc>
                  <a:spcPts val="1600"/>
                </a:lnSpc>
              </a:pPr>
              <a:r>
                <a:rPr lang="en-US" sz="1100" dirty="0">
                  <a:solidFill>
                    <a:schemeClr val="tx1"/>
                  </a:solidFill>
                  <a:latin typeface="Century Gothic" panose="020B0502020202020204" pitchFamily="34" charset="0"/>
                </a:rPr>
                <a:t>High</a:t>
              </a:r>
            </a:p>
          </p:txBody>
        </p:sp>
        <p:sp>
          <p:nvSpPr>
            <p:cNvPr id="62" name="Rectangle 61">
              <a:extLst>
                <a:ext uri="{FF2B5EF4-FFF2-40B4-BE49-F238E27FC236}">
                  <a16:creationId xmlns:a16="http://schemas.microsoft.com/office/drawing/2014/main" id="{6233736C-E00A-4947-BBC6-FB7D1DDDB7E0}"/>
                </a:ext>
              </a:extLst>
            </p:cNvPr>
            <p:cNvSpPr/>
            <p:nvPr/>
          </p:nvSpPr>
          <p:spPr>
            <a:xfrm rot="16200000">
              <a:off x="501716" y="5852722"/>
              <a:ext cx="774567" cy="391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100" dirty="0">
                  <a:solidFill>
                    <a:schemeClr val="tx1"/>
                  </a:solidFill>
                  <a:latin typeface="Century Gothic" panose="020B0502020202020204" pitchFamily="34" charset="0"/>
                </a:rPr>
                <a:t>Low</a:t>
              </a:r>
            </a:p>
          </p:txBody>
        </p:sp>
      </p:grpSp>
    </p:spTree>
    <p:extLst>
      <p:ext uri="{BB962C8B-B14F-4D97-AF65-F5344CB8AC3E}">
        <p14:creationId xmlns:p14="http://schemas.microsoft.com/office/powerpoint/2010/main" val="255061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el 1">
            <a:extLst>
              <a:ext uri="{FF2B5EF4-FFF2-40B4-BE49-F238E27FC236}">
                <a16:creationId xmlns:a16="http://schemas.microsoft.com/office/drawing/2014/main" id="{6C4DBD04-9797-4CE8-99A7-6B7E181030F0}"/>
              </a:ext>
            </a:extLst>
          </p:cNvPr>
          <p:cNvSpPr txBox="1">
            <a:spLocks/>
          </p:cNvSpPr>
          <p:nvPr/>
        </p:nvSpPr>
        <p:spPr bwMode="gray">
          <a:xfrm>
            <a:off x="419100" y="558213"/>
            <a:ext cx="4598966" cy="525874"/>
          </a:xfrm>
          <a:prstGeom prst="rect">
            <a:avLst/>
          </a:prstGeom>
        </p:spPr>
        <p:txBody>
          <a:bodyPr vert="horz" lIns="91440" tIns="45720" rIns="91440" bIns="45720" rtlCol="0" anchor="ctr">
            <a:noAutofit/>
          </a:bodyPr>
          <a:lstStyle>
            <a:defPPr>
              <a:defRPr lang="en-US"/>
            </a:defPPr>
            <a:lvl1pPr>
              <a:lnSpc>
                <a:spcPts val="3400"/>
              </a:lnSpc>
              <a:spcBef>
                <a:spcPct val="0"/>
              </a:spcBef>
              <a:buNone/>
              <a:defRPr sz="2600" b="1">
                <a:latin typeface="Century Gothic" panose="020B0502020202020204" pitchFamily="34" charset="0"/>
                <a:ea typeface="+mj-ea"/>
                <a:cs typeface="+mj-cs"/>
              </a:defRPr>
            </a:lvl1pPr>
          </a:lstStyle>
          <a:p>
            <a:r>
              <a:rPr lang="en-US" dirty="0"/>
              <a:t>PROFITABILITY FRAMEWORK</a:t>
            </a:r>
          </a:p>
          <a:p>
            <a:r>
              <a:rPr lang="en-US" b="0" dirty="0"/>
              <a:t>Digital Product</a:t>
            </a:r>
          </a:p>
        </p:txBody>
      </p:sp>
      <p:sp>
        <p:nvSpPr>
          <p:cNvPr id="7" name="Rectangle: Rounded Corners 6">
            <a:extLst>
              <a:ext uri="{FF2B5EF4-FFF2-40B4-BE49-F238E27FC236}">
                <a16:creationId xmlns:a16="http://schemas.microsoft.com/office/drawing/2014/main" id="{CC38D55F-3788-49FC-9E7E-CBF256AD66E0}"/>
              </a:ext>
            </a:extLst>
          </p:cNvPr>
          <p:cNvSpPr/>
          <p:nvPr/>
        </p:nvSpPr>
        <p:spPr>
          <a:xfrm>
            <a:off x="6273316" y="874232"/>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 of people with the app installed</a:t>
            </a:r>
          </a:p>
        </p:txBody>
      </p:sp>
      <p:sp>
        <p:nvSpPr>
          <p:cNvPr id="22" name="Rectangle: Rounded Corners 21">
            <a:extLst>
              <a:ext uri="{FF2B5EF4-FFF2-40B4-BE49-F238E27FC236}">
                <a16:creationId xmlns:a16="http://schemas.microsoft.com/office/drawing/2014/main" id="{F14DED85-898A-4959-A516-15CB33D8639C}"/>
              </a:ext>
            </a:extLst>
          </p:cNvPr>
          <p:cNvSpPr/>
          <p:nvPr/>
        </p:nvSpPr>
        <p:spPr>
          <a:xfrm>
            <a:off x="6273316" y="1506127"/>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 that have used the app</a:t>
            </a:r>
          </a:p>
        </p:txBody>
      </p:sp>
      <p:sp>
        <p:nvSpPr>
          <p:cNvPr id="8" name="Rectangle: Rounded Corners 7">
            <a:extLst>
              <a:ext uri="{FF2B5EF4-FFF2-40B4-BE49-F238E27FC236}">
                <a16:creationId xmlns:a16="http://schemas.microsoft.com/office/drawing/2014/main" id="{EF2122A6-D615-4978-B36A-7E7A028A1439}"/>
              </a:ext>
            </a:extLst>
          </p:cNvPr>
          <p:cNvSpPr/>
          <p:nvPr/>
        </p:nvSpPr>
        <p:spPr>
          <a:xfrm>
            <a:off x="8224721" y="559293"/>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 of people with any fitness app installed</a:t>
            </a:r>
          </a:p>
        </p:txBody>
      </p:sp>
      <p:sp>
        <p:nvSpPr>
          <p:cNvPr id="23" name="Rectangle: Rounded Corners 22">
            <a:extLst>
              <a:ext uri="{FF2B5EF4-FFF2-40B4-BE49-F238E27FC236}">
                <a16:creationId xmlns:a16="http://schemas.microsoft.com/office/drawing/2014/main" id="{DEDC3F3D-170C-4D1E-91AB-BB6C7827D345}"/>
              </a:ext>
            </a:extLst>
          </p:cNvPr>
          <p:cNvSpPr/>
          <p:nvPr/>
        </p:nvSpPr>
        <p:spPr>
          <a:xfrm>
            <a:off x="8224721" y="1191188"/>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 of those who have OUR fitness app</a:t>
            </a:r>
          </a:p>
        </p:txBody>
      </p:sp>
      <p:sp>
        <p:nvSpPr>
          <p:cNvPr id="6" name="Rectangle: Rounded Corners 5">
            <a:extLst>
              <a:ext uri="{FF2B5EF4-FFF2-40B4-BE49-F238E27FC236}">
                <a16:creationId xmlns:a16="http://schemas.microsoft.com/office/drawing/2014/main" id="{0A653A11-35F3-4B60-BAF4-4E05DFBA2623}"/>
              </a:ext>
            </a:extLst>
          </p:cNvPr>
          <p:cNvSpPr/>
          <p:nvPr/>
        </p:nvSpPr>
        <p:spPr>
          <a:xfrm>
            <a:off x="4321910" y="1190180"/>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 of users</a:t>
            </a:r>
          </a:p>
        </p:txBody>
      </p:sp>
      <p:sp>
        <p:nvSpPr>
          <p:cNvPr id="28" name="Rectangle: Rounded Corners 27">
            <a:extLst>
              <a:ext uri="{FF2B5EF4-FFF2-40B4-BE49-F238E27FC236}">
                <a16:creationId xmlns:a16="http://schemas.microsoft.com/office/drawing/2014/main" id="{F9D2349C-E9D5-4AEB-BBEB-08B957BE0E5C}"/>
              </a:ext>
            </a:extLst>
          </p:cNvPr>
          <p:cNvSpPr/>
          <p:nvPr/>
        </p:nvSpPr>
        <p:spPr>
          <a:xfrm>
            <a:off x="4321910" y="2453968"/>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Revenue per User</a:t>
            </a:r>
          </a:p>
        </p:txBody>
      </p:sp>
      <p:sp>
        <p:nvSpPr>
          <p:cNvPr id="30" name="Rectangle: Rounded Corners 29">
            <a:extLst>
              <a:ext uri="{FF2B5EF4-FFF2-40B4-BE49-F238E27FC236}">
                <a16:creationId xmlns:a16="http://schemas.microsoft.com/office/drawing/2014/main" id="{2A8DDD5D-5C14-49CA-BA89-DB0E093594B3}"/>
              </a:ext>
            </a:extLst>
          </p:cNvPr>
          <p:cNvSpPr/>
          <p:nvPr/>
        </p:nvSpPr>
        <p:spPr>
          <a:xfrm>
            <a:off x="8224721" y="2138020"/>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 of users that pay</a:t>
            </a:r>
          </a:p>
        </p:txBody>
      </p:sp>
      <p:sp>
        <p:nvSpPr>
          <p:cNvPr id="31" name="Rectangle: Rounded Corners 30">
            <a:extLst>
              <a:ext uri="{FF2B5EF4-FFF2-40B4-BE49-F238E27FC236}">
                <a16:creationId xmlns:a16="http://schemas.microsoft.com/office/drawing/2014/main" id="{D3E10F37-0BD2-4E42-94F9-7ED3D46F2C5A}"/>
              </a:ext>
            </a:extLst>
          </p:cNvPr>
          <p:cNvSpPr/>
          <p:nvPr/>
        </p:nvSpPr>
        <p:spPr>
          <a:xfrm>
            <a:off x="10176126" y="2138020"/>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Revenue per paying user</a:t>
            </a:r>
          </a:p>
        </p:txBody>
      </p:sp>
      <p:sp>
        <p:nvSpPr>
          <p:cNvPr id="29" name="Rectangle: Rounded Corners 28">
            <a:extLst>
              <a:ext uri="{FF2B5EF4-FFF2-40B4-BE49-F238E27FC236}">
                <a16:creationId xmlns:a16="http://schemas.microsoft.com/office/drawing/2014/main" id="{19825E7A-6143-4BEE-AF3C-9E20AB131FAD}"/>
              </a:ext>
            </a:extLst>
          </p:cNvPr>
          <p:cNvSpPr/>
          <p:nvPr/>
        </p:nvSpPr>
        <p:spPr>
          <a:xfrm>
            <a:off x="6273316" y="2138020"/>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From paying users</a:t>
            </a:r>
          </a:p>
        </p:txBody>
      </p:sp>
      <p:sp>
        <p:nvSpPr>
          <p:cNvPr id="36" name="Rectangle: Rounded Corners 35">
            <a:extLst>
              <a:ext uri="{FF2B5EF4-FFF2-40B4-BE49-F238E27FC236}">
                <a16:creationId xmlns:a16="http://schemas.microsoft.com/office/drawing/2014/main" id="{A914398E-6C6C-468C-B51A-742B8E7716D3}"/>
              </a:ext>
            </a:extLst>
          </p:cNvPr>
          <p:cNvSpPr/>
          <p:nvPr/>
        </p:nvSpPr>
        <p:spPr>
          <a:xfrm>
            <a:off x="6273316" y="2769915"/>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From non-paying users</a:t>
            </a:r>
          </a:p>
        </p:txBody>
      </p:sp>
      <p:sp>
        <p:nvSpPr>
          <p:cNvPr id="37" name="Rectangle: Rounded Corners 36">
            <a:extLst>
              <a:ext uri="{FF2B5EF4-FFF2-40B4-BE49-F238E27FC236}">
                <a16:creationId xmlns:a16="http://schemas.microsoft.com/office/drawing/2014/main" id="{DEA3361D-1F8C-40F7-BAE1-DC9EA825A572}"/>
              </a:ext>
            </a:extLst>
          </p:cNvPr>
          <p:cNvSpPr/>
          <p:nvPr/>
        </p:nvSpPr>
        <p:spPr>
          <a:xfrm>
            <a:off x="8224721" y="2769915"/>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 of users that don’t</a:t>
            </a:r>
          </a:p>
        </p:txBody>
      </p:sp>
      <p:sp>
        <p:nvSpPr>
          <p:cNvPr id="38" name="Rectangle: Rounded Corners 37">
            <a:extLst>
              <a:ext uri="{FF2B5EF4-FFF2-40B4-BE49-F238E27FC236}">
                <a16:creationId xmlns:a16="http://schemas.microsoft.com/office/drawing/2014/main" id="{1A2366DD-7264-4438-BEAF-6E77D0B7D036}"/>
              </a:ext>
            </a:extLst>
          </p:cNvPr>
          <p:cNvSpPr/>
          <p:nvPr/>
        </p:nvSpPr>
        <p:spPr>
          <a:xfrm>
            <a:off x="10176126" y="2769915"/>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Revenue per non-paying user</a:t>
            </a:r>
          </a:p>
        </p:txBody>
      </p:sp>
      <p:sp>
        <p:nvSpPr>
          <p:cNvPr id="40" name="Rectangle: Rounded Corners 39">
            <a:extLst>
              <a:ext uri="{FF2B5EF4-FFF2-40B4-BE49-F238E27FC236}">
                <a16:creationId xmlns:a16="http://schemas.microsoft.com/office/drawing/2014/main" id="{2F8301ED-6F94-414A-A1B6-5F95E5759EBB}"/>
              </a:ext>
            </a:extLst>
          </p:cNvPr>
          <p:cNvSpPr/>
          <p:nvPr/>
        </p:nvSpPr>
        <p:spPr>
          <a:xfrm>
            <a:off x="419100" y="3322824"/>
            <a:ext cx="1596774" cy="509515"/>
          </a:xfrm>
          <a:prstGeom prst="roundRect">
            <a:avLst/>
          </a:prstGeom>
          <a:solidFill>
            <a:srgbClr val="29719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300" b="1" dirty="0">
                <a:solidFill>
                  <a:schemeClr val="bg1"/>
                </a:solidFill>
                <a:latin typeface="Century Gothic" panose="020B0502020202020204" pitchFamily="34" charset="0"/>
              </a:rPr>
              <a:t>Profits</a:t>
            </a:r>
          </a:p>
        </p:txBody>
      </p:sp>
      <p:sp>
        <p:nvSpPr>
          <p:cNvPr id="20" name="Rectangle: Rounded Corners 19">
            <a:extLst>
              <a:ext uri="{FF2B5EF4-FFF2-40B4-BE49-F238E27FC236}">
                <a16:creationId xmlns:a16="http://schemas.microsoft.com/office/drawing/2014/main" id="{A4CE95FE-9B02-4753-9002-533ED5C8DB2F}"/>
              </a:ext>
            </a:extLst>
          </p:cNvPr>
          <p:cNvSpPr/>
          <p:nvPr/>
        </p:nvSpPr>
        <p:spPr>
          <a:xfrm>
            <a:off x="2370506" y="1822075"/>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Revenues</a:t>
            </a:r>
          </a:p>
        </p:txBody>
      </p:sp>
      <p:sp>
        <p:nvSpPr>
          <p:cNvPr id="55" name="Rectangle: Rounded Corners 54">
            <a:extLst>
              <a:ext uri="{FF2B5EF4-FFF2-40B4-BE49-F238E27FC236}">
                <a16:creationId xmlns:a16="http://schemas.microsoft.com/office/drawing/2014/main" id="{046FBDE1-DA47-4DBA-8E13-832BD8B17C3E}"/>
              </a:ext>
            </a:extLst>
          </p:cNvPr>
          <p:cNvSpPr/>
          <p:nvPr/>
        </p:nvSpPr>
        <p:spPr>
          <a:xfrm>
            <a:off x="2370506" y="4823572"/>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Costs</a:t>
            </a:r>
          </a:p>
        </p:txBody>
      </p:sp>
      <p:sp>
        <p:nvSpPr>
          <p:cNvPr id="43" name="Rectangle: Rounded Corners 42">
            <a:extLst>
              <a:ext uri="{FF2B5EF4-FFF2-40B4-BE49-F238E27FC236}">
                <a16:creationId xmlns:a16="http://schemas.microsoft.com/office/drawing/2014/main" id="{C2E52EDC-4247-446A-A449-585639306D7A}"/>
              </a:ext>
            </a:extLst>
          </p:cNvPr>
          <p:cNvSpPr/>
          <p:nvPr/>
        </p:nvSpPr>
        <p:spPr>
          <a:xfrm>
            <a:off x="6273316" y="3401809"/>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Software development costs</a:t>
            </a:r>
          </a:p>
        </p:txBody>
      </p:sp>
      <p:sp>
        <p:nvSpPr>
          <p:cNvPr id="50" name="Rectangle: Rounded Corners 49">
            <a:extLst>
              <a:ext uri="{FF2B5EF4-FFF2-40B4-BE49-F238E27FC236}">
                <a16:creationId xmlns:a16="http://schemas.microsoft.com/office/drawing/2014/main" id="{585695A6-9344-40AD-A13C-ACDFB9DCF9D6}"/>
              </a:ext>
            </a:extLst>
          </p:cNvPr>
          <p:cNvSpPr/>
          <p:nvPr/>
        </p:nvSpPr>
        <p:spPr>
          <a:xfrm>
            <a:off x="6273316" y="4033703"/>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Content Development Costs</a:t>
            </a:r>
          </a:p>
        </p:txBody>
      </p:sp>
      <p:sp>
        <p:nvSpPr>
          <p:cNvPr id="57" name="Rectangle: Rounded Corners 56">
            <a:extLst>
              <a:ext uri="{FF2B5EF4-FFF2-40B4-BE49-F238E27FC236}">
                <a16:creationId xmlns:a16="http://schemas.microsoft.com/office/drawing/2014/main" id="{584A6ADD-4957-43B2-9605-F4D0EC2F3643}"/>
              </a:ext>
            </a:extLst>
          </p:cNvPr>
          <p:cNvSpPr/>
          <p:nvPr/>
        </p:nvSpPr>
        <p:spPr>
          <a:xfrm>
            <a:off x="6273316" y="4665598"/>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Server Infrastructure</a:t>
            </a:r>
          </a:p>
        </p:txBody>
      </p:sp>
      <p:sp>
        <p:nvSpPr>
          <p:cNvPr id="56" name="Rectangle: Rounded Corners 55">
            <a:extLst>
              <a:ext uri="{FF2B5EF4-FFF2-40B4-BE49-F238E27FC236}">
                <a16:creationId xmlns:a16="http://schemas.microsoft.com/office/drawing/2014/main" id="{4793A3F7-59FA-4735-9FEA-E4564FB6C29C}"/>
              </a:ext>
            </a:extLst>
          </p:cNvPr>
          <p:cNvSpPr/>
          <p:nvPr/>
        </p:nvSpPr>
        <p:spPr>
          <a:xfrm>
            <a:off x="4321910" y="4033704"/>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Fixed Costs</a:t>
            </a:r>
          </a:p>
        </p:txBody>
      </p:sp>
      <p:sp>
        <p:nvSpPr>
          <p:cNvPr id="70" name="Rectangle: Rounded Corners 69">
            <a:extLst>
              <a:ext uri="{FF2B5EF4-FFF2-40B4-BE49-F238E27FC236}">
                <a16:creationId xmlns:a16="http://schemas.microsoft.com/office/drawing/2014/main" id="{00F86E97-4654-42AB-87FB-B872C88B1DD2}"/>
              </a:ext>
            </a:extLst>
          </p:cNvPr>
          <p:cNvSpPr/>
          <p:nvPr/>
        </p:nvSpPr>
        <p:spPr>
          <a:xfrm>
            <a:off x="4321910" y="5613439"/>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Variable</a:t>
            </a:r>
          </a:p>
        </p:txBody>
      </p:sp>
      <p:sp>
        <p:nvSpPr>
          <p:cNvPr id="64" name="Rectangle: Rounded Corners 63">
            <a:extLst>
              <a:ext uri="{FF2B5EF4-FFF2-40B4-BE49-F238E27FC236}">
                <a16:creationId xmlns:a16="http://schemas.microsoft.com/office/drawing/2014/main" id="{A820C4B5-85BC-4158-93A2-7730681908CD}"/>
              </a:ext>
            </a:extLst>
          </p:cNvPr>
          <p:cNvSpPr/>
          <p:nvPr/>
        </p:nvSpPr>
        <p:spPr>
          <a:xfrm>
            <a:off x="6273316" y="5297491"/>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Commissions to app platforms</a:t>
            </a:r>
          </a:p>
        </p:txBody>
      </p:sp>
      <p:sp>
        <p:nvSpPr>
          <p:cNvPr id="71" name="Rectangle: Rounded Corners 70">
            <a:extLst>
              <a:ext uri="{FF2B5EF4-FFF2-40B4-BE49-F238E27FC236}">
                <a16:creationId xmlns:a16="http://schemas.microsoft.com/office/drawing/2014/main" id="{82AE6FFF-E624-4C5B-BB1E-949D0D558159}"/>
              </a:ext>
            </a:extLst>
          </p:cNvPr>
          <p:cNvSpPr/>
          <p:nvPr/>
        </p:nvSpPr>
        <p:spPr>
          <a:xfrm>
            <a:off x="6273317" y="5929386"/>
            <a:ext cx="1596774" cy="509515"/>
          </a:xfrm>
          <a:prstGeom prst="roundRect">
            <a:avLst/>
          </a:prstGeom>
          <a:solidFill>
            <a:srgbClr val="E6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a:solidFill>
                  <a:schemeClr val="bg2"/>
                </a:solidFill>
                <a:latin typeface="Century Gothic" panose="020B0502020202020204" pitchFamily="34" charset="0"/>
              </a:rPr>
              <a:t>User acquisition costs</a:t>
            </a:r>
          </a:p>
        </p:txBody>
      </p:sp>
      <p:cxnSp>
        <p:nvCxnSpPr>
          <p:cNvPr id="87" name="Connector: Elbow 86">
            <a:extLst>
              <a:ext uri="{FF2B5EF4-FFF2-40B4-BE49-F238E27FC236}">
                <a16:creationId xmlns:a16="http://schemas.microsoft.com/office/drawing/2014/main" id="{1AB72602-D45F-43B1-B70C-C46CAFBD3927}"/>
              </a:ext>
            </a:extLst>
          </p:cNvPr>
          <p:cNvCxnSpPr>
            <a:stCxn id="40" idx="3"/>
            <a:endCxn id="55" idx="1"/>
          </p:cNvCxnSpPr>
          <p:nvPr/>
        </p:nvCxnSpPr>
        <p:spPr>
          <a:xfrm>
            <a:off x="2015874" y="3577582"/>
            <a:ext cx="354632" cy="150074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96E65F35-3A9F-4295-9A4A-5EEC7DA4862B}"/>
              </a:ext>
            </a:extLst>
          </p:cNvPr>
          <p:cNvCxnSpPr>
            <a:cxnSpLocks/>
            <a:stCxn id="40" idx="3"/>
            <a:endCxn id="20" idx="1"/>
          </p:cNvCxnSpPr>
          <p:nvPr/>
        </p:nvCxnSpPr>
        <p:spPr>
          <a:xfrm flipV="1">
            <a:off x="2015874" y="2076833"/>
            <a:ext cx="354632" cy="15007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A908DFF3-27A4-4EC0-AB86-9646EF802FC5}"/>
              </a:ext>
            </a:extLst>
          </p:cNvPr>
          <p:cNvCxnSpPr>
            <a:cxnSpLocks/>
            <a:stCxn id="20" idx="3"/>
            <a:endCxn id="6" idx="1"/>
          </p:cNvCxnSpPr>
          <p:nvPr/>
        </p:nvCxnSpPr>
        <p:spPr>
          <a:xfrm flipV="1">
            <a:off x="3967280" y="1444938"/>
            <a:ext cx="354630" cy="6318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FB5C0C15-A936-416F-A084-6146A7FD13CA}"/>
              </a:ext>
            </a:extLst>
          </p:cNvPr>
          <p:cNvCxnSpPr>
            <a:cxnSpLocks/>
            <a:stCxn id="20" idx="3"/>
            <a:endCxn id="28" idx="1"/>
          </p:cNvCxnSpPr>
          <p:nvPr/>
        </p:nvCxnSpPr>
        <p:spPr>
          <a:xfrm>
            <a:off x="3967280" y="2076833"/>
            <a:ext cx="354630" cy="63189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19B25A6F-BB1A-4629-A1F2-6425CC810E09}"/>
              </a:ext>
            </a:extLst>
          </p:cNvPr>
          <p:cNvCxnSpPr>
            <a:cxnSpLocks/>
            <a:stCxn id="55" idx="3"/>
            <a:endCxn id="70" idx="1"/>
          </p:cNvCxnSpPr>
          <p:nvPr/>
        </p:nvCxnSpPr>
        <p:spPr>
          <a:xfrm>
            <a:off x="3967280" y="5078330"/>
            <a:ext cx="354630" cy="78986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BF6390CA-0D60-4EB7-B81F-06C98C79C599}"/>
              </a:ext>
            </a:extLst>
          </p:cNvPr>
          <p:cNvCxnSpPr>
            <a:cxnSpLocks/>
            <a:stCxn id="55" idx="3"/>
            <a:endCxn id="56" idx="1"/>
          </p:cNvCxnSpPr>
          <p:nvPr/>
        </p:nvCxnSpPr>
        <p:spPr>
          <a:xfrm flipV="1">
            <a:off x="3967280" y="4288462"/>
            <a:ext cx="354630" cy="78986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A4ACC682-479A-43C2-933D-6F23FDBB5294}"/>
              </a:ext>
            </a:extLst>
          </p:cNvPr>
          <p:cNvCxnSpPr>
            <a:cxnSpLocks/>
            <a:stCxn id="70" idx="3"/>
            <a:endCxn id="64" idx="1"/>
          </p:cNvCxnSpPr>
          <p:nvPr/>
        </p:nvCxnSpPr>
        <p:spPr>
          <a:xfrm flipV="1">
            <a:off x="5918684" y="5552249"/>
            <a:ext cx="354632" cy="315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75EC4E1-448B-4251-9916-347E57F2ADC4}"/>
              </a:ext>
            </a:extLst>
          </p:cNvPr>
          <p:cNvCxnSpPr>
            <a:cxnSpLocks/>
            <a:stCxn id="70" idx="3"/>
            <a:endCxn id="71" idx="1"/>
          </p:cNvCxnSpPr>
          <p:nvPr/>
        </p:nvCxnSpPr>
        <p:spPr>
          <a:xfrm>
            <a:off x="5918684" y="5868197"/>
            <a:ext cx="354633" cy="3159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8DF881E3-1288-4E14-85AF-A889B31D6A7E}"/>
              </a:ext>
            </a:extLst>
          </p:cNvPr>
          <p:cNvCxnSpPr>
            <a:cxnSpLocks/>
            <a:stCxn id="56" idx="3"/>
            <a:endCxn id="57" idx="1"/>
          </p:cNvCxnSpPr>
          <p:nvPr/>
        </p:nvCxnSpPr>
        <p:spPr>
          <a:xfrm>
            <a:off x="5918684" y="4288462"/>
            <a:ext cx="354632" cy="63189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A623C5C3-AE6F-41F7-8C97-AF7FC52ADA48}"/>
              </a:ext>
            </a:extLst>
          </p:cNvPr>
          <p:cNvCxnSpPr>
            <a:cxnSpLocks/>
            <a:stCxn id="56" idx="3"/>
            <a:endCxn id="43" idx="1"/>
          </p:cNvCxnSpPr>
          <p:nvPr/>
        </p:nvCxnSpPr>
        <p:spPr>
          <a:xfrm flipV="1">
            <a:off x="5918684" y="3656568"/>
            <a:ext cx="354632" cy="63189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9D4639FA-F9E1-4AEE-8587-5C3E09C38843}"/>
              </a:ext>
            </a:extLst>
          </p:cNvPr>
          <p:cNvCxnSpPr>
            <a:cxnSpLocks/>
            <a:stCxn id="28" idx="3"/>
            <a:endCxn id="36" idx="1"/>
          </p:cNvCxnSpPr>
          <p:nvPr/>
        </p:nvCxnSpPr>
        <p:spPr>
          <a:xfrm>
            <a:off x="5918684" y="2708726"/>
            <a:ext cx="354632" cy="3159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845B6057-CBE7-4F28-94E2-BD182410F603}"/>
              </a:ext>
            </a:extLst>
          </p:cNvPr>
          <p:cNvCxnSpPr>
            <a:cxnSpLocks/>
            <a:stCxn id="28" idx="3"/>
            <a:endCxn id="29" idx="1"/>
          </p:cNvCxnSpPr>
          <p:nvPr/>
        </p:nvCxnSpPr>
        <p:spPr>
          <a:xfrm flipV="1">
            <a:off x="5918684" y="2392779"/>
            <a:ext cx="354632" cy="315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736AD72-EEE8-499F-B461-212234617BC3}"/>
              </a:ext>
            </a:extLst>
          </p:cNvPr>
          <p:cNvCxnSpPr>
            <a:stCxn id="56" idx="3"/>
            <a:endCxn id="50" idx="1"/>
          </p:cNvCxnSpPr>
          <p:nvPr/>
        </p:nvCxnSpPr>
        <p:spPr>
          <a:xfrm flipV="1">
            <a:off x="5918684" y="4288461"/>
            <a:ext cx="35463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4B11E68E-A4A1-4074-A7E6-99D0E39C89FD}"/>
              </a:ext>
            </a:extLst>
          </p:cNvPr>
          <p:cNvCxnSpPr>
            <a:cxnSpLocks/>
            <a:stCxn id="6" idx="3"/>
            <a:endCxn id="22" idx="1"/>
          </p:cNvCxnSpPr>
          <p:nvPr/>
        </p:nvCxnSpPr>
        <p:spPr>
          <a:xfrm>
            <a:off x="5918684" y="1444938"/>
            <a:ext cx="354632" cy="3159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7E6F4E32-E1E1-4CFC-BBC9-105078266941}"/>
              </a:ext>
            </a:extLst>
          </p:cNvPr>
          <p:cNvCxnSpPr>
            <a:cxnSpLocks/>
            <a:stCxn id="6" idx="3"/>
            <a:endCxn id="7" idx="1"/>
          </p:cNvCxnSpPr>
          <p:nvPr/>
        </p:nvCxnSpPr>
        <p:spPr>
          <a:xfrm flipV="1">
            <a:off x="5918684" y="1128991"/>
            <a:ext cx="354632" cy="3159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09736914-A4FF-4EBE-9583-BEEB5A91EBAA}"/>
              </a:ext>
            </a:extLst>
          </p:cNvPr>
          <p:cNvCxnSpPr>
            <a:cxnSpLocks/>
            <a:stCxn id="7" idx="3"/>
            <a:endCxn id="8" idx="1"/>
          </p:cNvCxnSpPr>
          <p:nvPr/>
        </p:nvCxnSpPr>
        <p:spPr>
          <a:xfrm flipV="1">
            <a:off x="7870090" y="814051"/>
            <a:ext cx="354631" cy="31493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40DD9868-AB59-45B0-A3CE-CBB5F00C5A92}"/>
              </a:ext>
            </a:extLst>
          </p:cNvPr>
          <p:cNvCxnSpPr>
            <a:cxnSpLocks/>
            <a:stCxn id="7" idx="3"/>
            <a:endCxn id="23" idx="1"/>
          </p:cNvCxnSpPr>
          <p:nvPr/>
        </p:nvCxnSpPr>
        <p:spPr>
          <a:xfrm>
            <a:off x="7870090" y="1128991"/>
            <a:ext cx="354631" cy="31695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50B45FA-5854-4AC6-9E69-40E09CD4036A}"/>
              </a:ext>
            </a:extLst>
          </p:cNvPr>
          <p:cNvCxnSpPr>
            <a:cxnSpLocks/>
            <a:stCxn id="29" idx="3"/>
            <a:endCxn id="30" idx="1"/>
          </p:cNvCxnSpPr>
          <p:nvPr/>
        </p:nvCxnSpPr>
        <p:spPr>
          <a:xfrm>
            <a:off x="7870090" y="2392779"/>
            <a:ext cx="354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2C9ED34-7300-4291-964A-2B1119F06A17}"/>
              </a:ext>
            </a:extLst>
          </p:cNvPr>
          <p:cNvCxnSpPr>
            <a:cxnSpLocks/>
            <a:stCxn id="36" idx="3"/>
            <a:endCxn id="37" idx="1"/>
          </p:cNvCxnSpPr>
          <p:nvPr/>
        </p:nvCxnSpPr>
        <p:spPr>
          <a:xfrm>
            <a:off x="7870090" y="3024673"/>
            <a:ext cx="354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0EF156C-6BB3-4741-86C7-AE51E620C7CD}"/>
              </a:ext>
            </a:extLst>
          </p:cNvPr>
          <p:cNvCxnSpPr>
            <a:cxnSpLocks/>
            <a:stCxn id="37" idx="3"/>
            <a:endCxn id="38" idx="1"/>
          </p:cNvCxnSpPr>
          <p:nvPr/>
        </p:nvCxnSpPr>
        <p:spPr>
          <a:xfrm>
            <a:off x="9821495" y="3024673"/>
            <a:ext cx="354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82E42B3-3AFE-4BE8-98E5-70D835451FAA}"/>
              </a:ext>
            </a:extLst>
          </p:cNvPr>
          <p:cNvCxnSpPr>
            <a:cxnSpLocks/>
            <a:stCxn id="30" idx="3"/>
            <a:endCxn id="31" idx="1"/>
          </p:cNvCxnSpPr>
          <p:nvPr/>
        </p:nvCxnSpPr>
        <p:spPr>
          <a:xfrm>
            <a:off x="9821495" y="2392778"/>
            <a:ext cx="354631" cy="0"/>
          </a:xfrm>
          <a:prstGeom prst="line">
            <a:avLst/>
          </a:prstGeom>
        </p:spPr>
        <p:style>
          <a:lnRef idx="1">
            <a:schemeClr val="accent1"/>
          </a:lnRef>
          <a:fillRef idx="0">
            <a:schemeClr val="accent1"/>
          </a:fillRef>
          <a:effectRef idx="0">
            <a:schemeClr val="accent1"/>
          </a:effectRef>
          <a:fontRef idx="minor">
            <a:schemeClr val="tx1"/>
          </a:fontRef>
        </p:style>
      </p:cxnSp>
      <p:sp>
        <p:nvSpPr>
          <p:cNvPr id="160" name="Овал 1">
            <a:extLst>
              <a:ext uri="{FF2B5EF4-FFF2-40B4-BE49-F238E27FC236}">
                <a16:creationId xmlns:a16="http://schemas.microsoft.com/office/drawing/2014/main" id="{50BA181E-253F-42D1-83EE-E7B2A2391A93}"/>
              </a:ext>
            </a:extLst>
          </p:cNvPr>
          <p:cNvSpPr/>
          <p:nvPr/>
        </p:nvSpPr>
        <p:spPr>
          <a:xfrm>
            <a:off x="7943952" y="1025535"/>
            <a:ext cx="206908" cy="206908"/>
          </a:xfrm>
          <a:prstGeom prst="ellipse">
            <a:avLst/>
          </a:prstGeom>
          <a:solidFill>
            <a:schemeClr val="bg1"/>
          </a:solidFill>
        </p:spPr>
        <p:style>
          <a:lnRef idx="1">
            <a:schemeClr val="accent1"/>
          </a:lnRef>
          <a:fillRef idx="0">
            <a:schemeClr val="accent1"/>
          </a:fillRef>
          <a:effectRef idx="0">
            <a:schemeClr val="accent1"/>
          </a:effectRef>
          <a:fontRef idx="minor">
            <a:schemeClr val="tx1"/>
          </a:fontRef>
        </p:style>
        <p:txBody>
          <a:bodyPr wrap="square" lIns="35967" tIns="0" rIns="35967" bIns="35967" numCol="1" anchor="ctr">
            <a:noAutofit/>
          </a:bodyPr>
          <a:lstStyle/>
          <a:p>
            <a:pPr algn="ctr" defTabSz="913577">
              <a:lnSpc>
                <a:spcPct val="100000"/>
              </a:lnSpc>
              <a:spcBef>
                <a:spcPts val="0"/>
              </a:spcBef>
              <a:defRPr sz="600">
                <a:solidFill>
                  <a:srgbClr val="FFFFFF"/>
                </a:solidFill>
                <a:latin typeface="Calibri Light"/>
                <a:ea typeface="Calibri Light"/>
                <a:cs typeface="Calibri Light"/>
                <a:sym typeface="Calibri Light"/>
              </a:defRPr>
            </a:pPr>
            <a:r>
              <a:rPr lang="en-US" sz="1400" dirty="0">
                <a:solidFill>
                  <a:schemeClr val="accent1"/>
                </a:solidFill>
                <a:latin typeface="Century Gothic" panose="020B0502020202020204" pitchFamily="34" charset="0"/>
                <a:cs typeface="Calibri Light"/>
                <a:sym typeface="Calibri Light"/>
              </a:rPr>
              <a:t>x</a:t>
            </a:r>
            <a:endParaRPr sz="1400" dirty="0">
              <a:solidFill>
                <a:schemeClr val="accent1"/>
              </a:solidFill>
              <a:latin typeface="Century Gothic" panose="020B0502020202020204" pitchFamily="34" charset="0"/>
              <a:cs typeface="Calibri Light"/>
              <a:sym typeface="Calibri Light"/>
            </a:endParaRPr>
          </a:p>
        </p:txBody>
      </p:sp>
      <p:sp>
        <p:nvSpPr>
          <p:cNvPr id="162" name="Овал 1">
            <a:extLst>
              <a:ext uri="{FF2B5EF4-FFF2-40B4-BE49-F238E27FC236}">
                <a16:creationId xmlns:a16="http://schemas.microsoft.com/office/drawing/2014/main" id="{99B31A2F-6731-4E68-8AC8-14619C9AB161}"/>
              </a:ext>
            </a:extLst>
          </p:cNvPr>
          <p:cNvSpPr/>
          <p:nvPr/>
        </p:nvSpPr>
        <p:spPr>
          <a:xfrm>
            <a:off x="5989547" y="1337260"/>
            <a:ext cx="206908" cy="206908"/>
          </a:xfrm>
          <a:prstGeom prst="ellipse">
            <a:avLst/>
          </a:prstGeom>
          <a:solidFill>
            <a:schemeClr val="bg1"/>
          </a:solidFill>
        </p:spPr>
        <p:style>
          <a:lnRef idx="1">
            <a:schemeClr val="accent1"/>
          </a:lnRef>
          <a:fillRef idx="0">
            <a:schemeClr val="accent1"/>
          </a:fillRef>
          <a:effectRef idx="0">
            <a:schemeClr val="accent1"/>
          </a:effectRef>
          <a:fontRef idx="minor">
            <a:schemeClr val="tx1"/>
          </a:fontRef>
        </p:style>
        <p:txBody>
          <a:bodyPr wrap="square" lIns="35967" tIns="0" rIns="35967" bIns="35967" numCol="1" anchor="ctr">
            <a:noAutofit/>
          </a:bodyPr>
          <a:lstStyle/>
          <a:p>
            <a:pPr algn="ctr" defTabSz="913577">
              <a:lnSpc>
                <a:spcPct val="100000"/>
              </a:lnSpc>
              <a:spcBef>
                <a:spcPts val="0"/>
              </a:spcBef>
              <a:defRPr sz="600">
                <a:solidFill>
                  <a:srgbClr val="FFFFFF"/>
                </a:solidFill>
                <a:latin typeface="Calibri Light"/>
                <a:ea typeface="Calibri Light"/>
                <a:cs typeface="Calibri Light"/>
                <a:sym typeface="Calibri Light"/>
              </a:defRPr>
            </a:pPr>
            <a:r>
              <a:rPr lang="en-US" sz="1400" dirty="0">
                <a:solidFill>
                  <a:schemeClr val="accent1"/>
                </a:solidFill>
                <a:latin typeface="Century Gothic" panose="020B0502020202020204" pitchFamily="34" charset="0"/>
                <a:cs typeface="Calibri Light"/>
                <a:sym typeface="Calibri Light"/>
              </a:rPr>
              <a:t>x</a:t>
            </a:r>
            <a:endParaRPr sz="1400" dirty="0">
              <a:solidFill>
                <a:schemeClr val="accent1"/>
              </a:solidFill>
              <a:latin typeface="Century Gothic" panose="020B0502020202020204" pitchFamily="34" charset="0"/>
              <a:cs typeface="Calibri Light"/>
              <a:sym typeface="Calibri Light"/>
            </a:endParaRPr>
          </a:p>
        </p:txBody>
      </p:sp>
      <p:sp>
        <p:nvSpPr>
          <p:cNvPr id="163" name="Овал 1">
            <a:extLst>
              <a:ext uri="{FF2B5EF4-FFF2-40B4-BE49-F238E27FC236}">
                <a16:creationId xmlns:a16="http://schemas.microsoft.com/office/drawing/2014/main" id="{65911CEB-5BE3-4DBA-8E19-53A7561CEFD8}"/>
              </a:ext>
            </a:extLst>
          </p:cNvPr>
          <p:cNvSpPr/>
          <p:nvPr/>
        </p:nvSpPr>
        <p:spPr>
          <a:xfrm>
            <a:off x="5989547" y="2610407"/>
            <a:ext cx="206908" cy="206908"/>
          </a:xfrm>
          <a:prstGeom prst="ellipse">
            <a:avLst/>
          </a:prstGeom>
          <a:solidFill>
            <a:schemeClr val="bg1"/>
          </a:solidFill>
        </p:spPr>
        <p:style>
          <a:lnRef idx="1">
            <a:schemeClr val="accent1"/>
          </a:lnRef>
          <a:fillRef idx="0">
            <a:schemeClr val="accent1"/>
          </a:fillRef>
          <a:effectRef idx="0">
            <a:schemeClr val="accent1"/>
          </a:effectRef>
          <a:fontRef idx="minor">
            <a:schemeClr val="tx1"/>
          </a:fontRef>
        </p:style>
        <p:txBody>
          <a:bodyPr wrap="square" lIns="35967" tIns="0" rIns="35967" bIns="0" numCol="1" anchor="ctr">
            <a:noAutofit/>
          </a:bodyPr>
          <a:lstStyle/>
          <a:p>
            <a:pPr algn="ctr" defTabSz="913577"/>
            <a:r>
              <a:rPr lang="en-US" sz="1500" dirty="0">
                <a:solidFill>
                  <a:schemeClr val="accent1"/>
                </a:solidFill>
                <a:latin typeface="Century Gothic" panose="020B0502020202020204" pitchFamily="34" charset="0"/>
                <a:ea typeface="Calibri Light"/>
                <a:cs typeface="Calibri Light"/>
                <a:sym typeface="Calibri Light"/>
              </a:rPr>
              <a:t>+</a:t>
            </a:r>
            <a:endParaRPr sz="1500" dirty="0">
              <a:solidFill>
                <a:schemeClr val="accent1"/>
              </a:solidFill>
              <a:latin typeface="Century Gothic" panose="020B0502020202020204" pitchFamily="34" charset="0"/>
              <a:ea typeface="Calibri Light"/>
              <a:cs typeface="Calibri Light"/>
              <a:sym typeface="Calibri Light"/>
            </a:endParaRPr>
          </a:p>
        </p:txBody>
      </p:sp>
      <p:sp>
        <p:nvSpPr>
          <p:cNvPr id="164" name="Овал 1">
            <a:extLst>
              <a:ext uri="{FF2B5EF4-FFF2-40B4-BE49-F238E27FC236}">
                <a16:creationId xmlns:a16="http://schemas.microsoft.com/office/drawing/2014/main" id="{9CDC42DE-5AC8-4D37-BFB3-5E67A2476747}"/>
              </a:ext>
            </a:extLst>
          </p:cNvPr>
          <p:cNvSpPr/>
          <p:nvPr/>
        </p:nvSpPr>
        <p:spPr>
          <a:xfrm>
            <a:off x="5993867" y="4189232"/>
            <a:ext cx="206908" cy="206908"/>
          </a:xfrm>
          <a:prstGeom prst="ellipse">
            <a:avLst/>
          </a:prstGeom>
          <a:solidFill>
            <a:schemeClr val="bg1"/>
          </a:solidFill>
        </p:spPr>
        <p:style>
          <a:lnRef idx="1">
            <a:schemeClr val="accent1"/>
          </a:lnRef>
          <a:fillRef idx="0">
            <a:schemeClr val="accent1"/>
          </a:fillRef>
          <a:effectRef idx="0">
            <a:schemeClr val="accent1"/>
          </a:effectRef>
          <a:fontRef idx="minor">
            <a:schemeClr val="tx1"/>
          </a:fontRef>
        </p:style>
        <p:txBody>
          <a:bodyPr wrap="square" lIns="35967" tIns="0" rIns="35967" bIns="0" numCol="1" anchor="ctr">
            <a:noAutofit/>
          </a:bodyPr>
          <a:lstStyle/>
          <a:p>
            <a:pPr algn="ctr" defTabSz="913577">
              <a:lnSpc>
                <a:spcPct val="100000"/>
              </a:lnSpc>
              <a:spcBef>
                <a:spcPts val="0"/>
              </a:spcBef>
              <a:defRPr sz="600">
                <a:solidFill>
                  <a:srgbClr val="FFFFFF"/>
                </a:solidFill>
                <a:latin typeface="Calibri Light"/>
                <a:ea typeface="Calibri Light"/>
                <a:cs typeface="Calibri Light"/>
                <a:sym typeface="Calibri Light"/>
              </a:defRPr>
            </a:pPr>
            <a:r>
              <a:rPr lang="en-US" sz="1500" dirty="0">
                <a:solidFill>
                  <a:schemeClr val="accent1"/>
                </a:solidFill>
                <a:latin typeface="Century Gothic" panose="020B0502020202020204" pitchFamily="34" charset="0"/>
                <a:cs typeface="Calibri Light"/>
                <a:sym typeface="Calibri Light"/>
              </a:rPr>
              <a:t>+</a:t>
            </a:r>
            <a:endParaRPr sz="1500" dirty="0">
              <a:solidFill>
                <a:schemeClr val="accent1"/>
              </a:solidFill>
              <a:latin typeface="Century Gothic" panose="020B0502020202020204" pitchFamily="34" charset="0"/>
              <a:cs typeface="Calibri Light"/>
              <a:sym typeface="Calibri Light"/>
            </a:endParaRPr>
          </a:p>
        </p:txBody>
      </p:sp>
      <p:sp>
        <p:nvSpPr>
          <p:cNvPr id="165" name="Овал 1">
            <a:extLst>
              <a:ext uri="{FF2B5EF4-FFF2-40B4-BE49-F238E27FC236}">
                <a16:creationId xmlns:a16="http://schemas.microsoft.com/office/drawing/2014/main" id="{75824036-DF39-4F09-A98B-7F33DACDAD19}"/>
              </a:ext>
            </a:extLst>
          </p:cNvPr>
          <p:cNvSpPr/>
          <p:nvPr/>
        </p:nvSpPr>
        <p:spPr>
          <a:xfrm>
            <a:off x="5989547" y="5759609"/>
            <a:ext cx="206908" cy="206908"/>
          </a:xfrm>
          <a:prstGeom prst="ellipse">
            <a:avLst/>
          </a:prstGeom>
          <a:solidFill>
            <a:schemeClr val="bg1"/>
          </a:solidFill>
        </p:spPr>
        <p:style>
          <a:lnRef idx="1">
            <a:schemeClr val="accent1"/>
          </a:lnRef>
          <a:fillRef idx="0">
            <a:schemeClr val="accent1"/>
          </a:fillRef>
          <a:effectRef idx="0">
            <a:schemeClr val="accent1"/>
          </a:effectRef>
          <a:fontRef idx="minor">
            <a:schemeClr val="tx1"/>
          </a:fontRef>
        </p:style>
        <p:txBody>
          <a:bodyPr wrap="square" lIns="35967" tIns="0" rIns="35967" bIns="0" numCol="1" anchor="ctr">
            <a:noAutofit/>
          </a:bodyPr>
          <a:lstStyle/>
          <a:p>
            <a:pPr algn="ctr" defTabSz="913577"/>
            <a:r>
              <a:rPr lang="en-US" sz="1500" dirty="0">
                <a:solidFill>
                  <a:schemeClr val="accent1"/>
                </a:solidFill>
                <a:latin typeface="Century Gothic" panose="020B0502020202020204" pitchFamily="34" charset="0"/>
                <a:ea typeface="Calibri Light"/>
                <a:cs typeface="Calibri Light"/>
                <a:sym typeface="Calibri Light"/>
              </a:rPr>
              <a:t>+</a:t>
            </a:r>
            <a:endParaRPr sz="1500" dirty="0">
              <a:solidFill>
                <a:schemeClr val="accent1"/>
              </a:solidFill>
              <a:latin typeface="Century Gothic" panose="020B0502020202020204" pitchFamily="34" charset="0"/>
              <a:ea typeface="Calibri Light"/>
              <a:cs typeface="Calibri Light"/>
              <a:sym typeface="Calibri Light"/>
            </a:endParaRPr>
          </a:p>
        </p:txBody>
      </p:sp>
      <p:sp>
        <p:nvSpPr>
          <p:cNvPr id="166" name="Овал 1">
            <a:extLst>
              <a:ext uri="{FF2B5EF4-FFF2-40B4-BE49-F238E27FC236}">
                <a16:creationId xmlns:a16="http://schemas.microsoft.com/office/drawing/2014/main" id="{7A85C81C-B47C-4359-82F8-3D908FD53993}"/>
              </a:ext>
            </a:extLst>
          </p:cNvPr>
          <p:cNvSpPr/>
          <p:nvPr/>
        </p:nvSpPr>
        <p:spPr>
          <a:xfrm>
            <a:off x="2089736" y="3472672"/>
            <a:ext cx="206908" cy="206908"/>
          </a:xfrm>
          <a:prstGeom prst="ellipse">
            <a:avLst/>
          </a:prstGeom>
          <a:solidFill>
            <a:schemeClr val="bg1"/>
          </a:solidFill>
        </p:spPr>
        <p:style>
          <a:lnRef idx="1">
            <a:schemeClr val="accent1"/>
          </a:lnRef>
          <a:fillRef idx="0">
            <a:schemeClr val="accent1"/>
          </a:fillRef>
          <a:effectRef idx="0">
            <a:schemeClr val="accent1"/>
          </a:effectRef>
          <a:fontRef idx="minor">
            <a:schemeClr val="tx1"/>
          </a:fontRef>
        </p:style>
        <p:txBody>
          <a:bodyPr wrap="square" lIns="35967" tIns="0" rIns="35967" bIns="35967" numCol="1" anchor="ctr">
            <a:noAutofit/>
          </a:bodyPr>
          <a:lstStyle/>
          <a:p>
            <a:pPr algn="ctr" defTabSz="913577">
              <a:lnSpc>
                <a:spcPct val="100000"/>
              </a:lnSpc>
              <a:spcBef>
                <a:spcPts val="0"/>
              </a:spcBef>
              <a:defRPr sz="600">
                <a:solidFill>
                  <a:srgbClr val="FFFFFF"/>
                </a:solidFill>
                <a:latin typeface="Calibri Light"/>
                <a:ea typeface="Calibri Light"/>
                <a:cs typeface="Calibri Light"/>
                <a:sym typeface="Calibri Light"/>
              </a:defRPr>
            </a:pPr>
            <a:r>
              <a:rPr lang="en-US" sz="1500" dirty="0">
                <a:solidFill>
                  <a:schemeClr val="accent1"/>
                </a:solidFill>
                <a:latin typeface="Century Gothic" panose="020B0502020202020204" pitchFamily="34" charset="0"/>
                <a:cs typeface="Calibri Light"/>
                <a:sym typeface="Calibri Light"/>
              </a:rPr>
              <a:t>-</a:t>
            </a:r>
            <a:endParaRPr sz="1500" dirty="0">
              <a:solidFill>
                <a:schemeClr val="accent1"/>
              </a:solidFill>
              <a:latin typeface="Century Gothic" panose="020B0502020202020204" pitchFamily="34" charset="0"/>
              <a:cs typeface="Calibri Light"/>
              <a:sym typeface="Calibri Light"/>
            </a:endParaRPr>
          </a:p>
        </p:txBody>
      </p:sp>
      <p:sp>
        <p:nvSpPr>
          <p:cNvPr id="167" name="Овал 1">
            <a:extLst>
              <a:ext uri="{FF2B5EF4-FFF2-40B4-BE49-F238E27FC236}">
                <a16:creationId xmlns:a16="http://schemas.microsoft.com/office/drawing/2014/main" id="{199BC6AA-9A0C-4455-9868-13FDE7567D08}"/>
              </a:ext>
            </a:extLst>
          </p:cNvPr>
          <p:cNvSpPr/>
          <p:nvPr/>
        </p:nvSpPr>
        <p:spPr>
          <a:xfrm>
            <a:off x="4040508" y="1967488"/>
            <a:ext cx="206908" cy="206908"/>
          </a:xfrm>
          <a:prstGeom prst="ellipse">
            <a:avLst/>
          </a:prstGeom>
          <a:solidFill>
            <a:schemeClr val="bg1"/>
          </a:solidFill>
        </p:spPr>
        <p:style>
          <a:lnRef idx="1">
            <a:schemeClr val="accent1"/>
          </a:lnRef>
          <a:fillRef idx="0">
            <a:schemeClr val="accent1"/>
          </a:fillRef>
          <a:effectRef idx="0">
            <a:schemeClr val="accent1"/>
          </a:effectRef>
          <a:fontRef idx="minor">
            <a:schemeClr val="tx1"/>
          </a:fontRef>
        </p:style>
        <p:txBody>
          <a:bodyPr wrap="square" lIns="35967" tIns="0" rIns="35967" bIns="35967" numCol="1" anchor="ctr">
            <a:noAutofit/>
          </a:bodyPr>
          <a:lstStyle/>
          <a:p>
            <a:pPr algn="ctr" defTabSz="913577">
              <a:lnSpc>
                <a:spcPct val="100000"/>
              </a:lnSpc>
              <a:spcBef>
                <a:spcPts val="0"/>
              </a:spcBef>
              <a:defRPr sz="600">
                <a:solidFill>
                  <a:srgbClr val="FFFFFF"/>
                </a:solidFill>
                <a:latin typeface="Calibri Light"/>
                <a:ea typeface="Calibri Light"/>
                <a:cs typeface="Calibri Light"/>
                <a:sym typeface="Calibri Light"/>
              </a:defRPr>
            </a:pPr>
            <a:r>
              <a:rPr lang="en-US" sz="1400" dirty="0">
                <a:solidFill>
                  <a:schemeClr val="accent1"/>
                </a:solidFill>
                <a:latin typeface="Century Gothic" panose="020B0502020202020204" pitchFamily="34" charset="0"/>
                <a:cs typeface="Calibri Light"/>
                <a:sym typeface="Calibri Light"/>
              </a:rPr>
              <a:t>x</a:t>
            </a:r>
            <a:endParaRPr sz="1400" dirty="0">
              <a:solidFill>
                <a:schemeClr val="accent1"/>
              </a:solidFill>
              <a:latin typeface="Century Gothic" panose="020B0502020202020204" pitchFamily="34" charset="0"/>
              <a:cs typeface="Calibri Light"/>
              <a:sym typeface="Calibri Light"/>
            </a:endParaRPr>
          </a:p>
        </p:txBody>
      </p:sp>
      <p:sp>
        <p:nvSpPr>
          <p:cNvPr id="168" name="Овал 1">
            <a:extLst>
              <a:ext uri="{FF2B5EF4-FFF2-40B4-BE49-F238E27FC236}">
                <a16:creationId xmlns:a16="http://schemas.microsoft.com/office/drawing/2014/main" id="{2B0F6C44-6FF3-4C3B-ACC0-651C6BDA0706}"/>
              </a:ext>
            </a:extLst>
          </p:cNvPr>
          <p:cNvSpPr/>
          <p:nvPr/>
        </p:nvSpPr>
        <p:spPr>
          <a:xfrm>
            <a:off x="7938309" y="2289323"/>
            <a:ext cx="206908" cy="206908"/>
          </a:xfrm>
          <a:prstGeom prst="ellipse">
            <a:avLst/>
          </a:prstGeom>
          <a:solidFill>
            <a:schemeClr val="bg1"/>
          </a:solidFill>
        </p:spPr>
        <p:style>
          <a:lnRef idx="1">
            <a:schemeClr val="accent1"/>
          </a:lnRef>
          <a:fillRef idx="0">
            <a:schemeClr val="accent1"/>
          </a:fillRef>
          <a:effectRef idx="0">
            <a:schemeClr val="accent1"/>
          </a:effectRef>
          <a:fontRef idx="minor">
            <a:schemeClr val="tx1"/>
          </a:fontRef>
        </p:style>
        <p:txBody>
          <a:bodyPr wrap="square" lIns="35967" tIns="0" rIns="35967" bIns="0" numCol="1" anchor="ctr">
            <a:noAutofit/>
          </a:bodyPr>
          <a:lstStyle/>
          <a:p>
            <a:pPr algn="ctr" defTabSz="913577"/>
            <a:r>
              <a:rPr lang="en-US" sz="1400" dirty="0">
                <a:solidFill>
                  <a:schemeClr val="accent1"/>
                </a:solidFill>
                <a:latin typeface="Century Gothic" panose="020B0502020202020204" pitchFamily="34" charset="0"/>
                <a:ea typeface="Calibri Light"/>
                <a:cs typeface="Calibri Light"/>
                <a:sym typeface="Calibri Light"/>
              </a:rPr>
              <a:t>=</a:t>
            </a:r>
            <a:endParaRPr sz="1400" dirty="0">
              <a:solidFill>
                <a:schemeClr val="accent1"/>
              </a:solidFill>
              <a:latin typeface="Century Gothic" panose="020B0502020202020204" pitchFamily="34" charset="0"/>
              <a:ea typeface="Calibri Light"/>
              <a:cs typeface="Calibri Light"/>
              <a:sym typeface="Calibri Light"/>
            </a:endParaRPr>
          </a:p>
        </p:txBody>
      </p:sp>
      <p:sp>
        <p:nvSpPr>
          <p:cNvPr id="169" name="Овал 1">
            <a:extLst>
              <a:ext uri="{FF2B5EF4-FFF2-40B4-BE49-F238E27FC236}">
                <a16:creationId xmlns:a16="http://schemas.microsoft.com/office/drawing/2014/main" id="{10EF86DF-AF25-42DE-B613-FDE19FEE8EAB}"/>
              </a:ext>
            </a:extLst>
          </p:cNvPr>
          <p:cNvSpPr/>
          <p:nvPr/>
        </p:nvSpPr>
        <p:spPr>
          <a:xfrm>
            <a:off x="7938309" y="2921218"/>
            <a:ext cx="206908" cy="206908"/>
          </a:xfrm>
          <a:prstGeom prst="ellipse">
            <a:avLst/>
          </a:prstGeom>
          <a:solidFill>
            <a:schemeClr val="bg1"/>
          </a:solidFill>
        </p:spPr>
        <p:style>
          <a:lnRef idx="1">
            <a:schemeClr val="accent1"/>
          </a:lnRef>
          <a:fillRef idx="0">
            <a:schemeClr val="accent1"/>
          </a:fillRef>
          <a:effectRef idx="0">
            <a:schemeClr val="accent1"/>
          </a:effectRef>
          <a:fontRef idx="minor">
            <a:schemeClr val="tx1"/>
          </a:fontRef>
        </p:style>
        <p:txBody>
          <a:bodyPr wrap="square" lIns="35967" tIns="0" rIns="35967" bIns="0" numCol="1" anchor="ctr">
            <a:noAutofit/>
          </a:bodyPr>
          <a:lstStyle/>
          <a:p>
            <a:pPr algn="ctr" defTabSz="913577"/>
            <a:r>
              <a:rPr lang="en-US" sz="1400" dirty="0">
                <a:solidFill>
                  <a:schemeClr val="accent1"/>
                </a:solidFill>
                <a:latin typeface="Century Gothic" panose="020B0502020202020204" pitchFamily="34" charset="0"/>
                <a:ea typeface="Calibri Light"/>
                <a:cs typeface="Calibri Light"/>
                <a:sym typeface="Calibri Light"/>
              </a:rPr>
              <a:t>=</a:t>
            </a:r>
            <a:endParaRPr sz="1400" dirty="0">
              <a:solidFill>
                <a:schemeClr val="accent1"/>
              </a:solidFill>
              <a:latin typeface="Century Gothic" panose="020B0502020202020204" pitchFamily="34" charset="0"/>
              <a:ea typeface="Calibri Light"/>
              <a:cs typeface="Calibri Light"/>
              <a:sym typeface="Calibri Light"/>
            </a:endParaRPr>
          </a:p>
        </p:txBody>
      </p:sp>
      <p:sp>
        <p:nvSpPr>
          <p:cNvPr id="170" name="Овал 1">
            <a:extLst>
              <a:ext uri="{FF2B5EF4-FFF2-40B4-BE49-F238E27FC236}">
                <a16:creationId xmlns:a16="http://schemas.microsoft.com/office/drawing/2014/main" id="{81A80099-D327-449E-9E12-3218A24F4E40}"/>
              </a:ext>
            </a:extLst>
          </p:cNvPr>
          <p:cNvSpPr/>
          <p:nvPr/>
        </p:nvSpPr>
        <p:spPr>
          <a:xfrm>
            <a:off x="9895356" y="2289323"/>
            <a:ext cx="206908" cy="206908"/>
          </a:xfrm>
          <a:prstGeom prst="ellipse">
            <a:avLst/>
          </a:prstGeom>
          <a:solidFill>
            <a:schemeClr val="bg1"/>
          </a:solidFill>
        </p:spPr>
        <p:style>
          <a:lnRef idx="1">
            <a:schemeClr val="accent1"/>
          </a:lnRef>
          <a:fillRef idx="0">
            <a:schemeClr val="accent1"/>
          </a:fillRef>
          <a:effectRef idx="0">
            <a:schemeClr val="accent1"/>
          </a:effectRef>
          <a:fontRef idx="minor">
            <a:schemeClr val="tx1"/>
          </a:fontRef>
        </p:style>
        <p:txBody>
          <a:bodyPr wrap="square" lIns="35967" tIns="0" rIns="35967" bIns="35967" numCol="1" anchor="ctr">
            <a:noAutofit/>
          </a:bodyPr>
          <a:lstStyle/>
          <a:p>
            <a:pPr algn="ctr" defTabSz="913577">
              <a:lnSpc>
                <a:spcPct val="100000"/>
              </a:lnSpc>
              <a:spcBef>
                <a:spcPts val="0"/>
              </a:spcBef>
              <a:defRPr sz="600">
                <a:solidFill>
                  <a:srgbClr val="FFFFFF"/>
                </a:solidFill>
                <a:latin typeface="Calibri Light"/>
                <a:ea typeface="Calibri Light"/>
                <a:cs typeface="Calibri Light"/>
                <a:sym typeface="Calibri Light"/>
              </a:defRPr>
            </a:pPr>
            <a:r>
              <a:rPr lang="en-US" sz="1400" dirty="0">
                <a:solidFill>
                  <a:schemeClr val="accent1"/>
                </a:solidFill>
                <a:latin typeface="Century Gothic" panose="020B0502020202020204" pitchFamily="34" charset="0"/>
                <a:cs typeface="Calibri Light"/>
                <a:sym typeface="Calibri Light"/>
              </a:rPr>
              <a:t>x</a:t>
            </a:r>
            <a:endParaRPr sz="1400" dirty="0">
              <a:solidFill>
                <a:schemeClr val="accent1"/>
              </a:solidFill>
              <a:latin typeface="Century Gothic" panose="020B0502020202020204" pitchFamily="34" charset="0"/>
              <a:cs typeface="Calibri Light"/>
              <a:sym typeface="Calibri Light"/>
            </a:endParaRPr>
          </a:p>
        </p:txBody>
      </p:sp>
      <p:sp>
        <p:nvSpPr>
          <p:cNvPr id="171" name="Овал 1">
            <a:extLst>
              <a:ext uri="{FF2B5EF4-FFF2-40B4-BE49-F238E27FC236}">
                <a16:creationId xmlns:a16="http://schemas.microsoft.com/office/drawing/2014/main" id="{4E7B5832-0FD5-409F-A83C-2EEF2BE44B58}"/>
              </a:ext>
            </a:extLst>
          </p:cNvPr>
          <p:cNvSpPr/>
          <p:nvPr/>
        </p:nvSpPr>
        <p:spPr>
          <a:xfrm>
            <a:off x="9895356" y="2921218"/>
            <a:ext cx="206908" cy="206908"/>
          </a:xfrm>
          <a:prstGeom prst="ellipse">
            <a:avLst/>
          </a:prstGeom>
          <a:solidFill>
            <a:schemeClr val="bg1"/>
          </a:solidFill>
        </p:spPr>
        <p:style>
          <a:lnRef idx="1">
            <a:schemeClr val="accent1"/>
          </a:lnRef>
          <a:fillRef idx="0">
            <a:schemeClr val="accent1"/>
          </a:fillRef>
          <a:effectRef idx="0">
            <a:schemeClr val="accent1"/>
          </a:effectRef>
          <a:fontRef idx="minor">
            <a:schemeClr val="tx1"/>
          </a:fontRef>
        </p:style>
        <p:txBody>
          <a:bodyPr wrap="square" lIns="35967" tIns="0" rIns="35967" bIns="35967" numCol="1" anchor="ctr">
            <a:noAutofit/>
          </a:bodyPr>
          <a:lstStyle/>
          <a:p>
            <a:pPr algn="ctr" defTabSz="913577">
              <a:lnSpc>
                <a:spcPct val="100000"/>
              </a:lnSpc>
              <a:spcBef>
                <a:spcPts val="0"/>
              </a:spcBef>
              <a:defRPr sz="600">
                <a:solidFill>
                  <a:srgbClr val="FFFFFF"/>
                </a:solidFill>
                <a:latin typeface="Calibri Light"/>
                <a:ea typeface="Calibri Light"/>
                <a:cs typeface="Calibri Light"/>
                <a:sym typeface="Calibri Light"/>
              </a:defRPr>
            </a:pPr>
            <a:r>
              <a:rPr lang="en-US" sz="1400" dirty="0">
                <a:solidFill>
                  <a:schemeClr val="accent1"/>
                </a:solidFill>
                <a:latin typeface="Century Gothic" panose="020B0502020202020204" pitchFamily="34" charset="0"/>
                <a:cs typeface="Calibri Light"/>
                <a:sym typeface="Calibri Light"/>
              </a:rPr>
              <a:t>x</a:t>
            </a:r>
            <a:endParaRPr sz="1400" dirty="0">
              <a:solidFill>
                <a:schemeClr val="accent1"/>
              </a:solidFill>
              <a:latin typeface="Century Gothic" panose="020B0502020202020204" pitchFamily="34" charset="0"/>
              <a:cs typeface="Calibri Light"/>
              <a:sym typeface="Calibri Light"/>
            </a:endParaRPr>
          </a:p>
        </p:txBody>
      </p:sp>
    </p:spTree>
    <p:extLst>
      <p:ext uri="{BB962C8B-B14F-4D97-AF65-F5344CB8AC3E}">
        <p14:creationId xmlns:p14="http://schemas.microsoft.com/office/powerpoint/2010/main" val="320004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strVal val="#ppt_w*0.70"/>
                                          </p:val>
                                        </p:tav>
                                        <p:tav tm="100000">
                                          <p:val>
                                            <p:strVal val="#ppt_w"/>
                                          </p:val>
                                        </p:tav>
                                      </p:tavLst>
                                    </p:anim>
                                    <p:anim calcmode="lin" valueType="num">
                                      <p:cBhvr>
                                        <p:cTn id="8" dur="1000" fill="hold"/>
                                        <p:tgtEl>
                                          <p:spTgt spid="40"/>
                                        </p:tgtEl>
                                        <p:attrNameLst>
                                          <p:attrName>ppt_h</p:attrName>
                                        </p:attrNameLst>
                                      </p:cBhvr>
                                      <p:tavLst>
                                        <p:tav tm="0">
                                          <p:val>
                                            <p:strVal val="#ppt_h"/>
                                          </p:val>
                                        </p:tav>
                                        <p:tav tm="100000">
                                          <p:val>
                                            <p:strVal val="#ppt_h"/>
                                          </p:val>
                                        </p:tav>
                                      </p:tavLst>
                                    </p:anim>
                                    <p:animEffect transition="in" filter="fade">
                                      <p:cBhvr>
                                        <p:cTn id="9" dur="1000"/>
                                        <p:tgtEl>
                                          <p:spTgt spid="40"/>
                                        </p:tgtEl>
                                      </p:cBhvr>
                                    </p:animEffect>
                                  </p:childTnLst>
                                </p:cTn>
                              </p:par>
                              <p:par>
                                <p:cTn id="10" presetID="22" presetClass="entr" presetSubtype="4" fill="hold" nodeType="withEffect">
                                  <p:stCondLst>
                                    <p:cond delay="500"/>
                                  </p:stCondLst>
                                  <p:childTnLst>
                                    <p:set>
                                      <p:cBhvr>
                                        <p:cTn id="11" dur="1" fill="hold">
                                          <p:stCondLst>
                                            <p:cond delay="0"/>
                                          </p:stCondLst>
                                        </p:cTn>
                                        <p:tgtEl>
                                          <p:spTgt spid="90"/>
                                        </p:tgtEl>
                                        <p:attrNameLst>
                                          <p:attrName>style.visibility</p:attrName>
                                        </p:attrNameLst>
                                      </p:cBhvr>
                                      <p:to>
                                        <p:strVal val="visible"/>
                                      </p:to>
                                    </p:set>
                                    <p:animEffect transition="in" filter="wipe(down)">
                                      <p:cBhvr>
                                        <p:cTn id="12" dur="1000"/>
                                        <p:tgtEl>
                                          <p:spTgt spid="90"/>
                                        </p:tgtEl>
                                      </p:cBhvr>
                                    </p:animEffect>
                                  </p:childTnLst>
                                </p:cTn>
                              </p:par>
                              <p:par>
                                <p:cTn id="13" presetID="22" presetClass="entr" presetSubtype="1" fill="hold" nodeType="withEffect">
                                  <p:stCondLst>
                                    <p:cond delay="500"/>
                                  </p:stCondLst>
                                  <p:childTnLst>
                                    <p:set>
                                      <p:cBhvr>
                                        <p:cTn id="14" dur="1" fill="hold">
                                          <p:stCondLst>
                                            <p:cond delay="0"/>
                                          </p:stCondLst>
                                        </p:cTn>
                                        <p:tgtEl>
                                          <p:spTgt spid="87"/>
                                        </p:tgtEl>
                                        <p:attrNameLst>
                                          <p:attrName>style.visibility</p:attrName>
                                        </p:attrNameLst>
                                      </p:cBhvr>
                                      <p:to>
                                        <p:strVal val="visible"/>
                                      </p:to>
                                    </p:set>
                                    <p:animEffect transition="in" filter="wipe(up)">
                                      <p:cBhvr>
                                        <p:cTn id="15" dur="1000"/>
                                        <p:tgtEl>
                                          <p:spTgt spid="87"/>
                                        </p:tgtEl>
                                      </p:cBhvr>
                                    </p:animEffect>
                                  </p:childTnLst>
                                </p:cTn>
                              </p:par>
                              <p:par>
                                <p:cTn id="16" presetID="53" presetClass="entr" presetSubtype="16" fill="hold" grpId="0" nodeType="withEffect">
                                  <p:stCondLst>
                                    <p:cond delay="500"/>
                                  </p:stCondLst>
                                  <p:childTnLst>
                                    <p:set>
                                      <p:cBhvr>
                                        <p:cTn id="17" dur="1" fill="hold">
                                          <p:stCondLst>
                                            <p:cond delay="0"/>
                                          </p:stCondLst>
                                        </p:cTn>
                                        <p:tgtEl>
                                          <p:spTgt spid="166"/>
                                        </p:tgtEl>
                                        <p:attrNameLst>
                                          <p:attrName>style.visibility</p:attrName>
                                        </p:attrNameLst>
                                      </p:cBhvr>
                                      <p:to>
                                        <p:strVal val="visible"/>
                                      </p:to>
                                    </p:set>
                                    <p:anim calcmode="lin" valueType="num">
                                      <p:cBhvr>
                                        <p:cTn id="18" dur="1000" fill="hold"/>
                                        <p:tgtEl>
                                          <p:spTgt spid="166"/>
                                        </p:tgtEl>
                                        <p:attrNameLst>
                                          <p:attrName>ppt_w</p:attrName>
                                        </p:attrNameLst>
                                      </p:cBhvr>
                                      <p:tavLst>
                                        <p:tav tm="0">
                                          <p:val>
                                            <p:fltVal val="0"/>
                                          </p:val>
                                        </p:tav>
                                        <p:tav tm="100000">
                                          <p:val>
                                            <p:strVal val="#ppt_w"/>
                                          </p:val>
                                        </p:tav>
                                      </p:tavLst>
                                    </p:anim>
                                    <p:anim calcmode="lin" valueType="num">
                                      <p:cBhvr>
                                        <p:cTn id="19" dur="1000" fill="hold"/>
                                        <p:tgtEl>
                                          <p:spTgt spid="166"/>
                                        </p:tgtEl>
                                        <p:attrNameLst>
                                          <p:attrName>ppt_h</p:attrName>
                                        </p:attrNameLst>
                                      </p:cBhvr>
                                      <p:tavLst>
                                        <p:tav tm="0">
                                          <p:val>
                                            <p:fltVal val="0"/>
                                          </p:val>
                                        </p:tav>
                                        <p:tav tm="100000">
                                          <p:val>
                                            <p:strVal val="#ppt_h"/>
                                          </p:val>
                                        </p:tav>
                                      </p:tavLst>
                                    </p:anim>
                                    <p:animEffect transition="in" filter="fade">
                                      <p:cBhvr>
                                        <p:cTn id="20" dur="1000"/>
                                        <p:tgtEl>
                                          <p:spTgt spid="166"/>
                                        </p:tgtEl>
                                      </p:cBhvr>
                                    </p:animEffect>
                                  </p:childTnLst>
                                </p:cTn>
                              </p:par>
                              <p:par>
                                <p:cTn id="21" presetID="55" presetClass="entr" presetSubtype="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p:cTn id="23" dur="1000" fill="hold"/>
                                        <p:tgtEl>
                                          <p:spTgt spid="20"/>
                                        </p:tgtEl>
                                        <p:attrNameLst>
                                          <p:attrName>ppt_w</p:attrName>
                                        </p:attrNameLst>
                                      </p:cBhvr>
                                      <p:tavLst>
                                        <p:tav tm="0">
                                          <p:val>
                                            <p:strVal val="#ppt_w*0.70"/>
                                          </p:val>
                                        </p:tav>
                                        <p:tav tm="100000">
                                          <p:val>
                                            <p:strVal val="#ppt_w"/>
                                          </p:val>
                                        </p:tav>
                                      </p:tavLst>
                                    </p:anim>
                                    <p:anim calcmode="lin" valueType="num">
                                      <p:cBhvr>
                                        <p:cTn id="24" dur="1000" fill="hold"/>
                                        <p:tgtEl>
                                          <p:spTgt spid="20"/>
                                        </p:tgtEl>
                                        <p:attrNameLst>
                                          <p:attrName>ppt_h</p:attrName>
                                        </p:attrNameLst>
                                      </p:cBhvr>
                                      <p:tavLst>
                                        <p:tav tm="0">
                                          <p:val>
                                            <p:strVal val="#ppt_h"/>
                                          </p:val>
                                        </p:tav>
                                        <p:tav tm="100000">
                                          <p:val>
                                            <p:strVal val="#ppt_h"/>
                                          </p:val>
                                        </p:tav>
                                      </p:tavLst>
                                    </p:anim>
                                    <p:animEffect transition="in" filter="fade">
                                      <p:cBhvr>
                                        <p:cTn id="25" dur="1000"/>
                                        <p:tgtEl>
                                          <p:spTgt spid="20"/>
                                        </p:tgtEl>
                                      </p:cBhvr>
                                    </p:animEffect>
                                  </p:childTnLst>
                                </p:cTn>
                              </p:par>
                              <p:par>
                                <p:cTn id="26" presetID="55" presetClass="entr" presetSubtype="0" fill="hold" grpId="0" nodeType="withEffect">
                                  <p:stCondLst>
                                    <p:cond delay="1000"/>
                                  </p:stCondLst>
                                  <p:childTnLst>
                                    <p:set>
                                      <p:cBhvr>
                                        <p:cTn id="27" dur="1" fill="hold">
                                          <p:stCondLst>
                                            <p:cond delay="0"/>
                                          </p:stCondLst>
                                        </p:cTn>
                                        <p:tgtEl>
                                          <p:spTgt spid="55"/>
                                        </p:tgtEl>
                                        <p:attrNameLst>
                                          <p:attrName>style.visibility</p:attrName>
                                        </p:attrNameLst>
                                      </p:cBhvr>
                                      <p:to>
                                        <p:strVal val="visible"/>
                                      </p:to>
                                    </p:set>
                                    <p:anim calcmode="lin" valueType="num">
                                      <p:cBhvr>
                                        <p:cTn id="28" dur="1000" fill="hold"/>
                                        <p:tgtEl>
                                          <p:spTgt spid="55"/>
                                        </p:tgtEl>
                                        <p:attrNameLst>
                                          <p:attrName>ppt_w</p:attrName>
                                        </p:attrNameLst>
                                      </p:cBhvr>
                                      <p:tavLst>
                                        <p:tav tm="0">
                                          <p:val>
                                            <p:strVal val="#ppt_w*0.70"/>
                                          </p:val>
                                        </p:tav>
                                        <p:tav tm="100000">
                                          <p:val>
                                            <p:strVal val="#ppt_w"/>
                                          </p:val>
                                        </p:tav>
                                      </p:tavLst>
                                    </p:anim>
                                    <p:anim calcmode="lin" valueType="num">
                                      <p:cBhvr>
                                        <p:cTn id="29" dur="1000" fill="hold"/>
                                        <p:tgtEl>
                                          <p:spTgt spid="55"/>
                                        </p:tgtEl>
                                        <p:attrNameLst>
                                          <p:attrName>ppt_h</p:attrName>
                                        </p:attrNameLst>
                                      </p:cBhvr>
                                      <p:tavLst>
                                        <p:tav tm="0">
                                          <p:val>
                                            <p:strVal val="#ppt_h"/>
                                          </p:val>
                                        </p:tav>
                                        <p:tav tm="100000">
                                          <p:val>
                                            <p:strVal val="#ppt_h"/>
                                          </p:val>
                                        </p:tav>
                                      </p:tavLst>
                                    </p:anim>
                                    <p:animEffect transition="in" filter="fade">
                                      <p:cBhvr>
                                        <p:cTn id="30" dur="1000"/>
                                        <p:tgtEl>
                                          <p:spTgt spid="55"/>
                                        </p:tgtEl>
                                      </p:cBhvr>
                                    </p:animEffect>
                                  </p:childTnLst>
                                </p:cTn>
                              </p:par>
                              <p:par>
                                <p:cTn id="31" presetID="22" presetClass="entr" presetSubtype="4" fill="hold" nodeType="withEffect">
                                  <p:stCondLst>
                                    <p:cond delay="150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1000"/>
                                        <p:tgtEl>
                                          <p:spTgt spid="93"/>
                                        </p:tgtEl>
                                      </p:cBhvr>
                                    </p:animEffect>
                                  </p:childTnLst>
                                </p:cTn>
                              </p:par>
                              <p:par>
                                <p:cTn id="34" presetID="22" presetClass="entr" presetSubtype="4" fill="hold" nodeType="withEffect">
                                  <p:stCondLst>
                                    <p:cond delay="1500"/>
                                  </p:stCondLst>
                                  <p:childTnLst>
                                    <p:set>
                                      <p:cBhvr>
                                        <p:cTn id="35" dur="1" fill="hold">
                                          <p:stCondLst>
                                            <p:cond delay="0"/>
                                          </p:stCondLst>
                                        </p:cTn>
                                        <p:tgtEl>
                                          <p:spTgt spid="102"/>
                                        </p:tgtEl>
                                        <p:attrNameLst>
                                          <p:attrName>style.visibility</p:attrName>
                                        </p:attrNameLst>
                                      </p:cBhvr>
                                      <p:to>
                                        <p:strVal val="visible"/>
                                      </p:to>
                                    </p:set>
                                    <p:animEffect transition="in" filter="wipe(down)">
                                      <p:cBhvr>
                                        <p:cTn id="36" dur="1000"/>
                                        <p:tgtEl>
                                          <p:spTgt spid="102"/>
                                        </p:tgtEl>
                                      </p:cBhvr>
                                    </p:animEffect>
                                  </p:childTnLst>
                                </p:cTn>
                              </p:par>
                              <p:par>
                                <p:cTn id="37" presetID="22" presetClass="entr" presetSubtype="1" fill="hold" nodeType="withEffect">
                                  <p:stCondLst>
                                    <p:cond delay="1500"/>
                                  </p:stCondLst>
                                  <p:childTnLst>
                                    <p:set>
                                      <p:cBhvr>
                                        <p:cTn id="38" dur="1" fill="hold">
                                          <p:stCondLst>
                                            <p:cond delay="0"/>
                                          </p:stCondLst>
                                        </p:cTn>
                                        <p:tgtEl>
                                          <p:spTgt spid="96"/>
                                        </p:tgtEl>
                                        <p:attrNameLst>
                                          <p:attrName>style.visibility</p:attrName>
                                        </p:attrNameLst>
                                      </p:cBhvr>
                                      <p:to>
                                        <p:strVal val="visible"/>
                                      </p:to>
                                    </p:set>
                                    <p:animEffect transition="in" filter="wipe(up)">
                                      <p:cBhvr>
                                        <p:cTn id="39" dur="1000"/>
                                        <p:tgtEl>
                                          <p:spTgt spid="96"/>
                                        </p:tgtEl>
                                      </p:cBhvr>
                                    </p:animEffect>
                                  </p:childTnLst>
                                </p:cTn>
                              </p:par>
                              <p:par>
                                <p:cTn id="40" presetID="22" presetClass="entr" presetSubtype="1" fill="hold" nodeType="withEffect">
                                  <p:stCondLst>
                                    <p:cond delay="1500"/>
                                  </p:stCondLst>
                                  <p:childTnLst>
                                    <p:set>
                                      <p:cBhvr>
                                        <p:cTn id="41" dur="1" fill="hold">
                                          <p:stCondLst>
                                            <p:cond delay="0"/>
                                          </p:stCondLst>
                                        </p:cTn>
                                        <p:tgtEl>
                                          <p:spTgt spid="99"/>
                                        </p:tgtEl>
                                        <p:attrNameLst>
                                          <p:attrName>style.visibility</p:attrName>
                                        </p:attrNameLst>
                                      </p:cBhvr>
                                      <p:to>
                                        <p:strVal val="visible"/>
                                      </p:to>
                                    </p:set>
                                    <p:animEffect transition="in" filter="wipe(up)">
                                      <p:cBhvr>
                                        <p:cTn id="42" dur="1000"/>
                                        <p:tgtEl>
                                          <p:spTgt spid="99"/>
                                        </p:tgtEl>
                                      </p:cBhvr>
                                    </p:animEffect>
                                  </p:childTnLst>
                                </p:cTn>
                              </p:par>
                              <p:par>
                                <p:cTn id="43" presetID="53" presetClass="entr" presetSubtype="16" fill="hold" grpId="0" nodeType="withEffect">
                                  <p:stCondLst>
                                    <p:cond delay="1500"/>
                                  </p:stCondLst>
                                  <p:childTnLst>
                                    <p:set>
                                      <p:cBhvr>
                                        <p:cTn id="44" dur="1" fill="hold">
                                          <p:stCondLst>
                                            <p:cond delay="0"/>
                                          </p:stCondLst>
                                        </p:cTn>
                                        <p:tgtEl>
                                          <p:spTgt spid="167"/>
                                        </p:tgtEl>
                                        <p:attrNameLst>
                                          <p:attrName>style.visibility</p:attrName>
                                        </p:attrNameLst>
                                      </p:cBhvr>
                                      <p:to>
                                        <p:strVal val="visible"/>
                                      </p:to>
                                    </p:set>
                                    <p:anim calcmode="lin" valueType="num">
                                      <p:cBhvr>
                                        <p:cTn id="45" dur="1000" fill="hold"/>
                                        <p:tgtEl>
                                          <p:spTgt spid="167"/>
                                        </p:tgtEl>
                                        <p:attrNameLst>
                                          <p:attrName>ppt_w</p:attrName>
                                        </p:attrNameLst>
                                      </p:cBhvr>
                                      <p:tavLst>
                                        <p:tav tm="0">
                                          <p:val>
                                            <p:fltVal val="0"/>
                                          </p:val>
                                        </p:tav>
                                        <p:tav tm="100000">
                                          <p:val>
                                            <p:strVal val="#ppt_w"/>
                                          </p:val>
                                        </p:tav>
                                      </p:tavLst>
                                    </p:anim>
                                    <p:anim calcmode="lin" valueType="num">
                                      <p:cBhvr>
                                        <p:cTn id="46" dur="1000" fill="hold"/>
                                        <p:tgtEl>
                                          <p:spTgt spid="167"/>
                                        </p:tgtEl>
                                        <p:attrNameLst>
                                          <p:attrName>ppt_h</p:attrName>
                                        </p:attrNameLst>
                                      </p:cBhvr>
                                      <p:tavLst>
                                        <p:tav tm="0">
                                          <p:val>
                                            <p:fltVal val="0"/>
                                          </p:val>
                                        </p:tav>
                                        <p:tav tm="100000">
                                          <p:val>
                                            <p:strVal val="#ppt_h"/>
                                          </p:val>
                                        </p:tav>
                                      </p:tavLst>
                                    </p:anim>
                                    <p:animEffect transition="in" filter="fade">
                                      <p:cBhvr>
                                        <p:cTn id="47" dur="1000"/>
                                        <p:tgtEl>
                                          <p:spTgt spid="167"/>
                                        </p:tgtEl>
                                      </p:cBhvr>
                                    </p:animEffect>
                                  </p:childTnLst>
                                </p:cTn>
                              </p:par>
                              <p:par>
                                <p:cTn id="48" presetID="55" presetClass="entr" presetSubtype="0" fill="hold" grpId="0" nodeType="withEffect">
                                  <p:stCondLst>
                                    <p:cond delay="2000"/>
                                  </p:stCondLst>
                                  <p:childTnLst>
                                    <p:set>
                                      <p:cBhvr>
                                        <p:cTn id="49" dur="1" fill="hold">
                                          <p:stCondLst>
                                            <p:cond delay="0"/>
                                          </p:stCondLst>
                                        </p:cTn>
                                        <p:tgtEl>
                                          <p:spTgt spid="6"/>
                                        </p:tgtEl>
                                        <p:attrNameLst>
                                          <p:attrName>style.visibility</p:attrName>
                                        </p:attrNameLst>
                                      </p:cBhvr>
                                      <p:to>
                                        <p:strVal val="visible"/>
                                      </p:to>
                                    </p:set>
                                    <p:anim calcmode="lin" valueType="num">
                                      <p:cBhvr>
                                        <p:cTn id="50" dur="1000" fill="hold"/>
                                        <p:tgtEl>
                                          <p:spTgt spid="6"/>
                                        </p:tgtEl>
                                        <p:attrNameLst>
                                          <p:attrName>ppt_w</p:attrName>
                                        </p:attrNameLst>
                                      </p:cBhvr>
                                      <p:tavLst>
                                        <p:tav tm="0">
                                          <p:val>
                                            <p:strVal val="#ppt_w*0.70"/>
                                          </p:val>
                                        </p:tav>
                                        <p:tav tm="100000">
                                          <p:val>
                                            <p:strVal val="#ppt_w"/>
                                          </p:val>
                                        </p:tav>
                                      </p:tavLst>
                                    </p:anim>
                                    <p:anim calcmode="lin" valueType="num">
                                      <p:cBhvr>
                                        <p:cTn id="51" dur="1000" fill="hold"/>
                                        <p:tgtEl>
                                          <p:spTgt spid="6"/>
                                        </p:tgtEl>
                                        <p:attrNameLst>
                                          <p:attrName>ppt_h</p:attrName>
                                        </p:attrNameLst>
                                      </p:cBhvr>
                                      <p:tavLst>
                                        <p:tav tm="0">
                                          <p:val>
                                            <p:strVal val="#ppt_h"/>
                                          </p:val>
                                        </p:tav>
                                        <p:tav tm="100000">
                                          <p:val>
                                            <p:strVal val="#ppt_h"/>
                                          </p:val>
                                        </p:tav>
                                      </p:tavLst>
                                    </p:anim>
                                    <p:animEffect transition="in" filter="fade">
                                      <p:cBhvr>
                                        <p:cTn id="52" dur="1000"/>
                                        <p:tgtEl>
                                          <p:spTgt spid="6"/>
                                        </p:tgtEl>
                                      </p:cBhvr>
                                    </p:animEffect>
                                  </p:childTnLst>
                                </p:cTn>
                              </p:par>
                              <p:par>
                                <p:cTn id="53" presetID="55" presetClass="entr" presetSubtype="0" fill="hold" grpId="0" nodeType="withEffect">
                                  <p:stCondLst>
                                    <p:cond delay="2000"/>
                                  </p:stCondLst>
                                  <p:childTnLst>
                                    <p:set>
                                      <p:cBhvr>
                                        <p:cTn id="54" dur="1" fill="hold">
                                          <p:stCondLst>
                                            <p:cond delay="0"/>
                                          </p:stCondLst>
                                        </p:cTn>
                                        <p:tgtEl>
                                          <p:spTgt spid="28"/>
                                        </p:tgtEl>
                                        <p:attrNameLst>
                                          <p:attrName>style.visibility</p:attrName>
                                        </p:attrNameLst>
                                      </p:cBhvr>
                                      <p:to>
                                        <p:strVal val="visible"/>
                                      </p:to>
                                    </p:set>
                                    <p:anim calcmode="lin" valueType="num">
                                      <p:cBhvr>
                                        <p:cTn id="55" dur="1000" fill="hold"/>
                                        <p:tgtEl>
                                          <p:spTgt spid="28"/>
                                        </p:tgtEl>
                                        <p:attrNameLst>
                                          <p:attrName>ppt_w</p:attrName>
                                        </p:attrNameLst>
                                      </p:cBhvr>
                                      <p:tavLst>
                                        <p:tav tm="0">
                                          <p:val>
                                            <p:strVal val="#ppt_w*0.70"/>
                                          </p:val>
                                        </p:tav>
                                        <p:tav tm="100000">
                                          <p:val>
                                            <p:strVal val="#ppt_w"/>
                                          </p:val>
                                        </p:tav>
                                      </p:tavLst>
                                    </p:anim>
                                    <p:anim calcmode="lin" valueType="num">
                                      <p:cBhvr>
                                        <p:cTn id="56" dur="1000" fill="hold"/>
                                        <p:tgtEl>
                                          <p:spTgt spid="28"/>
                                        </p:tgtEl>
                                        <p:attrNameLst>
                                          <p:attrName>ppt_h</p:attrName>
                                        </p:attrNameLst>
                                      </p:cBhvr>
                                      <p:tavLst>
                                        <p:tav tm="0">
                                          <p:val>
                                            <p:strVal val="#ppt_h"/>
                                          </p:val>
                                        </p:tav>
                                        <p:tav tm="100000">
                                          <p:val>
                                            <p:strVal val="#ppt_h"/>
                                          </p:val>
                                        </p:tav>
                                      </p:tavLst>
                                    </p:anim>
                                    <p:animEffect transition="in" filter="fade">
                                      <p:cBhvr>
                                        <p:cTn id="57" dur="1000"/>
                                        <p:tgtEl>
                                          <p:spTgt spid="28"/>
                                        </p:tgtEl>
                                      </p:cBhvr>
                                    </p:animEffect>
                                  </p:childTnLst>
                                </p:cTn>
                              </p:par>
                              <p:par>
                                <p:cTn id="58" presetID="55" presetClass="entr" presetSubtype="0" fill="hold" grpId="0" nodeType="withEffect">
                                  <p:stCondLst>
                                    <p:cond delay="2000"/>
                                  </p:stCondLst>
                                  <p:childTnLst>
                                    <p:set>
                                      <p:cBhvr>
                                        <p:cTn id="59" dur="1" fill="hold">
                                          <p:stCondLst>
                                            <p:cond delay="0"/>
                                          </p:stCondLst>
                                        </p:cTn>
                                        <p:tgtEl>
                                          <p:spTgt spid="56"/>
                                        </p:tgtEl>
                                        <p:attrNameLst>
                                          <p:attrName>style.visibility</p:attrName>
                                        </p:attrNameLst>
                                      </p:cBhvr>
                                      <p:to>
                                        <p:strVal val="visible"/>
                                      </p:to>
                                    </p:set>
                                    <p:anim calcmode="lin" valueType="num">
                                      <p:cBhvr>
                                        <p:cTn id="60" dur="1000" fill="hold"/>
                                        <p:tgtEl>
                                          <p:spTgt spid="56"/>
                                        </p:tgtEl>
                                        <p:attrNameLst>
                                          <p:attrName>ppt_w</p:attrName>
                                        </p:attrNameLst>
                                      </p:cBhvr>
                                      <p:tavLst>
                                        <p:tav tm="0">
                                          <p:val>
                                            <p:strVal val="#ppt_w*0.70"/>
                                          </p:val>
                                        </p:tav>
                                        <p:tav tm="100000">
                                          <p:val>
                                            <p:strVal val="#ppt_w"/>
                                          </p:val>
                                        </p:tav>
                                      </p:tavLst>
                                    </p:anim>
                                    <p:anim calcmode="lin" valueType="num">
                                      <p:cBhvr>
                                        <p:cTn id="61" dur="1000" fill="hold"/>
                                        <p:tgtEl>
                                          <p:spTgt spid="56"/>
                                        </p:tgtEl>
                                        <p:attrNameLst>
                                          <p:attrName>ppt_h</p:attrName>
                                        </p:attrNameLst>
                                      </p:cBhvr>
                                      <p:tavLst>
                                        <p:tav tm="0">
                                          <p:val>
                                            <p:strVal val="#ppt_h"/>
                                          </p:val>
                                        </p:tav>
                                        <p:tav tm="100000">
                                          <p:val>
                                            <p:strVal val="#ppt_h"/>
                                          </p:val>
                                        </p:tav>
                                      </p:tavLst>
                                    </p:anim>
                                    <p:animEffect transition="in" filter="fade">
                                      <p:cBhvr>
                                        <p:cTn id="62" dur="1000"/>
                                        <p:tgtEl>
                                          <p:spTgt spid="56"/>
                                        </p:tgtEl>
                                      </p:cBhvr>
                                    </p:animEffect>
                                  </p:childTnLst>
                                </p:cTn>
                              </p:par>
                              <p:par>
                                <p:cTn id="63" presetID="55" presetClass="entr" presetSubtype="0" fill="hold" grpId="0" nodeType="withEffect">
                                  <p:stCondLst>
                                    <p:cond delay="2000"/>
                                  </p:stCondLst>
                                  <p:childTnLst>
                                    <p:set>
                                      <p:cBhvr>
                                        <p:cTn id="64" dur="1" fill="hold">
                                          <p:stCondLst>
                                            <p:cond delay="0"/>
                                          </p:stCondLst>
                                        </p:cTn>
                                        <p:tgtEl>
                                          <p:spTgt spid="70"/>
                                        </p:tgtEl>
                                        <p:attrNameLst>
                                          <p:attrName>style.visibility</p:attrName>
                                        </p:attrNameLst>
                                      </p:cBhvr>
                                      <p:to>
                                        <p:strVal val="visible"/>
                                      </p:to>
                                    </p:set>
                                    <p:anim calcmode="lin" valueType="num">
                                      <p:cBhvr>
                                        <p:cTn id="65" dur="1000" fill="hold"/>
                                        <p:tgtEl>
                                          <p:spTgt spid="70"/>
                                        </p:tgtEl>
                                        <p:attrNameLst>
                                          <p:attrName>ppt_w</p:attrName>
                                        </p:attrNameLst>
                                      </p:cBhvr>
                                      <p:tavLst>
                                        <p:tav tm="0">
                                          <p:val>
                                            <p:strVal val="#ppt_w*0.70"/>
                                          </p:val>
                                        </p:tav>
                                        <p:tav tm="100000">
                                          <p:val>
                                            <p:strVal val="#ppt_w"/>
                                          </p:val>
                                        </p:tav>
                                      </p:tavLst>
                                    </p:anim>
                                    <p:anim calcmode="lin" valueType="num">
                                      <p:cBhvr>
                                        <p:cTn id="66" dur="1000" fill="hold"/>
                                        <p:tgtEl>
                                          <p:spTgt spid="70"/>
                                        </p:tgtEl>
                                        <p:attrNameLst>
                                          <p:attrName>ppt_h</p:attrName>
                                        </p:attrNameLst>
                                      </p:cBhvr>
                                      <p:tavLst>
                                        <p:tav tm="0">
                                          <p:val>
                                            <p:strVal val="#ppt_h"/>
                                          </p:val>
                                        </p:tav>
                                        <p:tav tm="100000">
                                          <p:val>
                                            <p:strVal val="#ppt_h"/>
                                          </p:val>
                                        </p:tav>
                                      </p:tavLst>
                                    </p:anim>
                                    <p:animEffect transition="in" filter="fade">
                                      <p:cBhvr>
                                        <p:cTn id="67" dur="1000"/>
                                        <p:tgtEl>
                                          <p:spTgt spid="70"/>
                                        </p:tgtEl>
                                      </p:cBhvr>
                                    </p:animEffect>
                                  </p:childTnLst>
                                </p:cTn>
                              </p:par>
                              <p:par>
                                <p:cTn id="68" presetID="22" presetClass="entr" presetSubtype="4" fill="hold" nodeType="withEffect">
                                  <p:stCondLst>
                                    <p:cond delay="2500"/>
                                  </p:stCondLst>
                                  <p:childTnLst>
                                    <p:set>
                                      <p:cBhvr>
                                        <p:cTn id="69" dur="1" fill="hold">
                                          <p:stCondLst>
                                            <p:cond delay="0"/>
                                          </p:stCondLst>
                                        </p:cTn>
                                        <p:tgtEl>
                                          <p:spTgt spid="130"/>
                                        </p:tgtEl>
                                        <p:attrNameLst>
                                          <p:attrName>style.visibility</p:attrName>
                                        </p:attrNameLst>
                                      </p:cBhvr>
                                      <p:to>
                                        <p:strVal val="visible"/>
                                      </p:to>
                                    </p:set>
                                    <p:animEffect transition="in" filter="wipe(down)">
                                      <p:cBhvr>
                                        <p:cTn id="70" dur="1000"/>
                                        <p:tgtEl>
                                          <p:spTgt spid="130"/>
                                        </p:tgtEl>
                                      </p:cBhvr>
                                    </p:animEffect>
                                  </p:childTnLst>
                                </p:cTn>
                              </p:par>
                              <p:par>
                                <p:cTn id="71" presetID="22" presetClass="entr" presetSubtype="4" fill="hold" nodeType="withEffect">
                                  <p:stCondLst>
                                    <p:cond delay="2500"/>
                                  </p:stCondLst>
                                  <p:childTnLst>
                                    <p:set>
                                      <p:cBhvr>
                                        <p:cTn id="72" dur="1" fill="hold">
                                          <p:stCondLst>
                                            <p:cond delay="0"/>
                                          </p:stCondLst>
                                        </p:cTn>
                                        <p:tgtEl>
                                          <p:spTgt spid="122"/>
                                        </p:tgtEl>
                                        <p:attrNameLst>
                                          <p:attrName>style.visibility</p:attrName>
                                        </p:attrNameLst>
                                      </p:cBhvr>
                                      <p:to>
                                        <p:strVal val="visible"/>
                                      </p:to>
                                    </p:set>
                                    <p:animEffect transition="in" filter="wipe(down)">
                                      <p:cBhvr>
                                        <p:cTn id="73" dur="1000"/>
                                        <p:tgtEl>
                                          <p:spTgt spid="122"/>
                                        </p:tgtEl>
                                      </p:cBhvr>
                                    </p:animEffect>
                                  </p:childTnLst>
                                </p:cTn>
                              </p:par>
                              <p:par>
                                <p:cTn id="74" presetID="22" presetClass="entr" presetSubtype="4" fill="hold" nodeType="withEffect">
                                  <p:stCondLst>
                                    <p:cond delay="2500"/>
                                  </p:stCondLst>
                                  <p:childTnLst>
                                    <p:set>
                                      <p:cBhvr>
                                        <p:cTn id="75" dur="1" fill="hold">
                                          <p:stCondLst>
                                            <p:cond delay="0"/>
                                          </p:stCondLst>
                                        </p:cTn>
                                        <p:tgtEl>
                                          <p:spTgt spid="115"/>
                                        </p:tgtEl>
                                        <p:attrNameLst>
                                          <p:attrName>style.visibility</p:attrName>
                                        </p:attrNameLst>
                                      </p:cBhvr>
                                      <p:to>
                                        <p:strVal val="visible"/>
                                      </p:to>
                                    </p:set>
                                    <p:animEffect transition="in" filter="wipe(down)">
                                      <p:cBhvr>
                                        <p:cTn id="76" dur="1000"/>
                                        <p:tgtEl>
                                          <p:spTgt spid="115"/>
                                        </p:tgtEl>
                                      </p:cBhvr>
                                    </p:animEffect>
                                  </p:childTnLst>
                                </p:cTn>
                              </p:par>
                              <p:par>
                                <p:cTn id="77" presetID="22" presetClass="entr" presetSubtype="4" fill="hold" nodeType="withEffect">
                                  <p:stCondLst>
                                    <p:cond delay="2500"/>
                                  </p:stCondLst>
                                  <p:childTnLst>
                                    <p:set>
                                      <p:cBhvr>
                                        <p:cTn id="78" dur="1" fill="hold">
                                          <p:stCondLst>
                                            <p:cond delay="0"/>
                                          </p:stCondLst>
                                        </p:cTn>
                                        <p:tgtEl>
                                          <p:spTgt spid="105"/>
                                        </p:tgtEl>
                                        <p:attrNameLst>
                                          <p:attrName>style.visibility</p:attrName>
                                        </p:attrNameLst>
                                      </p:cBhvr>
                                      <p:to>
                                        <p:strVal val="visible"/>
                                      </p:to>
                                    </p:set>
                                    <p:animEffect transition="in" filter="wipe(down)">
                                      <p:cBhvr>
                                        <p:cTn id="79" dur="1000"/>
                                        <p:tgtEl>
                                          <p:spTgt spid="105"/>
                                        </p:tgtEl>
                                      </p:cBhvr>
                                    </p:animEffect>
                                  </p:childTnLst>
                                </p:cTn>
                              </p:par>
                              <p:par>
                                <p:cTn id="80" presetID="22" presetClass="entr" presetSubtype="1" fill="hold" nodeType="withEffect">
                                  <p:stCondLst>
                                    <p:cond delay="2500"/>
                                  </p:stCondLst>
                                  <p:childTnLst>
                                    <p:set>
                                      <p:cBhvr>
                                        <p:cTn id="81" dur="1" fill="hold">
                                          <p:stCondLst>
                                            <p:cond delay="0"/>
                                          </p:stCondLst>
                                        </p:cTn>
                                        <p:tgtEl>
                                          <p:spTgt spid="127"/>
                                        </p:tgtEl>
                                        <p:attrNameLst>
                                          <p:attrName>style.visibility</p:attrName>
                                        </p:attrNameLst>
                                      </p:cBhvr>
                                      <p:to>
                                        <p:strVal val="visible"/>
                                      </p:to>
                                    </p:set>
                                    <p:animEffect transition="in" filter="wipe(up)">
                                      <p:cBhvr>
                                        <p:cTn id="82" dur="1000"/>
                                        <p:tgtEl>
                                          <p:spTgt spid="127"/>
                                        </p:tgtEl>
                                      </p:cBhvr>
                                    </p:animEffect>
                                  </p:childTnLst>
                                </p:cTn>
                              </p:par>
                              <p:par>
                                <p:cTn id="83" presetID="22" presetClass="entr" presetSubtype="1" fill="hold" nodeType="withEffect">
                                  <p:stCondLst>
                                    <p:cond delay="2500"/>
                                  </p:stCondLst>
                                  <p:childTnLst>
                                    <p:set>
                                      <p:cBhvr>
                                        <p:cTn id="84" dur="1" fill="hold">
                                          <p:stCondLst>
                                            <p:cond delay="0"/>
                                          </p:stCondLst>
                                        </p:cTn>
                                        <p:tgtEl>
                                          <p:spTgt spid="119"/>
                                        </p:tgtEl>
                                        <p:attrNameLst>
                                          <p:attrName>style.visibility</p:attrName>
                                        </p:attrNameLst>
                                      </p:cBhvr>
                                      <p:to>
                                        <p:strVal val="visible"/>
                                      </p:to>
                                    </p:set>
                                    <p:animEffect transition="in" filter="wipe(up)">
                                      <p:cBhvr>
                                        <p:cTn id="85" dur="1000"/>
                                        <p:tgtEl>
                                          <p:spTgt spid="119"/>
                                        </p:tgtEl>
                                      </p:cBhvr>
                                    </p:animEffect>
                                  </p:childTnLst>
                                </p:cTn>
                              </p:par>
                              <p:par>
                                <p:cTn id="86" presetID="22" presetClass="entr" presetSubtype="1" fill="hold" nodeType="withEffect">
                                  <p:stCondLst>
                                    <p:cond delay="2500"/>
                                  </p:stCondLst>
                                  <p:childTnLst>
                                    <p:set>
                                      <p:cBhvr>
                                        <p:cTn id="87" dur="1" fill="hold">
                                          <p:stCondLst>
                                            <p:cond delay="0"/>
                                          </p:stCondLst>
                                        </p:cTn>
                                        <p:tgtEl>
                                          <p:spTgt spid="111"/>
                                        </p:tgtEl>
                                        <p:attrNameLst>
                                          <p:attrName>style.visibility</p:attrName>
                                        </p:attrNameLst>
                                      </p:cBhvr>
                                      <p:to>
                                        <p:strVal val="visible"/>
                                      </p:to>
                                    </p:set>
                                    <p:animEffect transition="in" filter="wipe(up)">
                                      <p:cBhvr>
                                        <p:cTn id="88" dur="1000"/>
                                        <p:tgtEl>
                                          <p:spTgt spid="111"/>
                                        </p:tgtEl>
                                      </p:cBhvr>
                                    </p:animEffect>
                                  </p:childTnLst>
                                </p:cTn>
                              </p:par>
                              <p:par>
                                <p:cTn id="89" presetID="22" presetClass="entr" presetSubtype="1" fill="hold" nodeType="withEffect">
                                  <p:stCondLst>
                                    <p:cond delay="2500"/>
                                  </p:stCondLst>
                                  <p:childTnLst>
                                    <p:set>
                                      <p:cBhvr>
                                        <p:cTn id="90" dur="1" fill="hold">
                                          <p:stCondLst>
                                            <p:cond delay="0"/>
                                          </p:stCondLst>
                                        </p:cTn>
                                        <p:tgtEl>
                                          <p:spTgt spid="108"/>
                                        </p:tgtEl>
                                        <p:attrNameLst>
                                          <p:attrName>style.visibility</p:attrName>
                                        </p:attrNameLst>
                                      </p:cBhvr>
                                      <p:to>
                                        <p:strVal val="visible"/>
                                      </p:to>
                                    </p:set>
                                    <p:animEffect transition="in" filter="wipe(up)">
                                      <p:cBhvr>
                                        <p:cTn id="91" dur="1000"/>
                                        <p:tgtEl>
                                          <p:spTgt spid="108"/>
                                        </p:tgtEl>
                                      </p:cBhvr>
                                    </p:animEffect>
                                  </p:childTnLst>
                                </p:cTn>
                              </p:par>
                              <p:par>
                                <p:cTn id="92" presetID="22" presetClass="entr" presetSubtype="8" fill="hold" nodeType="withEffect">
                                  <p:stCondLst>
                                    <p:cond delay="2500"/>
                                  </p:stCondLst>
                                  <p:childTnLst>
                                    <p:set>
                                      <p:cBhvr>
                                        <p:cTn id="93" dur="1" fill="hold">
                                          <p:stCondLst>
                                            <p:cond delay="0"/>
                                          </p:stCondLst>
                                        </p:cTn>
                                        <p:tgtEl>
                                          <p:spTgt spid="125"/>
                                        </p:tgtEl>
                                        <p:attrNameLst>
                                          <p:attrName>style.visibility</p:attrName>
                                        </p:attrNameLst>
                                      </p:cBhvr>
                                      <p:to>
                                        <p:strVal val="visible"/>
                                      </p:to>
                                    </p:set>
                                    <p:animEffect transition="in" filter="wipe(left)">
                                      <p:cBhvr>
                                        <p:cTn id="94" dur="1000"/>
                                        <p:tgtEl>
                                          <p:spTgt spid="125"/>
                                        </p:tgtEl>
                                      </p:cBhvr>
                                    </p:animEffect>
                                  </p:childTnLst>
                                </p:cTn>
                              </p:par>
                              <p:par>
                                <p:cTn id="95" presetID="53" presetClass="entr" presetSubtype="16" fill="hold" grpId="0" nodeType="withEffect">
                                  <p:stCondLst>
                                    <p:cond delay="2500"/>
                                  </p:stCondLst>
                                  <p:childTnLst>
                                    <p:set>
                                      <p:cBhvr>
                                        <p:cTn id="96" dur="1" fill="hold">
                                          <p:stCondLst>
                                            <p:cond delay="0"/>
                                          </p:stCondLst>
                                        </p:cTn>
                                        <p:tgtEl>
                                          <p:spTgt spid="162"/>
                                        </p:tgtEl>
                                        <p:attrNameLst>
                                          <p:attrName>style.visibility</p:attrName>
                                        </p:attrNameLst>
                                      </p:cBhvr>
                                      <p:to>
                                        <p:strVal val="visible"/>
                                      </p:to>
                                    </p:set>
                                    <p:anim calcmode="lin" valueType="num">
                                      <p:cBhvr>
                                        <p:cTn id="97" dur="1000" fill="hold"/>
                                        <p:tgtEl>
                                          <p:spTgt spid="162"/>
                                        </p:tgtEl>
                                        <p:attrNameLst>
                                          <p:attrName>ppt_w</p:attrName>
                                        </p:attrNameLst>
                                      </p:cBhvr>
                                      <p:tavLst>
                                        <p:tav tm="0">
                                          <p:val>
                                            <p:fltVal val="0"/>
                                          </p:val>
                                        </p:tav>
                                        <p:tav tm="100000">
                                          <p:val>
                                            <p:strVal val="#ppt_w"/>
                                          </p:val>
                                        </p:tav>
                                      </p:tavLst>
                                    </p:anim>
                                    <p:anim calcmode="lin" valueType="num">
                                      <p:cBhvr>
                                        <p:cTn id="98" dur="1000" fill="hold"/>
                                        <p:tgtEl>
                                          <p:spTgt spid="162"/>
                                        </p:tgtEl>
                                        <p:attrNameLst>
                                          <p:attrName>ppt_h</p:attrName>
                                        </p:attrNameLst>
                                      </p:cBhvr>
                                      <p:tavLst>
                                        <p:tav tm="0">
                                          <p:val>
                                            <p:fltVal val="0"/>
                                          </p:val>
                                        </p:tav>
                                        <p:tav tm="100000">
                                          <p:val>
                                            <p:strVal val="#ppt_h"/>
                                          </p:val>
                                        </p:tav>
                                      </p:tavLst>
                                    </p:anim>
                                    <p:animEffect transition="in" filter="fade">
                                      <p:cBhvr>
                                        <p:cTn id="99" dur="1000"/>
                                        <p:tgtEl>
                                          <p:spTgt spid="162"/>
                                        </p:tgtEl>
                                      </p:cBhvr>
                                    </p:animEffect>
                                  </p:childTnLst>
                                </p:cTn>
                              </p:par>
                              <p:par>
                                <p:cTn id="100" presetID="53" presetClass="entr" presetSubtype="16" fill="hold" grpId="0" nodeType="withEffect">
                                  <p:stCondLst>
                                    <p:cond delay="2500"/>
                                  </p:stCondLst>
                                  <p:childTnLst>
                                    <p:set>
                                      <p:cBhvr>
                                        <p:cTn id="101" dur="1" fill="hold">
                                          <p:stCondLst>
                                            <p:cond delay="0"/>
                                          </p:stCondLst>
                                        </p:cTn>
                                        <p:tgtEl>
                                          <p:spTgt spid="163"/>
                                        </p:tgtEl>
                                        <p:attrNameLst>
                                          <p:attrName>style.visibility</p:attrName>
                                        </p:attrNameLst>
                                      </p:cBhvr>
                                      <p:to>
                                        <p:strVal val="visible"/>
                                      </p:to>
                                    </p:set>
                                    <p:anim calcmode="lin" valueType="num">
                                      <p:cBhvr>
                                        <p:cTn id="102" dur="1000" fill="hold"/>
                                        <p:tgtEl>
                                          <p:spTgt spid="163"/>
                                        </p:tgtEl>
                                        <p:attrNameLst>
                                          <p:attrName>ppt_w</p:attrName>
                                        </p:attrNameLst>
                                      </p:cBhvr>
                                      <p:tavLst>
                                        <p:tav tm="0">
                                          <p:val>
                                            <p:fltVal val="0"/>
                                          </p:val>
                                        </p:tav>
                                        <p:tav tm="100000">
                                          <p:val>
                                            <p:strVal val="#ppt_w"/>
                                          </p:val>
                                        </p:tav>
                                      </p:tavLst>
                                    </p:anim>
                                    <p:anim calcmode="lin" valueType="num">
                                      <p:cBhvr>
                                        <p:cTn id="103" dur="1000" fill="hold"/>
                                        <p:tgtEl>
                                          <p:spTgt spid="163"/>
                                        </p:tgtEl>
                                        <p:attrNameLst>
                                          <p:attrName>ppt_h</p:attrName>
                                        </p:attrNameLst>
                                      </p:cBhvr>
                                      <p:tavLst>
                                        <p:tav tm="0">
                                          <p:val>
                                            <p:fltVal val="0"/>
                                          </p:val>
                                        </p:tav>
                                        <p:tav tm="100000">
                                          <p:val>
                                            <p:strVal val="#ppt_h"/>
                                          </p:val>
                                        </p:tav>
                                      </p:tavLst>
                                    </p:anim>
                                    <p:animEffect transition="in" filter="fade">
                                      <p:cBhvr>
                                        <p:cTn id="104" dur="1000"/>
                                        <p:tgtEl>
                                          <p:spTgt spid="163"/>
                                        </p:tgtEl>
                                      </p:cBhvr>
                                    </p:animEffect>
                                  </p:childTnLst>
                                </p:cTn>
                              </p:par>
                              <p:par>
                                <p:cTn id="105" presetID="53" presetClass="entr" presetSubtype="16" fill="hold" grpId="0" nodeType="withEffect">
                                  <p:stCondLst>
                                    <p:cond delay="2500"/>
                                  </p:stCondLst>
                                  <p:childTnLst>
                                    <p:set>
                                      <p:cBhvr>
                                        <p:cTn id="106" dur="1" fill="hold">
                                          <p:stCondLst>
                                            <p:cond delay="0"/>
                                          </p:stCondLst>
                                        </p:cTn>
                                        <p:tgtEl>
                                          <p:spTgt spid="164"/>
                                        </p:tgtEl>
                                        <p:attrNameLst>
                                          <p:attrName>style.visibility</p:attrName>
                                        </p:attrNameLst>
                                      </p:cBhvr>
                                      <p:to>
                                        <p:strVal val="visible"/>
                                      </p:to>
                                    </p:set>
                                    <p:anim calcmode="lin" valueType="num">
                                      <p:cBhvr>
                                        <p:cTn id="107" dur="1000" fill="hold"/>
                                        <p:tgtEl>
                                          <p:spTgt spid="164"/>
                                        </p:tgtEl>
                                        <p:attrNameLst>
                                          <p:attrName>ppt_w</p:attrName>
                                        </p:attrNameLst>
                                      </p:cBhvr>
                                      <p:tavLst>
                                        <p:tav tm="0">
                                          <p:val>
                                            <p:fltVal val="0"/>
                                          </p:val>
                                        </p:tav>
                                        <p:tav tm="100000">
                                          <p:val>
                                            <p:strVal val="#ppt_w"/>
                                          </p:val>
                                        </p:tav>
                                      </p:tavLst>
                                    </p:anim>
                                    <p:anim calcmode="lin" valueType="num">
                                      <p:cBhvr>
                                        <p:cTn id="108" dur="1000" fill="hold"/>
                                        <p:tgtEl>
                                          <p:spTgt spid="164"/>
                                        </p:tgtEl>
                                        <p:attrNameLst>
                                          <p:attrName>ppt_h</p:attrName>
                                        </p:attrNameLst>
                                      </p:cBhvr>
                                      <p:tavLst>
                                        <p:tav tm="0">
                                          <p:val>
                                            <p:fltVal val="0"/>
                                          </p:val>
                                        </p:tav>
                                        <p:tav tm="100000">
                                          <p:val>
                                            <p:strVal val="#ppt_h"/>
                                          </p:val>
                                        </p:tav>
                                      </p:tavLst>
                                    </p:anim>
                                    <p:animEffect transition="in" filter="fade">
                                      <p:cBhvr>
                                        <p:cTn id="109" dur="1000"/>
                                        <p:tgtEl>
                                          <p:spTgt spid="164"/>
                                        </p:tgtEl>
                                      </p:cBhvr>
                                    </p:animEffect>
                                  </p:childTnLst>
                                </p:cTn>
                              </p:par>
                              <p:par>
                                <p:cTn id="110" presetID="53" presetClass="entr" presetSubtype="16" fill="hold" grpId="0" nodeType="withEffect">
                                  <p:stCondLst>
                                    <p:cond delay="2500"/>
                                  </p:stCondLst>
                                  <p:childTnLst>
                                    <p:set>
                                      <p:cBhvr>
                                        <p:cTn id="111" dur="1" fill="hold">
                                          <p:stCondLst>
                                            <p:cond delay="0"/>
                                          </p:stCondLst>
                                        </p:cTn>
                                        <p:tgtEl>
                                          <p:spTgt spid="165"/>
                                        </p:tgtEl>
                                        <p:attrNameLst>
                                          <p:attrName>style.visibility</p:attrName>
                                        </p:attrNameLst>
                                      </p:cBhvr>
                                      <p:to>
                                        <p:strVal val="visible"/>
                                      </p:to>
                                    </p:set>
                                    <p:anim calcmode="lin" valueType="num">
                                      <p:cBhvr>
                                        <p:cTn id="112" dur="1000" fill="hold"/>
                                        <p:tgtEl>
                                          <p:spTgt spid="165"/>
                                        </p:tgtEl>
                                        <p:attrNameLst>
                                          <p:attrName>ppt_w</p:attrName>
                                        </p:attrNameLst>
                                      </p:cBhvr>
                                      <p:tavLst>
                                        <p:tav tm="0">
                                          <p:val>
                                            <p:fltVal val="0"/>
                                          </p:val>
                                        </p:tav>
                                        <p:tav tm="100000">
                                          <p:val>
                                            <p:strVal val="#ppt_w"/>
                                          </p:val>
                                        </p:tav>
                                      </p:tavLst>
                                    </p:anim>
                                    <p:anim calcmode="lin" valueType="num">
                                      <p:cBhvr>
                                        <p:cTn id="113" dur="1000" fill="hold"/>
                                        <p:tgtEl>
                                          <p:spTgt spid="165"/>
                                        </p:tgtEl>
                                        <p:attrNameLst>
                                          <p:attrName>ppt_h</p:attrName>
                                        </p:attrNameLst>
                                      </p:cBhvr>
                                      <p:tavLst>
                                        <p:tav tm="0">
                                          <p:val>
                                            <p:fltVal val="0"/>
                                          </p:val>
                                        </p:tav>
                                        <p:tav tm="100000">
                                          <p:val>
                                            <p:strVal val="#ppt_h"/>
                                          </p:val>
                                        </p:tav>
                                      </p:tavLst>
                                    </p:anim>
                                    <p:animEffect transition="in" filter="fade">
                                      <p:cBhvr>
                                        <p:cTn id="114" dur="1000"/>
                                        <p:tgtEl>
                                          <p:spTgt spid="165"/>
                                        </p:tgtEl>
                                      </p:cBhvr>
                                    </p:animEffect>
                                  </p:childTnLst>
                                </p:cTn>
                              </p:par>
                              <p:par>
                                <p:cTn id="115" presetID="55" presetClass="entr" presetSubtype="0" fill="hold" grpId="0" nodeType="withEffect">
                                  <p:stCondLst>
                                    <p:cond delay="3000"/>
                                  </p:stCondLst>
                                  <p:childTnLst>
                                    <p:set>
                                      <p:cBhvr>
                                        <p:cTn id="116" dur="1" fill="hold">
                                          <p:stCondLst>
                                            <p:cond delay="0"/>
                                          </p:stCondLst>
                                        </p:cTn>
                                        <p:tgtEl>
                                          <p:spTgt spid="7"/>
                                        </p:tgtEl>
                                        <p:attrNameLst>
                                          <p:attrName>style.visibility</p:attrName>
                                        </p:attrNameLst>
                                      </p:cBhvr>
                                      <p:to>
                                        <p:strVal val="visible"/>
                                      </p:to>
                                    </p:set>
                                    <p:anim calcmode="lin" valueType="num">
                                      <p:cBhvr>
                                        <p:cTn id="117" dur="1000" fill="hold"/>
                                        <p:tgtEl>
                                          <p:spTgt spid="7"/>
                                        </p:tgtEl>
                                        <p:attrNameLst>
                                          <p:attrName>ppt_w</p:attrName>
                                        </p:attrNameLst>
                                      </p:cBhvr>
                                      <p:tavLst>
                                        <p:tav tm="0">
                                          <p:val>
                                            <p:strVal val="#ppt_w*0.70"/>
                                          </p:val>
                                        </p:tav>
                                        <p:tav tm="100000">
                                          <p:val>
                                            <p:strVal val="#ppt_w"/>
                                          </p:val>
                                        </p:tav>
                                      </p:tavLst>
                                    </p:anim>
                                    <p:anim calcmode="lin" valueType="num">
                                      <p:cBhvr>
                                        <p:cTn id="118" dur="1000" fill="hold"/>
                                        <p:tgtEl>
                                          <p:spTgt spid="7"/>
                                        </p:tgtEl>
                                        <p:attrNameLst>
                                          <p:attrName>ppt_h</p:attrName>
                                        </p:attrNameLst>
                                      </p:cBhvr>
                                      <p:tavLst>
                                        <p:tav tm="0">
                                          <p:val>
                                            <p:strVal val="#ppt_h"/>
                                          </p:val>
                                        </p:tav>
                                        <p:tav tm="100000">
                                          <p:val>
                                            <p:strVal val="#ppt_h"/>
                                          </p:val>
                                        </p:tav>
                                      </p:tavLst>
                                    </p:anim>
                                    <p:animEffect transition="in" filter="fade">
                                      <p:cBhvr>
                                        <p:cTn id="119" dur="1000"/>
                                        <p:tgtEl>
                                          <p:spTgt spid="7"/>
                                        </p:tgtEl>
                                      </p:cBhvr>
                                    </p:animEffect>
                                  </p:childTnLst>
                                </p:cTn>
                              </p:par>
                              <p:par>
                                <p:cTn id="120" presetID="55" presetClass="entr" presetSubtype="0" fill="hold" grpId="0" nodeType="withEffect">
                                  <p:stCondLst>
                                    <p:cond delay="3000"/>
                                  </p:stCondLst>
                                  <p:childTnLst>
                                    <p:set>
                                      <p:cBhvr>
                                        <p:cTn id="121" dur="1" fill="hold">
                                          <p:stCondLst>
                                            <p:cond delay="0"/>
                                          </p:stCondLst>
                                        </p:cTn>
                                        <p:tgtEl>
                                          <p:spTgt spid="22"/>
                                        </p:tgtEl>
                                        <p:attrNameLst>
                                          <p:attrName>style.visibility</p:attrName>
                                        </p:attrNameLst>
                                      </p:cBhvr>
                                      <p:to>
                                        <p:strVal val="visible"/>
                                      </p:to>
                                    </p:set>
                                    <p:anim calcmode="lin" valueType="num">
                                      <p:cBhvr>
                                        <p:cTn id="122" dur="1000" fill="hold"/>
                                        <p:tgtEl>
                                          <p:spTgt spid="22"/>
                                        </p:tgtEl>
                                        <p:attrNameLst>
                                          <p:attrName>ppt_w</p:attrName>
                                        </p:attrNameLst>
                                      </p:cBhvr>
                                      <p:tavLst>
                                        <p:tav tm="0">
                                          <p:val>
                                            <p:strVal val="#ppt_w*0.70"/>
                                          </p:val>
                                        </p:tav>
                                        <p:tav tm="100000">
                                          <p:val>
                                            <p:strVal val="#ppt_w"/>
                                          </p:val>
                                        </p:tav>
                                      </p:tavLst>
                                    </p:anim>
                                    <p:anim calcmode="lin" valueType="num">
                                      <p:cBhvr>
                                        <p:cTn id="123" dur="1000" fill="hold"/>
                                        <p:tgtEl>
                                          <p:spTgt spid="22"/>
                                        </p:tgtEl>
                                        <p:attrNameLst>
                                          <p:attrName>ppt_h</p:attrName>
                                        </p:attrNameLst>
                                      </p:cBhvr>
                                      <p:tavLst>
                                        <p:tav tm="0">
                                          <p:val>
                                            <p:strVal val="#ppt_h"/>
                                          </p:val>
                                        </p:tav>
                                        <p:tav tm="100000">
                                          <p:val>
                                            <p:strVal val="#ppt_h"/>
                                          </p:val>
                                        </p:tav>
                                      </p:tavLst>
                                    </p:anim>
                                    <p:animEffect transition="in" filter="fade">
                                      <p:cBhvr>
                                        <p:cTn id="124" dur="1000"/>
                                        <p:tgtEl>
                                          <p:spTgt spid="22"/>
                                        </p:tgtEl>
                                      </p:cBhvr>
                                    </p:animEffect>
                                  </p:childTnLst>
                                </p:cTn>
                              </p:par>
                              <p:par>
                                <p:cTn id="125" presetID="55" presetClass="entr" presetSubtype="0" fill="hold" grpId="0" nodeType="withEffect">
                                  <p:stCondLst>
                                    <p:cond delay="3000"/>
                                  </p:stCondLst>
                                  <p:childTnLst>
                                    <p:set>
                                      <p:cBhvr>
                                        <p:cTn id="126" dur="1" fill="hold">
                                          <p:stCondLst>
                                            <p:cond delay="0"/>
                                          </p:stCondLst>
                                        </p:cTn>
                                        <p:tgtEl>
                                          <p:spTgt spid="29"/>
                                        </p:tgtEl>
                                        <p:attrNameLst>
                                          <p:attrName>style.visibility</p:attrName>
                                        </p:attrNameLst>
                                      </p:cBhvr>
                                      <p:to>
                                        <p:strVal val="visible"/>
                                      </p:to>
                                    </p:set>
                                    <p:anim calcmode="lin" valueType="num">
                                      <p:cBhvr>
                                        <p:cTn id="127" dur="1000" fill="hold"/>
                                        <p:tgtEl>
                                          <p:spTgt spid="29"/>
                                        </p:tgtEl>
                                        <p:attrNameLst>
                                          <p:attrName>ppt_w</p:attrName>
                                        </p:attrNameLst>
                                      </p:cBhvr>
                                      <p:tavLst>
                                        <p:tav tm="0">
                                          <p:val>
                                            <p:strVal val="#ppt_w*0.70"/>
                                          </p:val>
                                        </p:tav>
                                        <p:tav tm="100000">
                                          <p:val>
                                            <p:strVal val="#ppt_w"/>
                                          </p:val>
                                        </p:tav>
                                      </p:tavLst>
                                    </p:anim>
                                    <p:anim calcmode="lin" valueType="num">
                                      <p:cBhvr>
                                        <p:cTn id="128" dur="1000" fill="hold"/>
                                        <p:tgtEl>
                                          <p:spTgt spid="29"/>
                                        </p:tgtEl>
                                        <p:attrNameLst>
                                          <p:attrName>ppt_h</p:attrName>
                                        </p:attrNameLst>
                                      </p:cBhvr>
                                      <p:tavLst>
                                        <p:tav tm="0">
                                          <p:val>
                                            <p:strVal val="#ppt_h"/>
                                          </p:val>
                                        </p:tav>
                                        <p:tav tm="100000">
                                          <p:val>
                                            <p:strVal val="#ppt_h"/>
                                          </p:val>
                                        </p:tav>
                                      </p:tavLst>
                                    </p:anim>
                                    <p:animEffect transition="in" filter="fade">
                                      <p:cBhvr>
                                        <p:cTn id="129" dur="1000"/>
                                        <p:tgtEl>
                                          <p:spTgt spid="29"/>
                                        </p:tgtEl>
                                      </p:cBhvr>
                                    </p:animEffect>
                                  </p:childTnLst>
                                </p:cTn>
                              </p:par>
                              <p:par>
                                <p:cTn id="130" presetID="55" presetClass="entr" presetSubtype="0" fill="hold" grpId="0" nodeType="withEffect">
                                  <p:stCondLst>
                                    <p:cond delay="3000"/>
                                  </p:stCondLst>
                                  <p:childTnLst>
                                    <p:set>
                                      <p:cBhvr>
                                        <p:cTn id="131" dur="1" fill="hold">
                                          <p:stCondLst>
                                            <p:cond delay="0"/>
                                          </p:stCondLst>
                                        </p:cTn>
                                        <p:tgtEl>
                                          <p:spTgt spid="36"/>
                                        </p:tgtEl>
                                        <p:attrNameLst>
                                          <p:attrName>style.visibility</p:attrName>
                                        </p:attrNameLst>
                                      </p:cBhvr>
                                      <p:to>
                                        <p:strVal val="visible"/>
                                      </p:to>
                                    </p:set>
                                    <p:anim calcmode="lin" valueType="num">
                                      <p:cBhvr>
                                        <p:cTn id="132" dur="1000" fill="hold"/>
                                        <p:tgtEl>
                                          <p:spTgt spid="36"/>
                                        </p:tgtEl>
                                        <p:attrNameLst>
                                          <p:attrName>ppt_w</p:attrName>
                                        </p:attrNameLst>
                                      </p:cBhvr>
                                      <p:tavLst>
                                        <p:tav tm="0">
                                          <p:val>
                                            <p:strVal val="#ppt_w*0.70"/>
                                          </p:val>
                                        </p:tav>
                                        <p:tav tm="100000">
                                          <p:val>
                                            <p:strVal val="#ppt_w"/>
                                          </p:val>
                                        </p:tav>
                                      </p:tavLst>
                                    </p:anim>
                                    <p:anim calcmode="lin" valueType="num">
                                      <p:cBhvr>
                                        <p:cTn id="133" dur="1000" fill="hold"/>
                                        <p:tgtEl>
                                          <p:spTgt spid="36"/>
                                        </p:tgtEl>
                                        <p:attrNameLst>
                                          <p:attrName>ppt_h</p:attrName>
                                        </p:attrNameLst>
                                      </p:cBhvr>
                                      <p:tavLst>
                                        <p:tav tm="0">
                                          <p:val>
                                            <p:strVal val="#ppt_h"/>
                                          </p:val>
                                        </p:tav>
                                        <p:tav tm="100000">
                                          <p:val>
                                            <p:strVal val="#ppt_h"/>
                                          </p:val>
                                        </p:tav>
                                      </p:tavLst>
                                    </p:anim>
                                    <p:animEffect transition="in" filter="fade">
                                      <p:cBhvr>
                                        <p:cTn id="134" dur="1000"/>
                                        <p:tgtEl>
                                          <p:spTgt spid="36"/>
                                        </p:tgtEl>
                                      </p:cBhvr>
                                    </p:animEffect>
                                  </p:childTnLst>
                                </p:cTn>
                              </p:par>
                              <p:par>
                                <p:cTn id="135" presetID="55" presetClass="entr" presetSubtype="0" fill="hold" grpId="0" nodeType="withEffect">
                                  <p:stCondLst>
                                    <p:cond delay="3000"/>
                                  </p:stCondLst>
                                  <p:childTnLst>
                                    <p:set>
                                      <p:cBhvr>
                                        <p:cTn id="136" dur="1" fill="hold">
                                          <p:stCondLst>
                                            <p:cond delay="0"/>
                                          </p:stCondLst>
                                        </p:cTn>
                                        <p:tgtEl>
                                          <p:spTgt spid="43"/>
                                        </p:tgtEl>
                                        <p:attrNameLst>
                                          <p:attrName>style.visibility</p:attrName>
                                        </p:attrNameLst>
                                      </p:cBhvr>
                                      <p:to>
                                        <p:strVal val="visible"/>
                                      </p:to>
                                    </p:set>
                                    <p:anim calcmode="lin" valueType="num">
                                      <p:cBhvr>
                                        <p:cTn id="137" dur="1000" fill="hold"/>
                                        <p:tgtEl>
                                          <p:spTgt spid="43"/>
                                        </p:tgtEl>
                                        <p:attrNameLst>
                                          <p:attrName>ppt_w</p:attrName>
                                        </p:attrNameLst>
                                      </p:cBhvr>
                                      <p:tavLst>
                                        <p:tav tm="0">
                                          <p:val>
                                            <p:strVal val="#ppt_w*0.70"/>
                                          </p:val>
                                        </p:tav>
                                        <p:tav tm="100000">
                                          <p:val>
                                            <p:strVal val="#ppt_w"/>
                                          </p:val>
                                        </p:tav>
                                      </p:tavLst>
                                    </p:anim>
                                    <p:anim calcmode="lin" valueType="num">
                                      <p:cBhvr>
                                        <p:cTn id="138" dur="1000" fill="hold"/>
                                        <p:tgtEl>
                                          <p:spTgt spid="43"/>
                                        </p:tgtEl>
                                        <p:attrNameLst>
                                          <p:attrName>ppt_h</p:attrName>
                                        </p:attrNameLst>
                                      </p:cBhvr>
                                      <p:tavLst>
                                        <p:tav tm="0">
                                          <p:val>
                                            <p:strVal val="#ppt_h"/>
                                          </p:val>
                                        </p:tav>
                                        <p:tav tm="100000">
                                          <p:val>
                                            <p:strVal val="#ppt_h"/>
                                          </p:val>
                                        </p:tav>
                                      </p:tavLst>
                                    </p:anim>
                                    <p:animEffect transition="in" filter="fade">
                                      <p:cBhvr>
                                        <p:cTn id="139" dur="1000"/>
                                        <p:tgtEl>
                                          <p:spTgt spid="43"/>
                                        </p:tgtEl>
                                      </p:cBhvr>
                                    </p:animEffect>
                                  </p:childTnLst>
                                </p:cTn>
                              </p:par>
                              <p:par>
                                <p:cTn id="140" presetID="55" presetClass="entr" presetSubtype="0" fill="hold" grpId="0" nodeType="withEffect">
                                  <p:stCondLst>
                                    <p:cond delay="3000"/>
                                  </p:stCondLst>
                                  <p:childTnLst>
                                    <p:set>
                                      <p:cBhvr>
                                        <p:cTn id="141" dur="1" fill="hold">
                                          <p:stCondLst>
                                            <p:cond delay="0"/>
                                          </p:stCondLst>
                                        </p:cTn>
                                        <p:tgtEl>
                                          <p:spTgt spid="50"/>
                                        </p:tgtEl>
                                        <p:attrNameLst>
                                          <p:attrName>style.visibility</p:attrName>
                                        </p:attrNameLst>
                                      </p:cBhvr>
                                      <p:to>
                                        <p:strVal val="visible"/>
                                      </p:to>
                                    </p:set>
                                    <p:anim calcmode="lin" valueType="num">
                                      <p:cBhvr>
                                        <p:cTn id="142" dur="1000" fill="hold"/>
                                        <p:tgtEl>
                                          <p:spTgt spid="50"/>
                                        </p:tgtEl>
                                        <p:attrNameLst>
                                          <p:attrName>ppt_w</p:attrName>
                                        </p:attrNameLst>
                                      </p:cBhvr>
                                      <p:tavLst>
                                        <p:tav tm="0">
                                          <p:val>
                                            <p:strVal val="#ppt_w*0.70"/>
                                          </p:val>
                                        </p:tav>
                                        <p:tav tm="100000">
                                          <p:val>
                                            <p:strVal val="#ppt_w"/>
                                          </p:val>
                                        </p:tav>
                                      </p:tavLst>
                                    </p:anim>
                                    <p:anim calcmode="lin" valueType="num">
                                      <p:cBhvr>
                                        <p:cTn id="143" dur="1000" fill="hold"/>
                                        <p:tgtEl>
                                          <p:spTgt spid="50"/>
                                        </p:tgtEl>
                                        <p:attrNameLst>
                                          <p:attrName>ppt_h</p:attrName>
                                        </p:attrNameLst>
                                      </p:cBhvr>
                                      <p:tavLst>
                                        <p:tav tm="0">
                                          <p:val>
                                            <p:strVal val="#ppt_h"/>
                                          </p:val>
                                        </p:tav>
                                        <p:tav tm="100000">
                                          <p:val>
                                            <p:strVal val="#ppt_h"/>
                                          </p:val>
                                        </p:tav>
                                      </p:tavLst>
                                    </p:anim>
                                    <p:animEffect transition="in" filter="fade">
                                      <p:cBhvr>
                                        <p:cTn id="144" dur="1000"/>
                                        <p:tgtEl>
                                          <p:spTgt spid="50"/>
                                        </p:tgtEl>
                                      </p:cBhvr>
                                    </p:animEffect>
                                  </p:childTnLst>
                                </p:cTn>
                              </p:par>
                              <p:par>
                                <p:cTn id="145" presetID="55" presetClass="entr" presetSubtype="0" fill="hold" grpId="0" nodeType="withEffect">
                                  <p:stCondLst>
                                    <p:cond delay="3000"/>
                                  </p:stCondLst>
                                  <p:childTnLst>
                                    <p:set>
                                      <p:cBhvr>
                                        <p:cTn id="146" dur="1" fill="hold">
                                          <p:stCondLst>
                                            <p:cond delay="0"/>
                                          </p:stCondLst>
                                        </p:cTn>
                                        <p:tgtEl>
                                          <p:spTgt spid="57"/>
                                        </p:tgtEl>
                                        <p:attrNameLst>
                                          <p:attrName>style.visibility</p:attrName>
                                        </p:attrNameLst>
                                      </p:cBhvr>
                                      <p:to>
                                        <p:strVal val="visible"/>
                                      </p:to>
                                    </p:set>
                                    <p:anim calcmode="lin" valueType="num">
                                      <p:cBhvr>
                                        <p:cTn id="147" dur="1000" fill="hold"/>
                                        <p:tgtEl>
                                          <p:spTgt spid="57"/>
                                        </p:tgtEl>
                                        <p:attrNameLst>
                                          <p:attrName>ppt_w</p:attrName>
                                        </p:attrNameLst>
                                      </p:cBhvr>
                                      <p:tavLst>
                                        <p:tav tm="0">
                                          <p:val>
                                            <p:strVal val="#ppt_w*0.70"/>
                                          </p:val>
                                        </p:tav>
                                        <p:tav tm="100000">
                                          <p:val>
                                            <p:strVal val="#ppt_w"/>
                                          </p:val>
                                        </p:tav>
                                      </p:tavLst>
                                    </p:anim>
                                    <p:anim calcmode="lin" valueType="num">
                                      <p:cBhvr>
                                        <p:cTn id="148" dur="1000" fill="hold"/>
                                        <p:tgtEl>
                                          <p:spTgt spid="57"/>
                                        </p:tgtEl>
                                        <p:attrNameLst>
                                          <p:attrName>ppt_h</p:attrName>
                                        </p:attrNameLst>
                                      </p:cBhvr>
                                      <p:tavLst>
                                        <p:tav tm="0">
                                          <p:val>
                                            <p:strVal val="#ppt_h"/>
                                          </p:val>
                                        </p:tav>
                                        <p:tav tm="100000">
                                          <p:val>
                                            <p:strVal val="#ppt_h"/>
                                          </p:val>
                                        </p:tav>
                                      </p:tavLst>
                                    </p:anim>
                                    <p:animEffect transition="in" filter="fade">
                                      <p:cBhvr>
                                        <p:cTn id="149" dur="1000"/>
                                        <p:tgtEl>
                                          <p:spTgt spid="57"/>
                                        </p:tgtEl>
                                      </p:cBhvr>
                                    </p:animEffect>
                                  </p:childTnLst>
                                </p:cTn>
                              </p:par>
                              <p:par>
                                <p:cTn id="150" presetID="55" presetClass="entr" presetSubtype="0" fill="hold" grpId="0" nodeType="withEffect">
                                  <p:stCondLst>
                                    <p:cond delay="3000"/>
                                  </p:stCondLst>
                                  <p:childTnLst>
                                    <p:set>
                                      <p:cBhvr>
                                        <p:cTn id="151" dur="1" fill="hold">
                                          <p:stCondLst>
                                            <p:cond delay="0"/>
                                          </p:stCondLst>
                                        </p:cTn>
                                        <p:tgtEl>
                                          <p:spTgt spid="64"/>
                                        </p:tgtEl>
                                        <p:attrNameLst>
                                          <p:attrName>style.visibility</p:attrName>
                                        </p:attrNameLst>
                                      </p:cBhvr>
                                      <p:to>
                                        <p:strVal val="visible"/>
                                      </p:to>
                                    </p:set>
                                    <p:anim calcmode="lin" valueType="num">
                                      <p:cBhvr>
                                        <p:cTn id="152" dur="1000" fill="hold"/>
                                        <p:tgtEl>
                                          <p:spTgt spid="64"/>
                                        </p:tgtEl>
                                        <p:attrNameLst>
                                          <p:attrName>ppt_w</p:attrName>
                                        </p:attrNameLst>
                                      </p:cBhvr>
                                      <p:tavLst>
                                        <p:tav tm="0">
                                          <p:val>
                                            <p:strVal val="#ppt_w*0.70"/>
                                          </p:val>
                                        </p:tav>
                                        <p:tav tm="100000">
                                          <p:val>
                                            <p:strVal val="#ppt_w"/>
                                          </p:val>
                                        </p:tav>
                                      </p:tavLst>
                                    </p:anim>
                                    <p:anim calcmode="lin" valueType="num">
                                      <p:cBhvr>
                                        <p:cTn id="153" dur="1000" fill="hold"/>
                                        <p:tgtEl>
                                          <p:spTgt spid="64"/>
                                        </p:tgtEl>
                                        <p:attrNameLst>
                                          <p:attrName>ppt_h</p:attrName>
                                        </p:attrNameLst>
                                      </p:cBhvr>
                                      <p:tavLst>
                                        <p:tav tm="0">
                                          <p:val>
                                            <p:strVal val="#ppt_h"/>
                                          </p:val>
                                        </p:tav>
                                        <p:tav tm="100000">
                                          <p:val>
                                            <p:strVal val="#ppt_h"/>
                                          </p:val>
                                        </p:tav>
                                      </p:tavLst>
                                    </p:anim>
                                    <p:animEffect transition="in" filter="fade">
                                      <p:cBhvr>
                                        <p:cTn id="154" dur="1000"/>
                                        <p:tgtEl>
                                          <p:spTgt spid="64"/>
                                        </p:tgtEl>
                                      </p:cBhvr>
                                    </p:animEffect>
                                  </p:childTnLst>
                                </p:cTn>
                              </p:par>
                              <p:par>
                                <p:cTn id="155" presetID="55" presetClass="entr" presetSubtype="0" fill="hold" grpId="0" nodeType="withEffect">
                                  <p:stCondLst>
                                    <p:cond delay="3000"/>
                                  </p:stCondLst>
                                  <p:childTnLst>
                                    <p:set>
                                      <p:cBhvr>
                                        <p:cTn id="156" dur="1" fill="hold">
                                          <p:stCondLst>
                                            <p:cond delay="0"/>
                                          </p:stCondLst>
                                        </p:cTn>
                                        <p:tgtEl>
                                          <p:spTgt spid="71"/>
                                        </p:tgtEl>
                                        <p:attrNameLst>
                                          <p:attrName>style.visibility</p:attrName>
                                        </p:attrNameLst>
                                      </p:cBhvr>
                                      <p:to>
                                        <p:strVal val="visible"/>
                                      </p:to>
                                    </p:set>
                                    <p:anim calcmode="lin" valueType="num">
                                      <p:cBhvr>
                                        <p:cTn id="157" dur="1000" fill="hold"/>
                                        <p:tgtEl>
                                          <p:spTgt spid="71"/>
                                        </p:tgtEl>
                                        <p:attrNameLst>
                                          <p:attrName>ppt_w</p:attrName>
                                        </p:attrNameLst>
                                      </p:cBhvr>
                                      <p:tavLst>
                                        <p:tav tm="0">
                                          <p:val>
                                            <p:strVal val="#ppt_w*0.70"/>
                                          </p:val>
                                        </p:tav>
                                        <p:tav tm="100000">
                                          <p:val>
                                            <p:strVal val="#ppt_w"/>
                                          </p:val>
                                        </p:tav>
                                      </p:tavLst>
                                    </p:anim>
                                    <p:anim calcmode="lin" valueType="num">
                                      <p:cBhvr>
                                        <p:cTn id="158" dur="1000" fill="hold"/>
                                        <p:tgtEl>
                                          <p:spTgt spid="71"/>
                                        </p:tgtEl>
                                        <p:attrNameLst>
                                          <p:attrName>ppt_h</p:attrName>
                                        </p:attrNameLst>
                                      </p:cBhvr>
                                      <p:tavLst>
                                        <p:tav tm="0">
                                          <p:val>
                                            <p:strVal val="#ppt_h"/>
                                          </p:val>
                                        </p:tav>
                                        <p:tav tm="100000">
                                          <p:val>
                                            <p:strVal val="#ppt_h"/>
                                          </p:val>
                                        </p:tav>
                                      </p:tavLst>
                                    </p:anim>
                                    <p:animEffect transition="in" filter="fade">
                                      <p:cBhvr>
                                        <p:cTn id="159" dur="1000"/>
                                        <p:tgtEl>
                                          <p:spTgt spid="71"/>
                                        </p:tgtEl>
                                      </p:cBhvr>
                                    </p:animEffect>
                                  </p:childTnLst>
                                </p:cTn>
                              </p:par>
                              <p:par>
                                <p:cTn id="160" presetID="22" presetClass="entr" presetSubtype="4" fill="hold" nodeType="withEffect">
                                  <p:stCondLst>
                                    <p:cond delay="3500"/>
                                  </p:stCondLst>
                                  <p:childTnLst>
                                    <p:set>
                                      <p:cBhvr>
                                        <p:cTn id="161" dur="1" fill="hold">
                                          <p:stCondLst>
                                            <p:cond delay="0"/>
                                          </p:stCondLst>
                                        </p:cTn>
                                        <p:tgtEl>
                                          <p:spTgt spid="133"/>
                                        </p:tgtEl>
                                        <p:attrNameLst>
                                          <p:attrName>style.visibility</p:attrName>
                                        </p:attrNameLst>
                                      </p:cBhvr>
                                      <p:to>
                                        <p:strVal val="visible"/>
                                      </p:to>
                                    </p:set>
                                    <p:animEffect transition="in" filter="wipe(down)">
                                      <p:cBhvr>
                                        <p:cTn id="162" dur="1000"/>
                                        <p:tgtEl>
                                          <p:spTgt spid="133"/>
                                        </p:tgtEl>
                                      </p:cBhvr>
                                    </p:animEffect>
                                  </p:childTnLst>
                                </p:cTn>
                              </p:par>
                              <p:par>
                                <p:cTn id="163" presetID="22" presetClass="entr" presetSubtype="1" fill="hold" nodeType="withEffect">
                                  <p:stCondLst>
                                    <p:cond delay="3500"/>
                                  </p:stCondLst>
                                  <p:childTnLst>
                                    <p:set>
                                      <p:cBhvr>
                                        <p:cTn id="164" dur="1" fill="hold">
                                          <p:stCondLst>
                                            <p:cond delay="0"/>
                                          </p:stCondLst>
                                        </p:cTn>
                                        <p:tgtEl>
                                          <p:spTgt spid="142"/>
                                        </p:tgtEl>
                                        <p:attrNameLst>
                                          <p:attrName>style.visibility</p:attrName>
                                        </p:attrNameLst>
                                      </p:cBhvr>
                                      <p:to>
                                        <p:strVal val="visible"/>
                                      </p:to>
                                    </p:set>
                                    <p:animEffect transition="in" filter="wipe(up)">
                                      <p:cBhvr>
                                        <p:cTn id="165" dur="1000"/>
                                        <p:tgtEl>
                                          <p:spTgt spid="142"/>
                                        </p:tgtEl>
                                      </p:cBhvr>
                                    </p:animEffect>
                                  </p:childTnLst>
                                </p:cTn>
                              </p:par>
                              <p:par>
                                <p:cTn id="166" presetID="22" presetClass="entr" presetSubtype="8" fill="hold" nodeType="withEffect">
                                  <p:stCondLst>
                                    <p:cond delay="3500"/>
                                  </p:stCondLst>
                                  <p:childTnLst>
                                    <p:set>
                                      <p:cBhvr>
                                        <p:cTn id="167" dur="1" fill="hold">
                                          <p:stCondLst>
                                            <p:cond delay="0"/>
                                          </p:stCondLst>
                                        </p:cTn>
                                        <p:tgtEl>
                                          <p:spTgt spid="146"/>
                                        </p:tgtEl>
                                        <p:attrNameLst>
                                          <p:attrName>style.visibility</p:attrName>
                                        </p:attrNameLst>
                                      </p:cBhvr>
                                      <p:to>
                                        <p:strVal val="visible"/>
                                      </p:to>
                                    </p:set>
                                    <p:animEffect transition="in" filter="wipe(left)">
                                      <p:cBhvr>
                                        <p:cTn id="168" dur="1000"/>
                                        <p:tgtEl>
                                          <p:spTgt spid="146"/>
                                        </p:tgtEl>
                                      </p:cBhvr>
                                    </p:animEffect>
                                  </p:childTnLst>
                                </p:cTn>
                              </p:par>
                              <p:par>
                                <p:cTn id="169" presetID="22" presetClass="entr" presetSubtype="8" fill="hold" nodeType="withEffect">
                                  <p:stCondLst>
                                    <p:cond delay="3500"/>
                                  </p:stCondLst>
                                  <p:childTnLst>
                                    <p:set>
                                      <p:cBhvr>
                                        <p:cTn id="170" dur="1" fill="hold">
                                          <p:stCondLst>
                                            <p:cond delay="0"/>
                                          </p:stCondLst>
                                        </p:cTn>
                                        <p:tgtEl>
                                          <p:spTgt spid="149"/>
                                        </p:tgtEl>
                                        <p:attrNameLst>
                                          <p:attrName>style.visibility</p:attrName>
                                        </p:attrNameLst>
                                      </p:cBhvr>
                                      <p:to>
                                        <p:strVal val="visible"/>
                                      </p:to>
                                    </p:set>
                                    <p:animEffect transition="in" filter="wipe(left)">
                                      <p:cBhvr>
                                        <p:cTn id="171" dur="1000"/>
                                        <p:tgtEl>
                                          <p:spTgt spid="149"/>
                                        </p:tgtEl>
                                      </p:cBhvr>
                                    </p:animEffect>
                                  </p:childTnLst>
                                </p:cTn>
                              </p:par>
                              <p:par>
                                <p:cTn id="172" presetID="53" presetClass="entr" presetSubtype="16" fill="hold" grpId="0" nodeType="withEffect">
                                  <p:stCondLst>
                                    <p:cond delay="3500"/>
                                  </p:stCondLst>
                                  <p:childTnLst>
                                    <p:set>
                                      <p:cBhvr>
                                        <p:cTn id="173" dur="1" fill="hold">
                                          <p:stCondLst>
                                            <p:cond delay="0"/>
                                          </p:stCondLst>
                                        </p:cTn>
                                        <p:tgtEl>
                                          <p:spTgt spid="160"/>
                                        </p:tgtEl>
                                        <p:attrNameLst>
                                          <p:attrName>style.visibility</p:attrName>
                                        </p:attrNameLst>
                                      </p:cBhvr>
                                      <p:to>
                                        <p:strVal val="visible"/>
                                      </p:to>
                                    </p:set>
                                    <p:anim calcmode="lin" valueType="num">
                                      <p:cBhvr>
                                        <p:cTn id="174" dur="1000" fill="hold"/>
                                        <p:tgtEl>
                                          <p:spTgt spid="160"/>
                                        </p:tgtEl>
                                        <p:attrNameLst>
                                          <p:attrName>ppt_w</p:attrName>
                                        </p:attrNameLst>
                                      </p:cBhvr>
                                      <p:tavLst>
                                        <p:tav tm="0">
                                          <p:val>
                                            <p:fltVal val="0"/>
                                          </p:val>
                                        </p:tav>
                                        <p:tav tm="100000">
                                          <p:val>
                                            <p:strVal val="#ppt_w"/>
                                          </p:val>
                                        </p:tav>
                                      </p:tavLst>
                                    </p:anim>
                                    <p:anim calcmode="lin" valueType="num">
                                      <p:cBhvr>
                                        <p:cTn id="175" dur="1000" fill="hold"/>
                                        <p:tgtEl>
                                          <p:spTgt spid="160"/>
                                        </p:tgtEl>
                                        <p:attrNameLst>
                                          <p:attrName>ppt_h</p:attrName>
                                        </p:attrNameLst>
                                      </p:cBhvr>
                                      <p:tavLst>
                                        <p:tav tm="0">
                                          <p:val>
                                            <p:fltVal val="0"/>
                                          </p:val>
                                        </p:tav>
                                        <p:tav tm="100000">
                                          <p:val>
                                            <p:strVal val="#ppt_h"/>
                                          </p:val>
                                        </p:tav>
                                      </p:tavLst>
                                    </p:anim>
                                    <p:animEffect transition="in" filter="fade">
                                      <p:cBhvr>
                                        <p:cTn id="176" dur="1000"/>
                                        <p:tgtEl>
                                          <p:spTgt spid="160"/>
                                        </p:tgtEl>
                                      </p:cBhvr>
                                    </p:animEffect>
                                  </p:childTnLst>
                                </p:cTn>
                              </p:par>
                              <p:par>
                                <p:cTn id="177" presetID="53" presetClass="entr" presetSubtype="16" fill="hold" grpId="0" nodeType="withEffect">
                                  <p:stCondLst>
                                    <p:cond delay="3500"/>
                                  </p:stCondLst>
                                  <p:childTnLst>
                                    <p:set>
                                      <p:cBhvr>
                                        <p:cTn id="178" dur="1" fill="hold">
                                          <p:stCondLst>
                                            <p:cond delay="0"/>
                                          </p:stCondLst>
                                        </p:cTn>
                                        <p:tgtEl>
                                          <p:spTgt spid="168"/>
                                        </p:tgtEl>
                                        <p:attrNameLst>
                                          <p:attrName>style.visibility</p:attrName>
                                        </p:attrNameLst>
                                      </p:cBhvr>
                                      <p:to>
                                        <p:strVal val="visible"/>
                                      </p:to>
                                    </p:set>
                                    <p:anim calcmode="lin" valueType="num">
                                      <p:cBhvr>
                                        <p:cTn id="179" dur="1000" fill="hold"/>
                                        <p:tgtEl>
                                          <p:spTgt spid="168"/>
                                        </p:tgtEl>
                                        <p:attrNameLst>
                                          <p:attrName>ppt_w</p:attrName>
                                        </p:attrNameLst>
                                      </p:cBhvr>
                                      <p:tavLst>
                                        <p:tav tm="0">
                                          <p:val>
                                            <p:fltVal val="0"/>
                                          </p:val>
                                        </p:tav>
                                        <p:tav tm="100000">
                                          <p:val>
                                            <p:strVal val="#ppt_w"/>
                                          </p:val>
                                        </p:tav>
                                      </p:tavLst>
                                    </p:anim>
                                    <p:anim calcmode="lin" valueType="num">
                                      <p:cBhvr>
                                        <p:cTn id="180" dur="1000" fill="hold"/>
                                        <p:tgtEl>
                                          <p:spTgt spid="168"/>
                                        </p:tgtEl>
                                        <p:attrNameLst>
                                          <p:attrName>ppt_h</p:attrName>
                                        </p:attrNameLst>
                                      </p:cBhvr>
                                      <p:tavLst>
                                        <p:tav tm="0">
                                          <p:val>
                                            <p:fltVal val="0"/>
                                          </p:val>
                                        </p:tav>
                                        <p:tav tm="100000">
                                          <p:val>
                                            <p:strVal val="#ppt_h"/>
                                          </p:val>
                                        </p:tav>
                                      </p:tavLst>
                                    </p:anim>
                                    <p:animEffect transition="in" filter="fade">
                                      <p:cBhvr>
                                        <p:cTn id="181" dur="1000"/>
                                        <p:tgtEl>
                                          <p:spTgt spid="168"/>
                                        </p:tgtEl>
                                      </p:cBhvr>
                                    </p:animEffect>
                                  </p:childTnLst>
                                </p:cTn>
                              </p:par>
                              <p:par>
                                <p:cTn id="182" presetID="53" presetClass="entr" presetSubtype="16" fill="hold" grpId="0" nodeType="withEffect">
                                  <p:stCondLst>
                                    <p:cond delay="3500"/>
                                  </p:stCondLst>
                                  <p:childTnLst>
                                    <p:set>
                                      <p:cBhvr>
                                        <p:cTn id="183" dur="1" fill="hold">
                                          <p:stCondLst>
                                            <p:cond delay="0"/>
                                          </p:stCondLst>
                                        </p:cTn>
                                        <p:tgtEl>
                                          <p:spTgt spid="169"/>
                                        </p:tgtEl>
                                        <p:attrNameLst>
                                          <p:attrName>style.visibility</p:attrName>
                                        </p:attrNameLst>
                                      </p:cBhvr>
                                      <p:to>
                                        <p:strVal val="visible"/>
                                      </p:to>
                                    </p:set>
                                    <p:anim calcmode="lin" valueType="num">
                                      <p:cBhvr>
                                        <p:cTn id="184" dur="1000" fill="hold"/>
                                        <p:tgtEl>
                                          <p:spTgt spid="169"/>
                                        </p:tgtEl>
                                        <p:attrNameLst>
                                          <p:attrName>ppt_w</p:attrName>
                                        </p:attrNameLst>
                                      </p:cBhvr>
                                      <p:tavLst>
                                        <p:tav tm="0">
                                          <p:val>
                                            <p:fltVal val="0"/>
                                          </p:val>
                                        </p:tav>
                                        <p:tav tm="100000">
                                          <p:val>
                                            <p:strVal val="#ppt_w"/>
                                          </p:val>
                                        </p:tav>
                                      </p:tavLst>
                                    </p:anim>
                                    <p:anim calcmode="lin" valueType="num">
                                      <p:cBhvr>
                                        <p:cTn id="185" dur="1000" fill="hold"/>
                                        <p:tgtEl>
                                          <p:spTgt spid="169"/>
                                        </p:tgtEl>
                                        <p:attrNameLst>
                                          <p:attrName>ppt_h</p:attrName>
                                        </p:attrNameLst>
                                      </p:cBhvr>
                                      <p:tavLst>
                                        <p:tav tm="0">
                                          <p:val>
                                            <p:fltVal val="0"/>
                                          </p:val>
                                        </p:tav>
                                        <p:tav tm="100000">
                                          <p:val>
                                            <p:strVal val="#ppt_h"/>
                                          </p:val>
                                        </p:tav>
                                      </p:tavLst>
                                    </p:anim>
                                    <p:animEffect transition="in" filter="fade">
                                      <p:cBhvr>
                                        <p:cTn id="186" dur="1000"/>
                                        <p:tgtEl>
                                          <p:spTgt spid="169"/>
                                        </p:tgtEl>
                                      </p:cBhvr>
                                    </p:animEffect>
                                  </p:childTnLst>
                                </p:cTn>
                              </p:par>
                              <p:par>
                                <p:cTn id="187" presetID="55" presetClass="entr" presetSubtype="0" fill="hold" grpId="0" nodeType="withEffect">
                                  <p:stCondLst>
                                    <p:cond delay="4000"/>
                                  </p:stCondLst>
                                  <p:childTnLst>
                                    <p:set>
                                      <p:cBhvr>
                                        <p:cTn id="188" dur="1" fill="hold">
                                          <p:stCondLst>
                                            <p:cond delay="0"/>
                                          </p:stCondLst>
                                        </p:cTn>
                                        <p:tgtEl>
                                          <p:spTgt spid="8"/>
                                        </p:tgtEl>
                                        <p:attrNameLst>
                                          <p:attrName>style.visibility</p:attrName>
                                        </p:attrNameLst>
                                      </p:cBhvr>
                                      <p:to>
                                        <p:strVal val="visible"/>
                                      </p:to>
                                    </p:set>
                                    <p:anim calcmode="lin" valueType="num">
                                      <p:cBhvr>
                                        <p:cTn id="189" dur="1000" fill="hold"/>
                                        <p:tgtEl>
                                          <p:spTgt spid="8"/>
                                        </p:tgtEl>
                                        <p:attrNameLst>
                                          <p:attrName>ppt_w</p:attrName>
                                        </p:attrNameLst>
                                      </p:cBhvr>
                                      <p:tavLst>
                                        <p:tav tm="0">
                                          <p:val>
                                            <p:strVal val="#ppt_w*0.70"/>
                                          </p:val>
                                        </p:tav>
                                        <p:tav tm="100000">
                                          <p:val>
                                            <p:strVal val="#ppt_w"/>
                                          </p:val>
                                        </p:tav>
                                      </p:tavLst>
                                    </p:anim>
                                    <p:anim calcmode="lin" valueType="num">
                                      <p:cBhvr>
                                        <p:cTn id="190" dur="1000" fill="hold"/>
                                        <p:tgtEl>
                                          <p:spTgt spid="8"/>
                                        </p:tgtEl>
                                        <p:attrNameLst>
                                          <p:attrName>ppt_h</p:attrName>
                                        </p:attrNameLst>
                                      </p:cBhvr>
                                      <p:tavLst>
                                        <p:tav tm="0">
                                          <p:val>
                                            <p:strVal val="#ppt_h"/>
                                          </p:val>
                                        </p:tav>
                                        <p:tav tm="100000">
                                          <p:val>
                                            <p:strVal val="#ppt_h"/>
                                          </p:val>
                                        </p:tav>
                                      </p:tavLst>
                                    </p:anim>
                                    <p:animEffect transition="in" filter="fade">
                                      <p:cBhvr>
                                        <p:cTn id="191" dur="1000"/>
                                        <p:tgtEl>
                                          <p:spTgt spid="8"/>
                                        </p:tgtEl>
                                      </p:cBhvr>
                                    </p:animEffect>
                                  </p:childTnLst>
                                </p:cTn>
                              </p:par>
                              <p:par>
                                <p:cTn id="192" presetID="55" presetClass="entr" presetSubtype="0" fill="hold" grpId="0" nodeType="withEffect">
                                  <p:stCondLst>
                                    <p:cond delay="4000"/>
                                  </p:stCondLst>
                                  <p:childTnLst>
                                    <p:set>
                                      <p:cBhvr>
                                        <p:cTn id="193" dur="1" fill="hold">
                                          <p:stCondLst>
                                            <p:cond delay="0"/>
                                          </p:stCondLst>
                                        </p:cTn>
                                        <p:tgtEl>
                                          <p:spTgt spid="23"/>
                                        </p:tgtEl>
                                        <p:attrNameLst>
                                          <p:attrName>style.visibility</p:attrName>
                                        </p:attrNameLst>
                                      </p:cBhvr>
                                      <p:to>
                                        <p:strVal val="visible"/>
                                      </p:to>
                                    </p:set>
                                    <p:anim calcmode="lin" valueType="num">
                                      <p:cBhvr>
                                        <p:cTn id="194" dur="1000" fill="hold"/>
                                        <p:tgtEl>
                                          <p:spTgt spid="23"/>
                                        </p:tgtEl>
                                        <p:attrNameLst>
                                          <p:attrName>ppt_w</p:attrName>
                                        </p:attrNameLst>
                                      </p:cBhvr>
                                      <p:tavLst>
                                        <p:tav tm="0">
                                          <p:val>
                                            <p:strVal val="#ppt_w*0.70"/>
                                          </p:val>
                                        </p:tav>
                                        <p:tav tm="100000">
                                          <p:val>
                                            <p:strVal val="#ppt_w"/>
                                          </p:val>
                                        </p:tav>
                                      </p:tavLst>
                                    </p:anim>
                                    <p:anim calcmode="lin" valueType="num">
                                      <p:cBhvr>
                                        <p:cTn id="195" dur="1000" fill="hold"/>
                                        <p:tgtEl>
                                          <p:spTgt spid="23"/>
                                        </p:tgtEl>
                                        <p:attrNameLst>
                                          <p:attrName>ppt_h</p:attrName>
                                        </p:attrNameLst>
                                      </p:cBhvr>
                                      <p:tavLst>
                                        <p:tav tm="0">
                                          <p:val>
                                            <p:strVal val="#ppt_h"/>
                                          </p:val>
                                        </p:tav>
                                        <p:tav tm="100000">
                                          <p:val>
                                            <p:strVal val="#ppt_h"/>
                                          </p:val>
                                        </p:tav>
                                      </p:tavLst>
                                    </p:anim>
                                    <p:animEffect transition="in" filter="fade">
                                      <p:cBhvr>
                                        <p:cTn id="196" dur="1000"/>
                                        <p:tgtEl>
                                          <p:spTgt spid="23"/>
                                        </p:tgtEl>
                                      </p:cBhvr>
                                    </p:animEffect>
                                  </p:childTnLst>
                                </p:cTn>
                              </p:par>
                              <p:par>
                                <p:cTn id="197" presetID="55" presetClass="entr" presetSubtype="0" fill="hold" grpId="0" nodeType="withEffect">
                                  <p:stCondLst>
                                    <p:cond delay="4000"/>
                                  </p:stCondLst>
                                  <p:childTnLst>
                                    <p:set>
                                      <p:cBhvr>
                                        <p:cTn id="198" dur="1" fill="hold">
                                          <p:stCondLst>
                                            <p:cond delay="0"/>
                                          </p:stCondLst>
                                        </p:cTn>
                                        <p:tgtEl>
                                          <p:spTgt spid="30"/>
                                        </p:tgtEl>
                                        <p:attrNameLst>
                                          <p:attrName>style.visibility</p:attrName>
                                        </p:attrNameLst>
                                      </p:cBhvr>
                                      <p:to>
                                        <p:strVal val="visible"/>
                                      </p:to>
                                    </p:set>
                                    <p:anim calcmode="lin" valueType="num">
                                      <p:cBhvr>
                                        <p:cTn id="199" dur="1000" fill="hold"/>
                                        <p:tgtEl>
                                          <p:spTgt spid="30"/>
                                        </p:tgtEl>
                                        <p:attrNameLst>
                                          <p:attrName>ppt_w</p:attrName>
                                        </p:attrNameLst>
                                      </p:cBhvr>
                                      <p:tavLst>
                                        <p:tav tm="0">
                                          <p:val>
                                            <p:strVal val="#ppt_w*0.70"/>
                                          </p:val>
                                        </p:tav>
                                        <p:tav tm="100000">
                                          <p:val>
                                            <p:strVal val="#ppt_w"/>
                                          </p:val>
                                        </p:tav>
                                      </p:tavLst>
                                    </p:anim>
                                    <p:anim calcmode="lin" valueType="num">
                                      <p:cBhvr>
                                        <p:cTn id="200" dur="1000" fill="hold"/>
                                        <p:tgtEl>
                                          <p:spTgt spid="30"/>
                                        </p:tgtEl>
                                        <p:attrNameLst>
                                          <p:attrName>ppt_h</p:attrName>
                                        </p:attrNameLst>
                                      </p:cBhvr>
                                      <p:tavLst>
                                        <p:tav tm="0">
                                          <p:val>
                                            <p:strVal val="#ppt_h"/>
                                          </p:val>
                                        </p:tav>
                                        <p:tav tm="100000">
                                          <p:val>
                                            <p:strVal val="#ppt_h"/>
                                          </p:val>
                                        </p:tav>
                                      </p:tavLst>
                                    </p:anim>
                                    <p:animEffect transition="in" filter="fade">
                                      <p:cBhvr>
                                        <p:cTn id="201" dur="1000"/>
                                        <p:tgtEl>
                                          <p:spTgt spid="30"/>
                                        </p:tgtEl>
                                      </p:cBhvr>
                                    </p:animEffect>
                                  </p:childTnLst>
                                </p:cTn>
                              </p:par>
                              <p:par>
                                <p:cTn id="202" presetID="55" presetClass="entr" presetSubtype="0" fill="hold" grpId="0" nodeType="withEffect">
                                  <p:stCondLst>
                                    <p:cond delay="4000"/>
                                  </p:stCondLst>
                                  <p:childTnLst>
                                    <p:set>
                                      <p:cBhvr>
                                        <p:cTn id="203" dur="1" fill="hold">
                                          <p:stCondLst>
                                            <p:cond delay="0"/>
                                          </p:stCondLst>
                                        </p:cTn>
                                        <p:tgtEl>
                                          <p:spTgt spid="37"/>
                                        </p:tgtEl>
                                        <p:attrNameLst>
                                          <p:attrName>style.visibility</p:attrName>
                                        </p:attrNameLst>
                                      </p:cBhvr>
                                      <p:to>
                                        <p:strVal val="visible"/>
                                      </p:to>
                                    </p:set>
                                    <p:anim calcmode="lin" valueType="num">
                                      <p:cBhvr>
                                        <p:cTn id="204" dur="1000" fill="hold"/>
                                        <p:tgtEl>
                                          <p:spTgt spid="37"/>
                                        </p:tgtEl>
                                        <p:attrNameLst>
                                          <p:attrName>ppt_w</p:attrName>
                                        </p:attrNameLst>
                                      </p:cBhvr>
                                      <p:tavLst>
                                        <p:tav tm="0">
                                          <p:val>
                                            <p:strVal val="#ppt_w*0.70"/>
                                          </p:val>
                                        </p:tav>
                                        <p:tav tm="100000">
                                          <p:val>
                                            <p:strVal val="#ppt_w"/>
                                          </p:val>
                                        </p:tav>
                                      </p:tavLst>
                                    </p:anim>
                                    <p:anim calcmode="lin" valueType="num">
                                      <p:cBhvr>
                                        <p:cTn id="205" dur="1000" fill="hold"/>
                                        <p:tgtEl>
                                          <p:spTgt spid="37"/>
                                        </p:tgtEl>
                                        <p:attrNameLst>
                                          <p:attrName>ppt_h</p:attrName>
                                        </p:attrNameLst>
                                      </p:cBhvr>
                                      <p:tavLst>
                                        <p:tav tm="0">
                                          <p:val>
                                            <p:strVal val="#ppt_h"/>
                                          </p:val>
                                        </p:tav>
                                        <p:tav tm="100000">
                                          <p:val>
                                            <p:strVal val="#ppt_h"/>
                                          </p:val>
                                        </p:tav>
                                      </p:tavLst>
                                    </p:anim>
                                    <p:animEffect transition="in" filter="fade">
                                      <p:cBhvr>
                                        <p:cTn id="206" dur="1000"/>
                                        <p:tgtEl>
                                          <p:spTgt spid="37"/>
                                        </p:tgtEl>
                                      </p:cBhvr>
                                    </p:animEffect>
                                  </p:childTnLst>
                                </p:cTn>
                              </p:par>
                              <p:par>
                                <p:cTn id="207" presetID="22" presetClass="entr" presetSubtype="8" fill="hold" nodeType="withEffect">
                                  <p:stCondLst>
                                    <p:cond delay="4500"/>
                                  </p:stCondLst>
                                  <p:childTnLst>
                                    <p:set>
                                      <p:cBhvr>
                                        <p:cTn id="208" dur="1" fill="hold">
                                          <p:stCondLst>
                                            <p:cond delay="0"/>
                                          </p:stCondLst>
                                        </p:cTn>
                                        <p:tgtEl>
                                          <p:spTgt spid="155"/>
                                        </p:tgtEl>
                                        <p:attrNameLst>
                                          <p:attrName>style.visibility</p:attrName>
                                        </p:attrNameLst>
                                      </p:cBhvr>
                                      <p:to>
                                        <p:strVal val="visible"/>
                                      </p:to>
                                    </p:set>
                                    <p:animEffect transition="in" filter="wipe(left)">
                                      <p:cBhvr>
                                        <p:cTn id="209" dur="1000"/>
                                        <p:tgtEl>
                                          <p:spTgt spid="155"/>
                                        </p:tgtEl>
                                      </p:cBhvr>
                                    </p:animEffect>
                                  </p:childTnLst>
                                </p:cTn>
                              </p:par>
                              <p:par>
                                <p:cTn id="210" presetID="22" presetClass="entr" presetSubtype="8" fill="hold" nodeType="withEffect">
                                  <p:stCondLst>
                                    <p:cond delay="4500"/>
                                  </p:stCondLst>
                                  <p:childTnLst>
                                    <p:set>
                                      <p:cBhvr>
                                        <p:cTn id="211" dur="1" fill="hold">
                                          <p:stCondLst>
                                            <p:cond delay="0"/>
                                          </p:stCondLst>
                                        </p:cTn>
                                        <p:tgtEl>
                                          <p:spTgt spid="152"/>
                                        </p:tgtEl>
                                        <p:attrNameLst>
                                          <p:attrName>style.visibility</p:attrName>
                                        </p:attrNameLst>
                                      </p:cBhvr>
                                      <p:to>
                                        <p:strVal val="visible"/>
                                      </p:to>
                                    </p:set>
                                    <p:animEffect transition="in" filter="wipe(left)">
                                      <p:cBhvr>
                                        <p:cTn id="212" dur="1000"/>
                                        <p:tgtEl>
                                          <p:spTgt spid="152"/>
                                        </p:tgtEl>
                                      </p:cBhvr>
                                    </p:animEffect>
                                  </p:childTnLst>
                                </p:cTn>
                              </p:par>
                              <p:par>
                                <p:cTn id="213" presetID="53" presetClass="entr" presetSubtype="16" fill="hold" grpId="0" nodeType="withEffect">
                                  <p:stCondLst>
                                    <p:cond delay="4500"/>
                                  </p:stCondLst>
                                  <p:childTnLst>
                                    <p:set>
                                      <p:cBhvr>
                                        <p:cTn id="214" dur="1" fill="hold">
                                          <p:stCondLst>
                                            <p:cond delay="0"/>
                                          </p:stCondLst>
                                        </p:cTn>
                                        <p:tgtEl>
                                          <p:spTgt spid="170"/>
                                        </p:tgtEl>
                                        <p:attrNameLst>
                                          <p:attrName>style.visibility</p:attrName>
                                        </p:attrNameLst>
                                      </p:cBhvr>
                                      <p:to>
                                        <p:strVal val="visible"/>
                                      </p:to>
                                    </p:set>
                                    <p:anim calcmode="lin" valueType="num">
                                      <p:cBhvr>
                                        <p:cTn id="215" dur="1000" fill="hold"/>
                                        <p:tgtEl>
                                          <p:spTgt spid="170"/>
                                        </p:tgtEl>
                                        <p:attrNameLst>
                                          <p:attrName>ppt_w</p:attrName>
                                        </p:attrNameLst>
                                      </p:cBhvr>
                                      <p:tavLst>
                                        <p:tav tm="0">
                                          <p:val>
                                            <p:fltVal val="0"/>
                                          </p:val>
                                        </p:tav>
                                        <p:tav tm="100000">
                                          <p:val>
                                            <p:strVal val="#ppt_w"/>
                                          </p:val>
                                        </p:tav>
                                      </p:tavLst>
                                    </p:anim>
                                    <p:anim calcmode="lin" valueType="num">
                                      <p:cBhvr>
                                        <p:cTn id="216" dur="1000" fill="hold"/>
                                        <p:tgtEl>
                                          <p:spTgt spid="170"/>
                                        </p:tgtEl>
                                        <p:attrNameLst>
                                          <p:attrName>ppt_h</p:attrName>
                                        </p:attrNameLst>
                                      </p:cBhvr>
                                      <p:tavLst>
                                        <p:tav tm="0">
                                          <p:val>
                                            <p:fltVal val="0"/>
                                          </p:val>
                                        </p:tav>
                                        <p:tav tm="100000">
                                          <p:val>
                                            <p:strVal val="#ppt_h"/>
                                          </p:val>
                                        </p:tav>
                                      </p:tavLst>
                                    </p:anim>
                                    <p:animEffect transition="in" filter="fade">
                                      <p:cBhvr>
                                        <p:cTn id="217" dur="1000"/>
                                        <p:tgtEl>
                                          <p:spTgt spid="170"/>
                                        </p:tgtEl>
                                      </p:cBhvr>
                                    </p:animEffect>
                                  </p:childTnLst>
                                </p:cTn>
                              </p:par>
                              <p:par>
                                <p:cTn id="218" presetID="53" presetClass="entr" presetSubtype="16" fill="hold" grpId="0" nodeType="withEffect">
                                  <p:stCondLst>
                                    <p:cond delay="4500"/>
                                  </p:stCondLst>
                                  <p:childTnLst>
                                    <p:set>
                                      <p:cBhvr>
                                        <p:cTn id="219" dur="1" fill="hold">
                                          <p:stCondLst>
                                            <p:cond delay="0"/>
                                          </p:stCondLst>
                                        </p:cTn>
                                        <p:tgtEl>
                                          <p:spTgt spid="171"/>
                                        </p:tgtEl>
                                        <p:attrNameLst>
                                          <p:attrName>style.visibility</p:attrName>
                                        </p:attrNameLst>
                                      </p:cBhvr>
                                      <p:to>
                                        <p:strVal val="visible"/>
                                      </p:to>
                                    </p:set>
                                    <p:anim calcmode="lin" valueType="num">
                                      <p:cBhvr>
                                        <p:cTn id="220" dur="1000" fill="hold"/>
                                        <p:tgtEl>
                                          <p:spTgt spid="171"/>
                                        </p:tgtEl>
                                        <p:attrNameLst>
                                          <p:attrName>ppt_w</p:attrName>
                                        </p:attrNameLst>
                                      </p:cBhvr>
                                      <p:tavLst>
                                        <p:tav tm="0">
                                          <p:val>
                                            <p:fltVal val="0"/>
                                          </p:val>
                                        </p:tav>
                                        <p:tav tm="100000">
                                          <p:val>
                                            <p:strVal val="#ppt_w"/>
                                          </p:val>
                                        </p:tav>
                                      </p:tavLst>
                                    </p:anim>
                                    <p:anim calcmode="lin" valueType="num">
                                      <p:cBhvr>
                                        <p:cTn id="221" dur="1000" fill="hold"/>
                                        <p:tgtEl>
                                          <p:spTgt spid="171"/>
                                        </p:tgtEl>
                                        <p:attrNameLst>
                                          <p:attrName>ppt_h</p:attrName>
                                        </p:attrNameLst>
                                      </p:cBhvr>
                                      <p:tavLst>
                                        <p:tav tm="0">
                                          <p:val>
                                            <p:fltVal val="0"/>
                                          </p:val>
                                        </p:tav>
                                        <p:tav tm="100000">
                                          <p:val>
                                            <p:strVal val="#ppt_h"/>
                                          </p:val>
                                        </p:tav>
                                      </p:tavLst>
                                    </p:anim>
                                    <p:animEffect transition="in" filter="fade">
                                      <p:cBhvr>
                                        <p:cTn id="222" dur="1000"/>
                                        <p:tgtEl>
                                          <p:spTgt spid="171"/>
                                        </p:tgtEl>
                                      </p:cBhvr>
                                    </p:animEffect>
                                  </p:childTnLst>
                                </p:cTn>
                              </p:par>
                              <p:par>
                                <p:cTn id="223" presetID="55" presetClass="entr" presetSubtype="0" fill="hold" grpId="0" nodeType="withEffect">
                                  <p:stCondLst>
                                    <p:cond delay="5000"/>
                                  </p:stCondLst>
                                  <p:childTnLst>
                                    <p:set>
                                      <p:cBhvr>
                                        <p:cTn id="224" dur="1" fill="hold">
                                          <p:stCondLst>
                                            <p:cond delay="0"/>
                                          </p:stCondLst>
                                        </p:cTn>
                                        <p:tgtEl>
                                          <p:spTgt spid="31"/>
                                        </p:tgtEl>
                                        <p:attrNameLst>
                                          <p:attrName>style.visibility</p:attrName>
                                        </p:attrNameLst>
                                      </p:cBhvr>
                                      <p:to>
                                        <p:strVal val="visible"/>
                                      </p:to>
                                    </p:set>
                                    <p:anim calcmode="lin" valueType="num">
                                      <p:cBhvr>
                                        <p:cTn id="225" dur="1000" fill="hold"/>
                                        <p:tgtEl>
                                          <p:spTgt spid="31"/>
                                        </p:tgtEl>
                                        <p:attrNameLst>
                                          <p:attrName>ppt_w</p:attrName>
                                        </p:attrNameLst>
                                      </p:cBhvr>
                                      <p:tavLst>
                                        <p:tav tm="0">
                                          <p:val>
                                            <p:strVal val="#ppt_w*0.70"/>
                                          </p:val>
                                        </p:tav>
                                        <p:tav tm="100000">
                                          <p:val>
                                            <p:strVal val="#ppt_w"/>
                                          </p:val>
                                        </p:tav>
                                      </p:tavLst>
                                    </p:anim>
                                    <p:anim calcmode="lin" valueType="num">
                                      <p:cBhvr>
                                        <p:cTn id="226" dur="1000" fill="hold"/>
                                        <p:tgtEl>
                                          <p:spTgt spid="31"/>
                                        </p:tgtEl>
                                        <p:attrNameLst>
                                          <p:attrName>ppt_h</p:attrName>
                                        </p:attrNameLst>
                                      </p:cBhvr>
                                      <p:tavLst>
                                        <p:tav tm="0">
                                          <p:val>
                                            <p:strVal val="#ppt_h"/>
                                          </p:val>
                                        </p:tav>
                                        <p:tav tm="100000">
                                          <p:val>
                                            <p:strVal val="#ppt_h"/>
                                          </p:val>
                                        </p:tav>
                                      </p:tavLst>
                                    </p:anim>
                                    <p:animEffect transition="in" filter="fade">
                                      <p:cBhvr>
                                        <p:cTn id="227" dur="1000"/>
                                        <p:tgtEl>
                                          <p:spTgt spid="31"/>
                                        </p:tgtEl>
                                      </p:cBhvr>
                                    </p:animEffect>
                                  </p:childTnLst>
                                </p:cTn>
                              </p:par>
                              <p:par>
                                <p:cTn id="228" presetID="55" presetClass="entr" presetSubtype="0" fill="hold" grpId="0" nodeType="withEffect">
                                  <p:stCondLst>
                                    <p:cond delay="5000"/>
                                  </p:stCondLst>
                                  <p:childTnLst>
                                    <p:set>
                                      <p:cBhvr>
                                        <p:cTn id="229" dur="1" fill="hold">
                                          <p:stCondLst>
                                            <p:cond delay="0"/>
                                          </p:stCondLst>
                                        </p:cTn>
                                        <p:tgtEl>
                                          <p:spTgt spid="38"/>
                                        </p:tgtEl>
                                        <p:attrNameLst>
                                          <p:attrName>style.visibility</p:attrName>
                                        </p:attrNameLst>
                                      </p:cBhvr>
                                      <p:to>
                                        <p:strVal val="visible"/>
                                      </p:to>
                                    </p:set>
                                    <p:anim calcmode="lin" valueType="num">
                                      <p:cBhvr>
                                        <p:cTn id="230" dur="1000" fill="hold"/>
                                        <p:tgtEl>
                                          <p:spTgt spid="38"/>
                                        </p:tgtEl>
                                        <p:attrNameLst>
                                          <p:attrName>ppt_w</p:attrName>
                                        </p:attrNameLst>
                                      </p:cBhvr>
                                      <p:tavLst>
                                        <p:tav tm="0">
                                          <p:val>
                                            <p:strVal val="#ppt_w*0.70"/>
                                          </p:val>
                                        </p:tav>
                                        <p:tav tm="100000">
                                          <p:val>
                                            <p:strVal val="#ppt_w"/>
                                          </p:val>
                                        </p:tav>
                                      </p:tavLst>
                                    </p:anim>
                                    <p:anim calcmode="lin" valueType="num">
                                      <p:cBhvr>
                                        <p:cTn id="231" dur="1000" fill="hold"/>
                                        <p:tgtEl>
                                          <p:spTgt spid="38"/>
                                        </p:tgtEl>
                                        <p:attrNameLst>
                                          <p:attrName>ppt_h</p:attrName>
                                        </p:attrNameLst>
                                      </p:cBhvr>
                                      <p:tavLst>
                                        <p:tav tm="0">
                                          <p:val>
                                            <p:strVal val="#ppt_h"/>
                                          </p:val>
                                        </p:tav>
                                        <p:tav tm="100000">
                                          <p:val>
                                            <p:strVal val="#ppt_h"/>
                                          </p:val>
                                        </p:tav>
                                      </p:tavLst>
                                    </p:anim>
                                    <p:animEffect transition="in" filter="fade">
                                      <p:cBhvr>
                                        <p:cTn id="232"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8" grpId="0" animBg="1"/>
      <p:bldP spid="23" grpId="0" animBg="1"/>
      <p:bldP spid="6" grpId="0" animBg="1"/>
      <p:bldP spid="28" grpId="0" animBg="1"/>
      <p:bldP spid="30" grpId="0" animBg="1"/>
      <p:bldP spid="31" grpId="0" animBg="1"/>
      <p:bldP spid="29" grpId="0" animBg="1"/>
      <p:bldP spid="36" grpId="0" animBg="1"/>
      <p:bldP spid="37" grpId="0" animBg="1"/>
      <p:bldP spid="38" grpId="0" animBg="1"/>
      <p:bldP spid="40" grpId="0" animBg="1"/>
      <p:bldP spid="20" grpId="0" animBg="1"/>
      <p:bldP spid="55" grpId="0" animBg="1"/>
      <p:bldP spid="43" grpId="0" animBg="1"/>
      <p:bldP spid="50" grpId="0" animBg="1"/>
      <p:bldP spid="57" grpId="0" animBg="1"/>
      <p:bldP spid="56" grpId="0" animBg="1"/>
      <p:bldP spid="70" grpId="0" animBg="1"/>
      <p:bldP spid="64" grpId="0" animBg="1"/>
      <p:bldP spid="71" grpId="0" animBg="1"/>
      <p:bldP spid="160"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Lst>
  </p:timing>
</p:sld>
</file>

<file path=ppt/theme/theme1.xml><?xml version="1.0" encoding="utf-8"?>
<a:theme xmlns:a="http://schemas.openxmlformats.org/drawingml/2006/main" name="Office Theme">
  <a:themeElements>
    <a:clrScheme name="Custom 167">
      <a:dk1>
        <a:srgbClr val="000000"/>
      </a:dk1>
      <a:lt1>
        <a:srgbClr val="FFFFFF"/>
      </a:lt1>
      <a:dk2>
        <a:srgbClr val="A7A7A7"/>
      </a:dk2>
      <a:lt2>
        <a:srgbClr val="535353"/>
      </a:lt2>
      <a:accent1>
        <a:srgbClr val="747F83"/>
      </a:accent1>
      <a:accent2>
        <a:srgbClr val="949494"/>
      </a:accent2>
      <a:accent3>
        <a:srgbClr val="B6AF9D"/>
      </a:accent3>
      <a:accent4>
        <a:srgbClr val="D6CEB5"/>
      </a:accent4>
      <a:accent5>
        <a:srgbClr val="ACD0CA"/>
      </a:accent5>
      <a:accent6>
        <a:srgbClr val="ACD0C0"/>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000000"/>
      </a:dk1>
      <a:lt1>
        <a:srgbClr val="FFFFFF"/>
      </a:lt1>
      <a:dk2>
        <a:srgbClr val="44546A"/>
      </a:dk2>
      <a:lt2>
        <a:srgbClr val="E7E6E6"/>
      </a:lt2>
      <a:accent1>
        <a:srgbClr val="0071FF"/>
      </a:accent1>
      <a:accent2>
        <a:srgbClr val="5348E6"/>
      </a:accent2>
      <a:accent3>
        <a:srgbClr val="7E7F7E"/>
      </a:accent3>
      <a:accent4>
        <a:srgbClr val="BFBEC1"/>
      </a:accent4>
      <a:accent5>
        <a:srgbClr val="03C591"/>
      </a:accent5>
      <a:accent6>
        <a:srgbClr val="16BAB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3233</TotalTime>
  <Words>3317</Words>
  <Application>Microsoft Macintosh PowerPoint</Application>
  <PresentationFormat>Widescreen</PresentationFormat>
  <Paragraphs>734</Paragraphs>
  <Slides>36</Slides>
  <Notes>8</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36</vt:i4>
      </vt:variant>
    </vt:vector>
  </HeadingPairs>
  <TitlesOfParts>
    <vt:vector size="47" baseType="lpstr">
      <vt:lpstr>Arial</vt:lpstr>
      <vt:lpstr>Bebas Neue</vt:lpstr>
      <vt:lpstr>Calibri</vt:lpstr>
      <vt:lpstr>Calibri Light</vt:lpstr>
      <vt:lpstr>Cambria Math</vt:lpstr>
      <vt:lpstr>Century Gothic</vt:lpstr>
      <vt:lpstr>Montserrat</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Strategies and Frameworks (Part 4)</dc:title>
  <dc:subject>Business Strategies and Frameworks (Part 4)</dc:subject>
  <dc:creator>You Exec (https://youexec.com/plus)</dc:creator>
  <cp:keywords>You Exec (https://youexec.com/plus)</cp:keywords>
  <dc:description>You Exec (https://youexec.com/plus)</dc:description>
  <cp:lastModifiedBy>Microsoft Office User</cp:lastModifiedBy>
  <cp:revision>1313</cp:revision>
  <dcterms:created xsi:type="dcterms:W3CDTF">2022-11-03T16:19:59Z</dcterms:created>
  <dcterms:modified xsi:type="dcterms:W3CDTF">2023-01-04T03:51:22Z</dcterms:modified>
  <cp:category>You Exec (https://youexec.com/plus)</cp:category>
</cp:coreProperties>
</file>